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FDD"/>
          </a:solidFill>
        </a:fill>
      </a:tcStyle>
    </a:wholeTbl>
    <a:band2H>
      <a:tcTxStyle b="def" i="def"/>
      <a:tcStyle>
        <a:tcBdr/>
        <a:fill>
          <a:solidFill>
            <a:srgbClr val="EEF0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1D0"/>
          </a:solidFill>
        </a:fill>
      </a:tcStyle>
    </a:wholeTbl>
    <a:band2H>
      <a:tcTxStyle b="def" i="def"/>
      <a:tcStyle>
        <a:tcBdr/>
        <a:fill>
          <a:solidFill>
            <a:srgbClr val="EB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ECD"/>
          </a:solidFill>
        </a:fill>
      </a:tcStyle>
    </a:wholeTbl>
    <a:band2H>
      <a:tcTxStyle b="def" i="def"/>
      <a:tcStyle>
        <a:tcBdr/>
        <a:fill>
          <a:solidFill>
            <a:srgbClr val="EB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92934"/>
        </a:fontRef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solidFill>
            <a:srgbClr val="292934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solidFill>
            <a:srgbClr val="292934">
              <a:alpha val="20000"/>
            </a:srgbClr>
          </a:solidFill>
        </a:fill>
      </a:tcStyle>
    </a:firstCol>
    <a:lastRow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508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685800" y="1143000"/>
            <a:ext cx="7848600" cy="1606021"/>
          </a:xfrm>
          <a:prstGeom prst="rect">
            <a:avLst/>
          </a:prstGeom>
        </p:spPr>
        <p:txBody>
          <a:bodyPr anchor="b"/>
          <a:lstStyle>
            <a:lvl1pPr>
              <a:defRPr cap="all" sz="54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685800" y="2921000"/>
            <a:ext cx="6400800" cy="14605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traight Connector 7"/>
          <p:cNvSpPr/>
          <p:nvPr/>
        </p:nvSpPr>
        <p:spPr>
          <a:xfrm>
            <a:off x="685800" y="2832100"/>
            <a:ext cx="7848601" cy="1324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xfrm>
            <a:off x="381000" y="228865"/>
            <a:ext cx="8458200" cy="952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half" idx="1"/>
          </p:nvPr>
        </p:nvSpPr>
        <p:spPr>
          <a:xfrm>
            <a:off x="457200" y="1333500"/>
            <a:ext cx="4038600" cy="377163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8399018" y="5264522"/>
            <a:ext cx="287783" cy="2765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/>
          <p:nvPr>
            <p:ph type="title"/>
          </p:nvPr>
        </p:nvSpPr>
        <p:spPr>
          <a:xfrm>
            <a:off x="381000" y="228865"/>
            <a:ext cx="8458200" cy="952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half" idx="1"/>
          </p:nvPr>
        </p:nvSpPr>
        <p:spPr>
          <a:xfrm>
            <a:off x="457200" y="1333500"/>
            <a:ext cx="8229600" cy="182165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xfrm>
            <a:off x="8399018" y="5264522"/>
            <a:ext cx="287783" cy="2765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/>
          <p:nvPr>
            <p:ph type="title"/>
          </p:nvPr>
        </p:nvSpPr>
        <p:spPr>
          <a:xfrm>
            <a:off x="381000" y="228865"/>
            <a:ext cx="8458200" cy="952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half" idx="1"/>
          </p:nvPr>
        </p:nvSpPr>
        <p:spPr>
          <a:xfrm>
            <a:off x="457200" y="1333500"/>
            <a:ext cx="8229600" cy="182165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3"/>
          <p:cNvSpPr/>
          <p:nvPr>
            <p:ph type="body" sz="half" idx="21"/>
          </p:nvPr>
        </p:nvSpPr>
        <p:spPr>
          <a:xfrm>
            <a:off x="457200" y="3282157"/>
            <a:ext cx="8229600" cy="18229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8399018" y="5264522"/>
            <a:ext cx="287783" cy="2765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7783363" y="5342458"/>
            <a:ext cx="217637" cy="213272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>
              <a:defRPr b="0"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solidFill>
          <a:srgbClr val="D25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722312" y="1968500"/>
            <a:ext cx="7772401" cy="1833564"/>
          </a:xfrm>
          <a:prstGeom prst="rect">
            <a:avLst/>
          </a:prstGeom>
        </p:spPr>
        <p:txBody>
          <a:bodyPr anchor="b"/>
          <a:lstStyle>
            <a:lvl1pPr>
              <a:defRPr cap="all" sz="4800">
                <a:solidFill>
                  <a:srgbClr val="F3F2D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722312" y="3855720"/>
            <a:ext cx="7772401" cy="125015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traight Connector 6"/>
          <p:cNvSpPr/>
          <p:nvPr/>
        </p:nvSpPr>
        <p:spPr>
          <a:xfrm>
            <a:off x="731519" y="3832859"/>
            <a:ext cx="7848602" cy="1324"/>
          </a:xfrm>
          <a:prstGeom prst="line">
            <a:avLst/>
          </a:prstGeom>
          <a:ln w="19050">
            <a:solidFill>
              <a:srgbClr val="F3F2D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457200" y="1394460"/>
            <a:ext cx="4038600" cy="393192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87680" indent="-213360">
              <a:spcBef>
                <a:spcPts val="600"/>
              </a:spcBef>
              <a:defRPr sz="2800"/>
            </a:lvl2pPr>
            <a:lvl3pPr marL="804672" indent="-256032">
              <a:spcBef>
                <a:spcPts val="600"/>
              </a:spcBef>
              <a:defRPr sz="2800"/>
            </a:lvl3pPr>
            <a:lvl4pPr marL="1107439" indent="-284480">
              <a:spcBef>
                <a:spcPts val="600"/>
              </a:spcBef>
              <a:defRPr sz="2800"/>
            </a:lvl4pPr>
            <a:lvl5pPr marL="1264919" indent="-21336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457200" y="1397000"/>
            <a:ext cx="3931921" cy="53313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/>
          <p:nvPr>
            <p:ph type="body" sz="quarter" idx="21"/>
          </p:nvPr>
        </p:nvSpPr>
        <p:spPr>
          <a:xfrm>
            <a:off x="4754879" y="1397000"/>
            <a:ext cx="3931921" cy="533135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pPr>
          </a:p>
        </p:txBody>
      </p:sp>
      <p:sp>
        <p:nvSpPr>
          <p:cNvPr id="54" name="Straight Connector 10"/>
          <p:cNvSpPr/>
          <p:nvPr/>
        </p:nvSpPr>
        <p:spPr>
          <a:xfrm flipH="1">
            <a:off x="4572000" y="1409700"/>
            <a:ext cx="795" cy="3924301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xfrm>
            <a:off x="457200" y="660066"/>
            <a:ext cx="2139696" cy="105156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idx="1"/>
          </p:nvPr>
        </p:nvSpPr>
        <p:spPr>
          <a:xfrm>
            <a:off x="2971800" y="660066"/>
            <a:ext cx="5715000" cy="4648201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5">
              <a:spcBef>
                <a:spcPts val="700"/>
              </a:spcBef>
              <a:defRPr sz="3200"/>
            </a:lvl2pPr>
            <a:lvl3pPr marL="792480" indent="-243840">
              <a:spcBef>
                <a:spcPts val="700"/>
              </a:spcBef>
              <a:defRPr sz="3200"/>
            </a:lvl3pPr>
            <a:lvl4pPr marL="1115567" indent="-292608">
              <a:spcBef>
                <a:spcPts val="700"/>
              </a:spcBef>
              <a:defRPr sz="3200"/>
            </a:lvl4pPr>
            <a:lvl5pPr marL="1271016" indent="-219456">
              <a:spcBef>
                <a:spcPts val="7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3"/>
          <p:cNvSpPr/>
          <p:nvPr>
            <p:ph type="body" sz="quarter" idx="21"/>
          </p:nvPr>
        </p:nvSpPr>
        <p:spPr>
          <a:xfrm>
            <a:off x="457201" y="1775459"/>
            <a:ext cx="2139696" cy="353634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</a:p>
        </p:txBody>
      </p:sp>
      <p:sp>
        <p:nvSpPr>
          <p:cNvPr id="80" name="Straight Connector 8"/>
          <p:cNvSpPr/>
          <p:nvPr/>
        </p:nvSpPr>
        <p:spPr>
          <a:xfrm flipH="1">
            <a:off x="2775010" y="660066"/>
            <a:ext cx="1589" cy="4648202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457200" y="660400"/>
            <a:ext cx="2142681" cy="10541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Picture Placeholder 2"/>
          <p:cNvSpPr/>
          <p:nvPr>
            <p:ph type="pic" idx="21"/>
          </p:nvPr>
        </p:nvSpPr>
        <p:spPr>
          <a:xfrm>
            <a:off x="2858610" y="698501"/>
            <a:ext cx="5904390" cy="4583713"/>
          </a:xfrm>
          <a:prstGeom prst="rect">
            <a:avLst/>
          </a:prstGeom>
          <a:ln w="76200">
            <a:solidFill>
              <a:srgbClr val="FFFFFF"/>
            </a:solidFill>
            <a:miter lim="800000"/>
          </a:ln>
          <a:effectLst>
            <a:outerShdw sx="100000" sy="100000" kx="0" ky="0" algn="b" rotWithShape="0" blurRad="50800" dist="12700" dir="5400000">
              <a:srgbClr val="000000">
                <a:alpha val="58999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457200" y="1778000"/>
            <a:ext cx="2139696" cy="35356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183987"/>
            <a:ext cx="9144000" cy="190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399018" y="14130"/>
            <a:ext cx="287783" cy="2765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1" sz="1300">
                <a:solidFill>
                  <a:srgbClr val="D2533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000" u="none">
          <a:solidFill>
            <a:srgbClr val="D2533C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000" u="none">
          <a:solidFill>
            <a:srgbClr val="D2533C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000" u="none">
          <a:solidFill>
            <a:srgbClr val="D2533C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000" u="none">
          <a:solidFill>
            <a:srgbClr val="D2533C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000" u="none">
          <a:solidFill>
            <a:srgbClr val="D2533C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000" u="none">
          <a:solidFill>
            <a:srgbClr val="D2533C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000" u="none">
          <a:solidFill>
            <a:srgbClr val="D2533C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000" u="none">
          <a:solidFill>
            <a:srgbClr val="D2533C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000" u="none">
          <a:solidFill>
            <a:srgbClr val="D2533C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182879" marR="0" indent="-1828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b="0" baseline="0" cap="none" i="0" spc="0" strike="noStrike" sz="2400" u="none">
          <a:solidFill>
            <a:srgbClr val="292934"/>
          </a:solidFill>
          <a:uFillTx/>
          <a:latin typeface="+mj-lt"/>
          <a:ea typeface="+mj-ea"/>
          <a:cs typeface="+mj-cs"/>
          <a:sym typeface="Arial"/>
        </a:defRPr>
      </a:lvl1pPr>
      <a:lvl2pPr marL="493775" marR="0" indent="-21945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b="0" baseline="0" cap="none" i="0" spc="0" strike="noStrike" sz="2400" u="none">
          <a:solidFill>
            <a:srgbClr val="292934"/>
          </a:solidFill>
          <a:uFillTx/>
          <a:latin typeface="+mj-lt"/>
          <a:ea typeface="+mj-ea"/>
          <a:cs typeface="+mj-cs"/>
          <a:sym typeface="Arial"/>
        </a:defRPr>
      </a:lvl2pPr>
      <a:lvl3pPr marL="792479" marR="0" indent="-24384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b="0" baseline="0" cap="none" i="0" spc="0" strike="noStrike" sz="2400" u="none">
          <a:solidFill>
            <a:srgbClr val="292934"/>
          </a:solidFill>
          <a:uFillTx/>
          <a:latin typeface="+mj-lt"/>
          <a:ea typeface="+mj-ea"/>
          <a:cs typeface="+mj-cs"/>
          <a:sym typeface="Arial"/>
        </a:defRPr>
      </a:lvl3pPr>
      <a:lvl4pPr marL="109727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292934"/>
          </a:solidFill>
          <a:uFillTx/>
          <a:latin typeface="+mj-lt"/>
          <a:ea typeface="+mj-ea"/>
          <a:cs typeface="+mj-cs"/>
          <a:sym typeface="Arial"/>
        </a:defRPr>
      </a:lvl4pPr>
      <a:lvl5pPr marL="1286691" marR="0" indent="-2351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292934"/>
          </a:solidFill>
          <a:uFillTx/>
          <a:latin typeface="+mj-lt"/>
          <a:ea typeface="+mj-ea"/>
          <a:cs typeface="+mj-cs"/>
          <a:sym typeface="Arial"/>
        </a:defRPr>
      </a:lvl5pPr>
      <a:lvl6pPr marL="152634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292934"/>
          </a:solidFill>
          <a:uFillTx/>
          <a:latin typeface="+mj-lt"/>
          <a:ea typeface="+mj-ea"/>
          <a:cs typeface="+mj-cs"/>
          <a:sym typeface="Arial"/>
        </a:defRPr>
      </a:lvl6pPr>
      <a:lvl7pPr marL="170922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292934"/>
          </a:solidFill>
          <a:uFillTx/>
          <a:latin typeface="+mj-lt"/>
          <a:ea typeface="+mj-ea"/>
          <a:cs typeface="+mj-cs"/>
          <a:sym typeface="Arial"/>
        </a:defRPr>
      </a:lvl7pPr>
      <a:lvl8pPr marL="189210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292934"/>
          </a:solidFill>
          <a:uFillTx/>
          <a:latin typeface="+mj-lt"/>
          <a:ea typeface="+mj-ea"/>
          <a:cs typeface="+mj-cs"/>
          <a:sym typeface="Arial"/>
        </a:defRPr>
      </a:lvl8pPr>
      <a:lvl9pPr marL="207498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292934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entrez/query.fcgi?db=OMIM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openrasmol.org/" TargetMode="External"/><Relationship Id="rId3" Type="http://schemas.openxmlformats.org/officeDocument/2006/relationships/hyperlink" Target="http://www.rcsb.org/pdb/Welcome.do" TargetMode="External"/><Relationship Id="rId4" Type="http://schemas.openxmlformats.org/officeDocument/2006/relationships/image" Target="../media/image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Entrez/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expasy.org/prosite/" TargetMode="Externa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fam.sanger.ac.uk/" TargetMode="Externa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Structure/lexington/lexington.cgi?cmd=rps" TargetMode="External"/><Relationship Id="rId3" Type="http://schemas.openxmlformats.org/officeDocument/2006/relationships/hyperlink" Target="http://ipfam.sanger.ac.uk/" TargetMode="Externa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39"/>
          <p:cNvSpPr txBox="1"/>
          <p:nvPr>
            <p:ph type="ctrTitle"/>
          </p:nvPr>
        </p:nvSpPr>
        <p:spPr>
          <a:xfrm>
            <a:off x="685800" y="1142999"/>
            <a:ext cx="7848600" cy="1606023"/>
          </a:xfrm>
          <a:prstGeom prst="rect">
            <a:avLst/>
          </a:prstGeom>
        </p:spPr>
        <p:txBody>
          <a:bodyPr lIns="91424" tIns="91424" rIns="91424" bIns="91424"/>
          <a:lstStyle>
            <a:lvl1pPr defTabSz="859536">
              <a:defRPr spc="-94" sz="5076"/>
            </a:lvl1pPr>
          </a:lstStyle>
          <a:p>
            <a:pPr/>
            <a:r>
              <a:t>BIOLOGICAL DATABASES</a:t>
            </a:r>
          </a:p>
        </p:txBody>
      </p:sp>
      <p:sp>
        <p:nvSpPr>
          <p:cNvPr id="136" name="Shape 40"/>
          <p:cNvSpPr txBox="1"/>
          <p:nvPr>
            <p:ph type="subTitle" sz="quarter" idx="1"/>
          </p:nvPr>
        </p:nvSpPr>
        <p:spPr>
          <a:xfrm>
            <a:off x="685800" y="3523548"/>
            <a:ext cx="7772400" cy="825001"/>
          </a:xfrm>
          <a:prstGeom prst="rect">
            <a:avLst/>
          </a:prstGeom>
        </p:spPr>
        <p:txBody>
          <a:bodyPr lIns="91424" tIns="91424" rIns="91424" bIns="91424" anchor="ctr"/>
          <a:lstStyle>
            <a:lvl1pPr defTabSz="612648">
              <a:spcBef>
                <a:spcPts val="0"/>
              </a:spcBef>
              <a:defRPr sz="2144"/>
            </a:lvl1pPr>
          </a:lstStyle>
          <a:p>
            <a:pPr/>
            <a:r>
              <a:t>Overview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Genbank Record Summary</a:t>
            </a:r>
          </a:p>
        </p:txBody>
      </p:sp>
      <p:sp>
        <p:nvSpPr>
          <p:cNvPr id="174" name="Rectangl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300"/>
            </a:pPr>
            <a:r>
              <a:t>Genbank is an annotated collection of all publicly available biological sequences</a:t>
            </a:r>
          </a:p>
          <a:p>
            <a:pPr>
              <a:lnSpc>
                <a:spcPct val="90000"/>
              </a:lnSpc>
              <a:defRPr sz="2300"/>
            </a:pPr>
            <a:r>
              <a:t>The Genbank record format must be flexible enough to allow for biological data from numerous sources to be integrated without difficulty</a:t>
            </a:r>
          </a:p>
          <a:p>
            <a:pPr>
              <a:lnSpc>
                <a:spcPct val="90000"/>
              </a:lnSpc>
              <a:defRPr sz="2300"/>
            </a:pPr>
            <a:r>
              <a:t>Genbank records contain comprehensive information on an entry, including information on the source, distinguishing characteristics, and information on journal articles pertaining to the entry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"/>
          <p:cNvSpPr txBox="1"/>
          <p:nvPr>
            <p:ph type="body" idx="1"/>
          </p:nvPr>
        </p:nvSpPr>
        <p:spPr>
          <a:xfrm>
            <a:off x="1143000" y="1270000"/>
            <a:ext cx="6858000" cy="3937000"/>
          </a:xfrm>
          <a:prstGeom prst="rect">
            <a:avLst/>
          </a:prstGeom>
        </p:spPr>
        <p:txBody>
          <a:bodyPr/>
          <a:lstStyle/>
          <a:p>
            <a:pPr/>
            <a:r>
              <a:t>Database containing protein sequences</a:t>
            </a:r>
          </a:p>
          <a:p>
            <a:pPr/>
            <a:r>
              <a:t>Compiled from a variety of protein sequence databases, including:</a:t>
            </a:r>
          </a:p>
          <a:p>
            <a:pPr lvl="1" marL="457200" indent="-182879">
              <a:spcBef>
                <a:spcPts val="400"/>
              </a:spcBef>
              <a:defRPr sz="2000"/>
            </a:pPr>
            <a:r>
              <a:t>Swiss-Prot </a:t>
            </a:r>
          </a:p>
          <a:p>
            <a:pPr lvl="1" marL="457200" indent="-182879">
              <a:spcBef>
                <a:spcPts val="400"/>
              </a:spcBef>
              <a:defRPr sz="2000"/>
            </a:pPr>
            <a:r>
              <a:t>Protein Information Resource (PIR)</a:t>
            </a:r>
          </a:p>
          <a:p>
            <a:pPr lvl="1" marL="457200" indent="-182879">
              <a:spcBef>
                <a:spcPts val="400"/>
              </a:spcBef>
              <a:defRPr sz="2000"/>
            </a:pPr>
            <a:r>
              <a:t>TrEMBL</a:t>
            </a:r>
          </a:p>
        </p:txBody>
      </p:sp>
      <p:sp>
        <p:nvSpPr>
          <p:cNvPr id="177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PROTEIN DATABASE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"/>
          <p:cNvSpPr txBox="1"/>
          <p:nvPr>
            <p:ph type="title"/>
          </p:nvPr>
        </p:nvSpPr>
        <p:spPr>
          <a:xfrm>
            <a:off x="1079500" y="228865"/>
            <a:ext cx="7048500" cy="787136"/>
          </a:xfrm>
          <a:prstGeom prst="rect">
            <a:avLst/>
          </a:prstGeom>
        </p:spPr>
        <p:txBody>
          <a:bodyPr/>
          <a:lstStyle/>
          <a:p>
            <a:pPr/>
            <a:r>
              <a:t>Genome vs. Protein Database</a:t>
            </a:r>
          </a:p>
        </p:txBody>
      </p:sp>
      <p:sp>
        <p:nvSpPr>
          <p:cNvPr id="180" name="Rectangle 2"/>
          <p:cNvSpPr txBox="1"/>
          <p:nvPr>
            <p:ph type="body" idx="1"/>
          </p:nvPr>
        </p:nvSpPr>
        <p:spPr>
          <a:xfrm>
            <a:off x="952500" y="1143000"/>
            <a:ext cx="7048500" cy="4191000"/>
          </a:xfrm>
          <a:prstGeom prst="rect">
            <a:avLst/>
          </a:prstGeom>
        </p:spPr>
        <p:txBody>
          <a:bodyPr/>
          <a:lstStyle/>
          <a:p>
            <a:pPr/>
            <a:r>
              <a:t>Protein database contain information about: -</a:t>
            </a:r>
            <a:r>
              <a:rPr sz="2000"/>
              <a:t>description and function of protein sequence</a:t>
            </a:r>
            <a:endParaRPr sz="2000"/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    -Domains and Sites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    -secondary, quaternary structure 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    -similarities to other proteins etc</a:t>
            </a:r>
          </a:p>
          <a:p>
            <a:pPr/>
            <a:r>
              <a:t>Genome databases contain genome information collected from many sources:- </a:t>
            </a:r>
          </a:p>
          <a:p>
            <a:pPr>
              <a:buSzTx/>
              <a:buNone/>
            </a:pPr>
            <a:r>
              <a:t>    -</a:t>
            </a:r>
            <a:r>
              <a:rPr sz="2000"/>
              <a:t>genome assembly</a:t>
            </a:r>
            <a:endParaRPr sz="2000"/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      -gene predictions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      -known genes,mRNA,ESTs, proteins etc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500" y="1016000"/>
            <a:ext cx="55245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500" y="1460500"/>
            <a:ext cx="5524500" cy="263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Object 3" descr="Object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9000" y="1778000"/>
            <a:ext cx="33655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Object 4" descr="Object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000" y="2667000"/>
            <a:ext cx="2817814" cy="155575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Line 5"/>
          <p:cNvSpPr/>
          <p:nvPr/>
        </p:nvSpPr>
        <p:spPr>
          <a:xfrm flipV="1">
            <a:off x="3175000" y="2095499"/>
            <a:ext cx="1333501" cy="825502"/>
          </a:xfrm>
          <a:prstGeom prst="line">
            <a:avLst/>
          </a:prstGeom>
          <a:ln w="28575">
            <a:solidFill>
              <a:srgbClr val="292934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7" name="Text Box 6"/>
          <p:cNvSpPr txBox="1"/>
          <p:nvPr/>
        </p:nvSpPr>
        <p:spPr>
          <a:xfrm>
            <a:off x="1061719" y="4444999"/>
            <a:ext cx="3591562" cy="95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An Example of a protein sequence in the NCBI’s Entrez Protein Database</a:t>
            </a:r>
          </a:p>
        </p:txBody>
      </p:sp>
      <p:sp>
        <p:nvSpPr>
          <p:cNvPr id="188" name="Rectangle 7"/>
          <p:cNvSpPr txBox="1"/>
          <p:nvPr>
            <p:ph type="title"/>
          </p:nvPr>
        </p:nvSpPr>
        <p:spPr>
          <a:xfrm>
            <a:off x="488950" y="263260"/>
            <a:ext cx="8229600" cy="825501"/>
          </a:xfrm>
          <a:prstGeom prst="rect">
            <a:avLst/>
          </a:prstGeom>
        </p:spPr>
        <p:txBody>
          <a:bodyPr/>
          <a:lstStyle/>
          <a:p>
            <a:pPr/>
            <a:r>
              <a:t>ENTREZ PROTEIN DATABASE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SWISS-PROT</a:t>
            </a:r>
          </a:p>
        </p:txBody>
      </p:sp>
      <p:sp>
        <p:nvSpPr>
          <p:cNvPr id="191" name="Rectangle 2"/>
          <p:cNvSpPr txBox="1"/>
          <p:nvPr>
            <p:ph type="body" idx="1"/>
          </p:nvPr>
        </p:nvSpPr>
        <p:spPr>
          <a:xfrm>
            <a:off x="1206500" y="1333499"/>
            <a:ext cx="6858000" cy="377163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Swiss-Prot is an annotated protein sequence database that was established in 1986. Currently, maintained collaboratively at </a:t>
            </a:r>
          </a:p>
          <a:p>
            <a:pPr lvl="1" marL="457200" indent="-182879">
              <a:spcBef>
                <a:spcPts val="300"/>
              </a:spcBef>
              <a:defRPr sz="1600"/>
            </a:pPr>
            <a:r>
              <a:t>The Swiss Institute of Bioinformatics (SIB)</a:t>
            </a:r>
            <a:endParaRPr sz="2000"/>
          </a:p>
          <a:p>
            <a:pPr lvl="1" marL="457200" indent="-182879">
              <a:spcBef>
                <a:spcPts val="300"/>
              </a:spcBef>
              <a:defRPr sz="1600"/>
            </a:pPr>
            <a:r>
              <a:t>The European Bioinformatics Institute (EBI)</a:t>
            </a:r>
            <a:endParaRPr sz="2000"/>
          </a:p>
          <a:p>
            <a:pPr>
              <a:spcBef>
                <a:spcPts val="400"/>
              </a:spcBef>
              <a:defRPr sz="2000"/>
            </a:pPr>
            <a:r>
              <a:t>Swiss-Prot strives to minimize redundancy by merging data of protein sequences with different literature reports</a:t>
            </a:r>
          </a:p>
          <a:p>
            <a:pPr>
              <a:defRPr sz="2000"/>
            </a:pPr>
            <a:r>
              <a:t>As of 07-Feb-06 Swiss-Prot contains</a:t>
            </a:r>
            <a:r>
              <a:rPr sz="2300"/>
              <a:t> </a:t>
            </a:r>
            <a:r>
              <a:t>207132 sequence entries comprising</a:t>
            </a:r>
            <a:r>
              <a:rPr sz="2300"/>
              <a:t> </a:t>
            </a:r>
            <a:r>
              <a:t>75438310 amino acids abstracted from 139151 references</a:t>
            </a:r>
          </a:p>
          <a:p>
            <a:pPr>
              <a:spcBef>
                <a:spcPts val="400"/>
              </a:spcBef>
              <a:defRPr sz="2000"/>
            </a:pPr>
            <a:r>
              <a:t>Access Swiss-Prot at http://www.expasy.org/sprot/</a:t>
            </a:r>
          </a:p>
        </p:txBody>
      </p:sp>
      <p:pic>
        <p:nvPicPr>
          <p:cNvPr id="192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9750" y="381000"/>
            <a:ext cx="571500" cy="6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Swiss-Prot Record</a:t>
            </a:r>
          </a:p>
        </p:txBody>
      </p:sp>
      <p:pic>
        <p:nvPicPr>
          <p:cNvPr id="19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2250" y="444500"/>
            <a:ext cx="57150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 Box 3"/>
          <p:cNvSpPr txBox="1"/>
          <p:nvPr/>
        </p:nvSpPr>
        <p:spPr>
          <a:xfrm>
            <a:off x="2380773" y="5333999"/>
            <a:ext cx="3922079" cy="3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SWISS-PROT CODE LEGEND AND SAMPLE SEQUENCE ENTRY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SOURCE: http://expasy.org/sprot/userman.html</a:t>
            </a:r>
          </a:p>
        </p:txBody>
      </p:sp>
      <p:grpSp>
        <p:nvGrpSpPr>
          <p:cNvPr id="210" name="Group 4"/>
          <p:cNvGrpSpPr/>
          <p:nvPr/>
        </p:nvGrpSpPr>
        <p:grpSpPr>
          <a:xfrm>
            <a:off x="1079500" y="1206500"/>
            <a:ext cx="7048501" cy="4067971"/>
            <a:chOff x="0" y="0"/>
            <a:chExt cx="7048499" cy="4067969"/>
          </a:xfrm>
        </p:grpSpPr>
        <p:pic>
          <p:nvPicPr>
            <p:cNvPr id="197" name="Object 5" descr="Object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47555" cy="3942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Object 6" descr="Object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96095" y="125168"/>
              <a:ext cx="3652405" cy="3942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Line 7"/>
            <p:cNvSpPr/>
            <p:nvPr/>
          </p:nvSpPr>
          <p:spPr>
            <a:xfrm flipV="1">
              <a:off x="2947554" y="187752"/>
              <a:ext cx="448541" cy="125169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Line 8"/>
            <p:cNvSpPr/>
            <p:nvPr/>
          </p:nvSpPr>
          <p:spPr>
            <a:xfrm flipV="1">
              <a:off x="2947554" y="312921"/>
              <a:ext cx="448541" cy="125169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Line 9"/>
            <p:cNvSpPr/>
            <p:nvPr/>
          </p:nvSpPr>
          <p:spPr>
            <a:xfrm flipV="1">
              <a:off x="2947554" y="500673"/>
              <a:ext cx="448541" cy="125169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Line 10"/>
            <p:cNvSpPr/>
            <p:nvPr/>
          </p:nvSpPr>
          <p:spPr>
            <a:xfrm flipV="1">
              <a:off x="2947554" y="688425"/>
              <a:ext cx="448541" cy="62585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Line 11"/>
            <p:cNvSpPr/>
            <p:nvPr/>
          </p:nvSpPr>
          <p:spPr>
            <a:xfrm flipV="1">
              <a:off x="2947554" y="876178"/>
              <a:ext cx="448541" cy="187753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4" name="Line 12"/>
            <p:cNvSpPr/>
            <p:nvPr/>
          </p:nvSpPr>
          <p:spPr>
            <a:xfrm flipV="1">
              <a:off x="2947554" y="1063931"/>
              <a:ext cx="448541" cy="312921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Line 13"/>
            <p:cNvSpPr/>
            <p:nvPr/>
          </p:nvSpPr>
          <p:spPr>
            <a:xfrm flipV="1">
              <a:off x="2947554" y="1251683"/>
              <a:ext cx="448541" cy="312921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Line 14"/>
            <p:cNvSpPr/>
            <p:nvPr/>
          </p:nvSpPr>
          <p:spPr>
            <a:xfrm flipV="1">
              <a:off x="2947554" y="1439436"/>
              <a:ext cx="448541" cy="375505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Line 15"/>
            <p:cNvSpPr/>
            <p:nvPr/>
          </p:nvSpPr>
          <p:spPr>
            <a:xfrm flipV="1">
              <a:off x="2947554" y="2002693"/>
              <a:ext cx="448541" cy="751010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Line 16"/>
            <p:cNvSpPr/>
            <p:nvPr/>
          </p:nvSpPr>
          <p:spPr>
            <a:xfrm>
              <a:off x="2947554" y="3567295"/>
              <a:ext cx="448541" cy="62585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Line 17"/>
            <p:cNvSpPr/>
            <p:nvPr/>
          </p:nvSpPr>
          <p:spPr>
            <a:xfrm>
              <a:off x="2947554" y="3817632"/>
              <a:ext cx="448541" cy="187753"/>
            </a:xfrm>
            <a:prstGeom prst="line">
              <a:avLst/>
            </a:prstGeom>
            <a:noFill/>
            <a:ln w="9525" cap="flat">
              <a:solidFill>
                <a:srgbClr val="99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PROTEIN INFORMATION RESOURCE</a:t>
            </a:r>
          </a:p>
        </p:txBody>
      </p:sp>
      <p:sp>
        <p:nvSpPr>
          <p:cNvPr id="213" name="Rectangle 2"/>
          <p:cNvSpPr txBox="1"/>
          <p:nvPr>
            <p:ph type="body" sz="half" idx="4294967295"/>
          </p:nvPr>
        </p:nvSpPr>
        <p:spPr>
          <a:xfrm>
            <a:off x="271848" y="1269999"/>
            <a:ext cx="4236653" cy="429054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defRPr sz="1400"/>
            </a:pPr>
            <a:r>
              <a:t>Protein Information Resource (PIR) is</a:t>
            </a:r>
            <a:endParaRPr sz="2200"/>
          </a:p>
          <a:p>
            <a:pPr lvl="1" marL="457200" indent="-182879">
              <a:lnSpc>
                <a:spcPct val="150000"/>
              </a:lnSpc>
              <a:spcBef>
                <a:spcPts val="300"/>
              </a:spcBef>
              <a:defRPr sz="1300"/>
            </a:pPr>
            <a:r>
              <a:t>An integrated public bioinformatics resource to support </a:t>
            </a:r>
            <a:endParaRPr sz="1800"/>
          </a:p>
          <a:p>
            <a:pPr lvl="2" marL="731519" indent="-182880">
              <a:lnSpc>
                <a:spcPct val="150000"/>
              </a:lnSpc>
              <a:spcBef>
                <a:spcPts val="200"/>
              </a:spcBef>
              <a:defRPr sz="1200"/>
            </a:pPr>
            <a:r>
              <a:t>genomic research</a:t>
            </a:r>
            <a:endParaRPr sz="1600"/>
          </a:p>
          <a:p>
            <a:pPr lvl="2" marL="731519" indent="-182880">
              <a:lnSpc>
                <a:spcPct val="150000"/>
              </a:lnSpc>
              <a:spcBef>
                <a:spcPts val="200"/>
              </a:spcBef>
              <a:defRPr sz="1200"/>
            </a:pPr>
            <a:r>
              <a:t>proteomic research</a:t>
            </a:r>
            <a:endParaRPr sz="1600"/>
          </a:p>
          <a:p>
            <a:pPr lvl="2" marL="731519" indent="-182880">
              <a:lnSpc>
                <a:spcPct val="150000"/>
              </a:lnSpc>
              <a:spcBef>
                <a:spcPts val="200"/>
              </a:spcBef>
              <a:defRPr sz="1200"/>
            </a:pPr>
            <a:r>
              <a:t>scientific studies</a:t>
            </a:r>
            <a:endParaRPr sz="1600"/>
          </a:p>
          <a:p>
            <a:pPr lvl="1" marL="457200" indent="-182879">
              <a:lnSpc>
                <a:spcPct val="150000"/>
              </a:lnSpc>
              <a:spcBef>
                <a:spcPts val="300"/>
              </a:spcBef>
              <a:defRPr sz="1300"/>
            </a:pPr>
            <a:r>
              <a:t>Located at Georgetown University Medical Center (GUMC)</a:t>
            </a:r>
            <a:endParaRPr sz="1800"/>
          </a:p>
          <a:p>
            <a:pPr>
              <a:lnSpc>
                <a:spcPct val="150000"/>
              </a:lnSpc>
              <a:spcBef>
                <a:spcPts val="300"/>
              </a:spcBef>
              <a:defRPr sz="1400"/>
            </a:pPr>
            <a:r>
              <a:t>PIR was established in 1984 by the National Biomedical Research Foundation (NBRF)</a:t>
            </a:r>
            <a:endParaRPr sz="2200"/>
          </a:p>
          <a:p>
            <a:pPr>
              <a:lnSpc>
                <a:spcPct val="150000"/>
              </a:lnSpc>
              <a:spcBef>
                <a:spcPts val="300"/>
              </a:spcBef>
              <a:defRPr sz="1400"/>
            </a:pPr>
            <a:r>
              <a:t>Access PIR at </a:t>
            </a:r>
            <a:r>
              <a:rPr b="1"/>
              <a:t>http://pir.georgetown.edu/</a:t>
            </a:r>
          </a:p>
        </p:txBody>
      </p:sp>
      <p:pic>
        <p:nvPicPr>
          <p:cNvPr id="214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0" y="1397000"/>
            <a:ext cx="3810000" cy="330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ext Box 4"/>
          <p:cNvSpPr txBox="1"/>
          <p:nvPr/>
        </p:nvSpPr>
        <p:spPr>
          <a:xfrm>
            <a:off x="4658247" y="5333999"/>
            <a:ext cx="3701007" cy="3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SAMPLE SEQUENCE ENTRY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SOURCE: http://pir.georgetown.edu/cgi-bin/ipcEntry?id=P04637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1"/>
          <p:cNvSpPr txBox="1"/>
          <p:nvPr>
            <p:ph type="body" idx="1"/>
          </p:nvPr>
        </p:nvSpPr>
        <p:spPr>
          <a:xfrm>
            <a:off x="1143000" y="1523999"/>
            <a:ext cx="6858000" cy="37716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Catalog of human genes and genetic disorders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Online version of the book </a:t>
            </a:r>
            <a:r>
              <a:rPr i="1"/>
              <a:t>Mendelian Inheritence in Man</a:t>
            </a:r>
            <a:r>
              <a:t> maintained by Johns Hopkins University and located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http://www.ncbi.nlm.nih.gov/entrez/query.fcgi?db=OMIM</a:t>
            </a:r>
            <a:endParaRPr i="1"/>
          </a:p>
          <a:p>
            <a:pPr lvl="1" marL="457200" indent="-182879">
              <a:lnSpc>
                <a:spcPct val="90000"/>
              </a:lnSpc>
              <a:spcBef>
                <a:spcPts val="300"/>
              </a:spcBef>
              <a:defRPr sz="1600"/>
            </a:pPr>
            <a:r>
              <a:t>Contains same information as the book, only more up to date</a:t>
            </a:r>
            <a:endParaRPr sz="2000"/>
          </a:p>
          <a:p>
            <a:pPr lvl="1" marL="457200" indent="-182879">
              <a:lnSpc>
                <a:spcPct val="90000"/>
              </a:lnSpc>
              <a:spcBef>
                <a:spcPts val="300"/>
              </a:spcBef>
              <a:defRPr sz="1600"/>
            </a:pPr>
            <a:r>
              <a:t>16532 entries for genes or suspected Mendelian traits as of February 1</a:t>
            </a:r>
            <a:r>
              <a:rPr baseline="30000"/>
              <a:t>st</a:t>
            </a:r>
            <a:r>
              <a:t>, 2006</a:t>
            </a:r>
            <a:endParaRPr sz="2000"/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Used primarily by genetics researchers and those interested in genetic diseases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One of the oldest non-relational databases still available</a:t>
            </a:r>
          </a:p>
        </p:txBody>
      </p:sp>
      <p:sp>
        <p:nvSpPr>
          <p:cNvPr id="21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pc="-89" sz="3239"/>
            </a:lvl1pPr>
          </a:lstStyle>
          <a:p>
            <a:pPr/>
            <a:r>
              <a:t>ONLINE MENDELIAN INHERITANCE IN MAN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1"/>
          <p:cNvSpPr txBox="1"/>
          <p:nvPr>
            <p:ph type="body" sz="half" idx="1"/>
          </p:nvPr>
        </p:nvSpPr>
        <p:spPr>
          <a:xfrm>
            <a:off x="1016000" y="1397000"/>
            <a:ext cx="3175000" cy="41275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t>Only a few aspects of OMIM are stored as a relational database; it is primarily store as formatted text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t>Each entry in OMIM is given:</a:t>
            </a:r>
          </a:p>
          <a:p>
            <a:pPr lvl="1" marL="457200" indent="-182879">
              <a:lnSpc>
                <a:spcPct val="80000"/>
              </a:lnSpc>
              <a:spcBef>
                <a:spcPts val="300"/>
              </a:spcBef>
              <a:defRPr sz="1300"/>
            </a:pPr>
            <a:r>
              <a:t>A unique six-number ID (In this case, the ID is “176730”) that can be used to identify it</a:t>
            </a:r>
            <a:endParaRPr sz="2400"/>
          </a:p>
          <a:p>
            <a:pPr lvl="1" marL="457200" indent="-182879">
              <a:lnSpc>
                <a:spcPct val="80000"/>
              </a:lnSpc>
              <a:spcBef>
                <a:spcPts val="300"/>
              </a:spcBef>
              <a:defRPr sz="1300"/>
            </a:pPr>
            <a:r>
              <a:t>A symbol used to classify the type of entry (in this case a plus)</a:t>
            </a:r>
            <a:endParaRPr sz="2400"/>
          </a:p>
          <a:p>
            <a:pPr lvl="1" marL="457200" indent="-182879">
              <a:lnSpc>
                <a:spcPct val="80000"/>
              </a:lnSpc>
              <a:spcBef>
                <a:spcPts val="300"/>
              </a:spcBef>
              <a:defRPr sz="1300"/>
            </a:pPr>
            <a:r>
              <a:t>The locus of the gene (if applicable)</a:t>
            </a:r>
            <a:endParaRPr sz="2400"/>
          </a:p>
          <a:p>
            <a:pPr lvl="1" marL="457200" indent="-182879">
              <a:lnSpc>
                <a:spcPct val="80000"/>
              </a:lnSpc>
              <a:spcBef>
                <a:spcPts val="300"/>
              </a:spcBef>
              <a:defRPr sz="1300"/>
            </a:pPr>
            <a:r>
              <a:t>A lists of alias the entry can be described by</a:t>
            </a:r>
            <a:endParaRPr sz="2400"/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t>All of these are used to identify an entry that contains large sections of text and references relevant to the entry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t>A heavily abbreviated entry is shown at the right</a:t>
            </a:r>
          </a:p>
        </p:txBody>
      </p:sp>
      <p:sp>
        <p:nvSpPr>
          <p:cNvPr id="221" name="Rectangle 2"/>
          <p:cNvSpPr txBox="1"/>
          <p:nvPr/>
        </p:nvSpPr>
        <p:spPr>
          <a:xfrm>
            <a:off x="4236719" y="1333500"/>
            <a:ext cx="3718562" cy="438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444481" indent="-444481">
              <a:lnSpc>
                <a:spcPct val="80000"/>
              </a:lnSpc>
              <a:spcBef>
                <a:spcPts val="200"/>
              </a:spcBef>
              <a:defRPr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Mim-entry ::= { mimNumber "176730" , mimType plus , title "INSULIN; INS" , copyright "Copyright (c) 1966-2005 Johns Hopkins University" , symbol "INS" , locus "11p15.5" , aliases { "PROINSULIN" } , included { "HYPERPROINSULINEMIA, INCLUDED" } </a:t>
            </a:r>
            <a:endParaRPr sz="2800"/>
          </a:p>
          <a:p>
            <a:pPr marL="444481" indent="-444481">
              <a:lnSpc>
                <a:spcPct val="80000"/>
              </a:lnSpc>
              <a:spcBef>
                <a:spcPts val="600"/>
              </a:spcBef>
              <a:defRPr sz="1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marL="444481" indent="-444481">
              <a:lnSpc>
                <a:spcPct val="80000"/>
              </a:lnSpc>
              <a:spcBef>
                <a:spcPts val="200"/>
              </a:spcBef>
              <a:defRPr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…</a:t>
            </a:r>
            <a:endParaRPr sz="2800"/>
          </a:p>
          <a:p>
            <a:pPr marL="444481" indent="-444481">
              <a:lnSpc>
                <a:spcPct val="80000"/>
              </a:lnSpc>
              <a:spcBef>
                <a:spcPts val="600"/>
              </a:spcBef>
              <a:defRPr sz="1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marL="444481" indent="-444481">
              <a:lnSpc>
                <a:spcPct val="80000"/>
              </a:lnSpc>
              <a:spcBef>
                <a:spcPts val="200"/>
              </a:spcBef>
              <a:defRPr sz="1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text { { label "TEXT" , text "Insulin, synthesized by the beta cells of the islets of Langerhans, consists of 2 dissimilar polypeptide chains, A and B, which are linked by 2 disulfide bonds. However, unlike many other proteins, e.g., hemoglobin, made up of structurally distinct subunits, insulin is under the control of a single genetic locus; chains A and B are derived from a one-chain precursor, proinsulin, which was discovered by {72:Steiner and Oyer (1967)}. Proinsulin is converted to insulin by the enzymatic removal of a segment that connects the amino end of the A chain to the carboxyl end of the B chain. This segment is called the C (for 'connecting') peptide. The insulin gene contains 3 exons and 2 introns; exon 2 encodes the signal peptide, the B chain, and part of the C peptide, while exon 3 encodes the remainder of the C peptide and the A chain."} } </a:t>
            </a:r>
          </a:p>
        </p:txBody>
      </p:sp>
      <p:sp>
        <p:nvSpPr>
          <p:cNvPr id="222" name="Rectang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OMIM DATABASE</a:t>
            </a:r>
          </a:p>
        </p:txBody>
      </p:sp>
      <p:sp>
        <p:nvSpPr>
          <p:cNvPr id="223" name="Rectangle 4"/>
          <p:cNvSpPr/>
          <p:nvPr/>
        </p:nvSpPr>
        <p:spPr>
          <a:xfrm>
            <a:off x="4191000" y="1333500"/>
            <a:ext cx="3937000" cy="4191000"/>
          </a:xfrm>
          <a:prstGeom prst="rect">
            <a:avLst/>
          </a:prstGeom>
          <a:ln>
            <a:solidFill>
              <a:srgbClr val="292934"/>
            </a:solidFill>
            <a:miter/>
          </a:ln>
        </p:spPr>
        <p:txBody>
          <a:bodyPr lIns="45719" rIns="45719" anchor="ctr"/>
          <a:lstStyle/>
          <a:p>
            <a:pPr>
              <a:defRPr sz="1100">
                <a:solidFill>
                  <a:srgbClr val="000000"/>
                </a:solidFill>
              </a:defRPr>
            </a:pPr>
          </a:p>
        </p:txBody>
      </p:sp>
      <p:sp>
        <p:nvSpPr>
          <p:cNvPr id="224" name="Oval 5"/>
          <p:cNvSpPr/>
          <p:nvPr/>
        </p:nvSpPr>
        <p:spPr>
          <a:xfrm>
            <a:off x="6223000" y="1333500"/>
            <a:ext cx="635000" cy="190500"/>
          </a:xfrm>
          <a:prstGeom prst="ellipse">
            <a:avLst/>
          </a:prstGeom>
          <a:ln>
            <a:solidFill>
              <a:srgbClr val="292934"/>
            </a:solidFill>
          </a:ln>
        </p:spPr>
        <p:txBody>
          <a:bodyPr lIns="45719" rIns="45719" anchor="ctr"/>
          <a:lstStyle/>
          <a:p>
            <a:pPr>
              <a:defRPr sz="1100">
                <a:solidFill>
                  <a:srgbClr val="000000"/>
                </a:solidFill>
              </a:defRPr>
            </a:pPr>
          </a:p>
        </p:txBody>
      </p:sp>
      <p:sp>
        <p:nvSpPr>
          <p:cNvPr id="225" name="Oval 6"/>
          <p:cNvSpPr/>
          <p:nvPr/>
        </p:nvSpPr>
        <p:spPr>
          <a:xfrm>
            <a:off x="4572000" y="1460500"/>
            <a:ext cx="508000" cy="190500"/>
          </a:xfrm>
          <a:prstGeom prst="ellipse">
            <a:avLst/>
          </a:prstGeom>
          <a:ln>
            <a:solidFill>
              <a:srgbClr val="292934"/>
            </a:solidFill>
          </a:ln>
        </p:spPr>
        <p:txBody>
          <a:bodyPr lIns="45719" rIns="45719" anchor="ctr"/>
          <a:lstStyle/>
          <a:p>
            <a:pPr>
              <a:defRPr sz="1100">
                <a:solidFill>
                  <a:srgbClr val="000000"/>
                </a:solidFill>
              </a:defRPr>
            </a:pPr>
          </a:p>
        </p:txBody>
      </p:sp>
      <p:sp>
        <p:nvSpPr>
          <p:cNvPr id="226" name="Oval 7"/>
          <p:cNvSpPr/>
          <p:nvPr/>
        </p:nvSpPr>
        <p:spPr>
          <a:xfrm>
            <a:off x="4699000" y="1841500"/>
            <a:ext cx="762000" cy="127000"/>
          </a:xfrm>
          <a:prstGeom prst="ellipse">
            <a:avLst/>
          </a:prstGeom>
          <a:ln>
            <a:solidFill>
              <a:srgbClr val="292934"/>
            </a:solidFill>
          </a:ln>
        </p:spPr>
        <p:txBody>
          <a:bodyPr lIns="45719" rIns="45719" anchor="ctr"/>
          <a:lstStyle/>
          <a:p>
            <a:pPr>
              <a:defRPr sz="1100">
                <a:solidFill>
                  <a:srgbClr val="000000"/>
                </a:solidFill>
              </a:defRPr>
            </a:pPr>
          </a:p>
        </p:txBody>
      </p:sp>
      <p:sp>
        <p:nvSpPr>
          <p:cNvPr id="227" name="Oval 8"/>
          <p:cNvSpPr/>
          <p:nvPr/>
        </p:nvSpPr>
        <p:spPr>
          <a:xfrm>
            <a:off x="6159500" y="1841500"/>
            <a:ext cx="1397000" cy="127000"/>
          </a:xfrm>
          <a:prstGeom prst="ellipse">
            <a:avLst/>
          </a:prstGeom>
          <a:ln>
            <a:solidFill>
              <a:srgbClr val="292934"/>
            </a:solidFill>
          </a:ln>
        </p:spPr>
        <p:txBody>
          <a:bodyPr lIns="45719" rIns="45719" anchor="ctr"/>
          <a:lstStyle/>
          <a:p>
            <a:pPr>
              <a:defRPr sz="11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Tay-Sachs Disease</a:t>
            </a:r>
          </a:p>
        </p:txBody>
      </p:sp>
      <p:sp>
        <p:nvSpPr>
          <p:cNvPr id="230" name="Rectangle 2"/>
          <p:cNvSpPr txBox="1"/>
          <p:nvPr>
            <p:ph type="body" sz="half" idx="1"/>
          </p:nvPr>
        </p:nvSpPr>
        <p:spPr>
          <a:xfrm>
            <a:off x="889000" y="1333500"/>
            <a:ext cx="3556000" cy="4191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r>
              <a:t>Suppose a user wished to find information on Tay-Sachs disease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r>
              <a:t>The OMIM entry contains the following for Tay-Sachs disease: </a:t>
            </a:r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Alternative Titles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Description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Clinical Features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Biochemical Features (chemical changes in the body caused by the disease)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Pathogenesis (the origination and development of a disease)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Mapping (what area of a chromosome causes the disease)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Molecular Genetics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Diagnosis (techniques for finding the disease)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Population Genetics (which genetic groups are susceptible to the disease)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History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Animal Model (efforts to replicate and study the disease in animals)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200"/>
              </a:spcBef>
              <a:defRPr sz="1100"/>
            </a:pPr>
            <a:r>
              <a:t>References</a:t>
            </a:r>
          </a:p>
        </p:txBody>
      </p:sp>
      <p:pic>
        <p:nvPicPr>
          <p:cNvPr id="23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0" y="1143000"/>
            <a:ext cx="3746500" cy="444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BIOLOGICAL DATA</a:t>
            </a:r>
          </a:p>
        </p:txBody>
      </p:sp>
      <p:sp>
        <p:nvSpPr>
          <p:cNvPr id="139" name="Rectangle 2"/>
          <p:cNvSpPr txBox="1"/>
          <p:nvPr>
            <p:ph type="body" idx="1"/>
          </p:nvPr>
        </p:nvSpPr>
        <p:spPr>
          <a:xfrm>
            <a:off x="600891" y="1143000"/>
            <a:ext cx="7590609" cy="431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5000"/>
              </a:lnSpc>
              <a:spcBef>
                <a:spcPts val="400"/>
              </a:spcBef>
              <a:defRPr sz="1700"/>
            </a:pPr>
            <a:r>
              <a:t>Bioinformatics is the science of </a:t>
            </a:r>
            <a:r>
              <a:rPr i="1"/>
              <a:t>Storing</a:t>
            </a:r>
            <a:r>
              <a:t>, </a:t>
            </a:r>
            <a:r>
              <a:rPr i="1"/>
              <a:t>Extracting</a:t>
            </a:r>
            <a:r>
              <a:t>, </a:t>
            </a:r>
            <a:r>
              <a:rPr i="1"/>
              <a:t>Organizing</a:t>
            </a:r>
            <a:r>
              <a:t>, </a:t>
            </a:r>
            <a:r>
              <a:rPr i="1"/>
              <a:t>Analyzing</a:t>
            </a:r>
            <a:r>
              <a:t>, and </a:t>
            </a:r>
            <a:r>
              <a:rPr i="1"/>
              <a:t>Interpreting </a:t>
            </a:r>
            <a:r>
              <a:t>information in biological sequences</a:t>
            </a:r>
            <a:endParaRPr sz="2000"/>
          </a:p>
          <a:p>
            <a:pPr>
              <a:lnSpc>
                <a:spcPct val="135000"/>
              </a:lnSpc>
              <a:spcBef>
                <a:spcPts val="400"/>
              </a:spcBef>
              <a:defRPr sz="1700"/>
            </a:pPr>
            <a:r>
              <a:t>Bioinformatics has been mainly fueled by advances in</a:t>
            </a:r>
            <a:endParaRPr sz="2000"/>
          </a:p>
          <a:p>
            <a:pPr lvl="1" marL="457200" indent="-182879">
              <a:lnSpc>
                <a:spcPct val="135000"/>
              </a:lnSpc>
              <a:spcBef>
                <a:spcPts val="300"/>
              </a:spcBef>
              <a:defRPr sz="1300"/>
            </a:pPr>
            <a:r>
              <a:t>DNA sequencing</a:t>
            </a:r>
            <a:endParaRPr sz="1700"/>
          </a:p>
          <a:p>
            <a:pPr lvl="1" marL="457200" indent="-182879">
              <a:lnSpc>
                <a:spcPct val="135000"/>
              </a:lnSpc>
              <a:spcBef>
                <a:spcPts val="300"/>
              </a:spcBef>
              <a:defRPr sz="1300"/>
            </a:pPr>
            <a:r>
              <a:t>Genome mapping techniques</a:t>
            </a:r>
            <a:endParaRPr sz="1700"/>
          </a:p>
          <a:p>
            <a:pPr>
              <a:lnSpc>
                <a:spcPct val="135000"/>
              </a:lnSpc>
              <a:spcBef>
                <a:spcPts val="400"/>
              </a:spcBef>
              <a:defRPr sz="1700"/>
            </a:pPr>
            <a:r>
              <a:t>There are 3 billion base pairs that make up human DNA</a:t>
            </a:r>
            <a:endParaRPr sz="2000"/>
          </a:p>
          <a:p>
            <a:pPr lvl="1" marL="457200" indent="-182879">
              <a:lnSpc>
                <a:spcPct val="135000"/>
              </a:lnSpc>
              <a:spcBef>
                <a:spcPts val="300"/>
              </a:spcBef>
              <a:defRPr sz="1300"/>
            </a:pPr>
            <a:r>
              <a:t>Handling the massive amount of data is a challenge</a:t>
            </a:r>
            <a:endParaRPr sz="1700"/>
          </a:p>
          <a:p>
            <a:pPr lvl="1" marL="457200" indent="-182879">
              <a:lnSpc>
                <a:spcPct val="135000"/>
              </a:lnSpc>
              <a:spcBef>
                <a:spcPts val="300"/>
              </a:spcBef>
              <a:defRPr sz="1300"/>
            </a:pPr>
            <a:r>
              <a:t>Hence the necessity for Biological Databases</a:t>
            </a:r>
            <a:endParaRPr sz="1700"/>
          </a:p>
          <a:p>
            <a:pPr>
              <a:lnSpc>
                <a:spcPct val="135000"/>
              </a:lnSpc>
              <a:spcBef>
                <a:spcPts val="400"/>
              </a:spcBef>
              <a:defRPr sz="1700"/>
            </a:pPr>
            <a:r>
              <a:t>Biological Data also includes protein sequences</a:t>
            </a:r>
            <a:endParaRPr sz="2000"/>
          </a:p>
          <a:p>
            <a:pPr>
              <a:lnSpc>
                <a:spcPct val="135000"/>
              </a:lnSpc>
              <a:spcBef>
                <a:spcPts val="400"/>
              </a:spcBef>
              <a:defRPr sz="1700"/>
            </a:pPr>
            <a:r>
              <a:t>The most famous example of the application of bioinformatics and biological databases was the Human Genome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Tay-Sachs continued</a:t>
            </a:r>
          </a:p>
        </p:txBody>
      </p:sp>
      <p:sp>
        <p:nvSpPr>
          <p:cNvPr id="234" name="Rectangl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entry in OMIM typically contains extensive information both for individuals who may have a personal stake in the disease in question and professionals and students studying the disease</a:t>
            </a:r>
          </a:p>
          <a:p>
            <a:pPr/>
            <a:r>
              <a:t>OMIM is constantly updated to reflect the most current knowledge and research on genes and genetic diseases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1"/>
          <p:cNvSpPr txBox="1"/>
          <p:nvPr>
            <p:ph type="body" sz="half" idx="1"/>
          </p:nvPr>
        </p:nvSpPr>
        <p:spPr>
          <a:xfrm>
            <a:off x="457200" y="1333499"/>
            <a:ext cx="8229600" cy="1821659"/>
          </a:xfrm>
          <a:prstGeom prst="rect">
            <a:avLst/>
          </a:prstGeom>
        </p:spPr>
        <p:txBody>
          <a:bodyPr/>
          <a:lstStyle/>
          <a:p>
            <a:pPr>
              <a:defRPr sz="2300"/>
            </a:pPr>
            <a:r>
              <a:t>Below is the database schema used by the RCSB Protein Data Bank</a:t>
            </a:r>
          </a:p>
          <a:p>
            <a:pPr>
              <a:defRPr sz="2300"/>
            </a:pPr>
            <a:r>
              <a:t>Each box indicates a separate attribute set</a:t>
            </a:r>
          </a:p>
          <a:p>
            <a:pPr>
              <a:defRPr sz="2300"/>
            </a:pPr>
            <a:r>
              <a:t>Bioinformatics databases are very large</a:t>
            </a:r>
          </a:p>
        </p:txBody>
      </p:sp>
      <p:pic>
        <p:nvPicPr>
          <p:cNvPr id="23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3048000"/>
            <a:ext cx="6858000" cy="23058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ctangle 3"/>
          <p:cNvSpPr txBox="1"/>
          <p:nvPr>
            <p:ph type="title"/>
          </p:nvPr>
        </p:nvSpPr>
        <p:spPr>
          <a:xfrm>
            <a:off x="952500" y="418011"/>
            <a:ext cx="7302500" cy="763355"/>
          </a:xfrm>
          <a:prstGeom prst="rect">
            <a:avLst/>
          </a:prstGeom>
        </p:spPr>
        <p:txBody>
          <a:bodyPr/>
          <a:lstStyle>
            <a:lvl1pPr defTabSz="713231">
              <a:defRPr spc="-78" sz="2807"/>
            </a:lvl1pPr>
          </a:lstStyle>
          <a:p>
            <a:pPr/>
            <a:r>
              <a:t>PROTEIN STRUCTURE DATABASE SCHEMA</a:t>
            </a:r>
          </a:p>
        </p:txBody>
      </p:sp>
      <p:sp>
        <p:nvSpPr>
          <p:cNvPr id="239" name="Text Box 4"/>
          <p:cNvSpPr txBox="1"/>
          <p:nvPr/>
        </p:nvSpPr>
        <p:spPr>
          <a:xfrm>
            <a:off x="3284219" y="5333999"/>
            <a:ext cx="2956562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100">
                <a:solidFill>
                  <a:srgbClr val="000000"/>
                </a:solidFill>
              </a:defRPr>
            </a:lvl1pPr>
          </a:lstStyle>
          <a:p>
            <a:pPr/>
            <a:r>
              <a:t>Source: http://www.rcsb.org/pdbschema/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1"/>
          <p:cNvSpPr txBox="1"/>
          <p:nvPr>
            <p:ph type="body" idx="1"/>
          </p:nvPr>
        </p:nvSpPr>
        <p:spPr>
          <a:xfrm>
            <a:off x="1270000" y="1460500"/>
            <a:ext cx="6858000" cy="4064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300"/>
            </a:pPr>
            <a:r>
              <a:t>The goal of structure databases is to explore the relationship between the three-dimensional structure of a macromolecule (such as a protein) and it’s function</a:t>
            </a:r>
          </a:p>
          <a:p>
            <a:pPr>
              <a:lnSpc>
                <a:spcPct val="80000"/>
              </a:lnSpc>
              <a:defRPr sz="2300"/>
            </a:pPr>
            <a:r>
              <a:t>A protein is a linear chain of amino acids that folds and bonds with itself</a:t>
            </a:r>
          </a:p>
          <a:p>
            <a:pPr>
              <a:lnSpc>
                <a:spcPct val="80000"/>
              </a:lnSpc>
              <a:defRPr sz="2300"/>
            </a:pPr>
            <a:r>
              <a:t>Only 20 different amino acids contribute for protein synthesis.</a:t>
            </a:r>
          </a:p>
          <a:p>
            <a:pPr>
              <a:lnSpc>
                <a:spcPct val="80000"/>
              </a:lnSpc>
              <a:defRPr sz="2300"/>
            </a:pPr>
            <a:r>
              <a:t>How a protein folds is determined by it’s amino acid composition</a:t>
            </a:r>
          </a:p>
          <a:p>
            <a:pPr>
              <a:lnSpc>
                <a:spcPct val="80000"/>
              </a:lnSpc>
              <a:defRPr sz="2300"/>
            </a:pPr>
            <a:r>
              <a:t>Understanding how structure affects function is essential to creating synthetic proteins</a:t>
            </a:r>
          </a:p>
        </p:txBody>
      </p:sp>
      <p:sp>
        <p:nvSpPr>
          <p:cNvPr id="24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STRUCTURE DATABASES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1"/>
          <p:cNvSpPr txBox="1"/>
          <p:nvPr>
            <p:ph type="body" sz="half" idx="1"/>
          </p:nvPr>
        </p:nvSpPr>
        <p:spPr>
          <a:xfrm>
            <a:off x="1105929" y="1516221"/>
            <a:ext cx="3365501" cy="40005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defRPr b="1" sz="1600"/>
            </a:pPr>
            <a:r>
              <a:t>Primary Structure</a:t>
            </a:r>
            <a:r>
              <a:rPr b="0"/>
              <a:t>: The simple linear chain of amino acids connected by peptide bonds.</a:t>
            </a:r>
            <a:endParaRPr b="0"/>
          </a:p>
          <a:p>
            <a:pPr>
              <a:lnSpc>
                <a:spcPct val="80000"/>
              </a:lnSpc>
              <a:spcBef>
                <a:spcPts val="300"/>
              </a:spcBef>
              <a:defRPr b="1" sz="1600"/>
            </a:pPr>
            <a:r>
              <a:t>Secondary Structure</a:t>
            </a:r>
            <a:r>
              <a:rPr b="0"/>
              <a:t>: Collection of the alpha helixes and beta sheets formed by the interaction of amino acids in the sequence.</a:t>
            </a:r>
            <a:endParaRPr b="0"/>
          </a:p>
          <a:p>
            <a:pPr>
              <a:lnSpc>
                <a:spcPct val="80000"/>
              </a:lnSpc>
              <a:spcBef>
                <a:spcPts val="300"/>
              </a:spcBef>
              <a:defRPr b="1" sz="1600"/>
            </a:pPr>
            <a:r>
              <a:t>Tertiary Structure</a:t>
            </a:r>
            <a:r>
              <a:rPr b="0"/>
              <a:t>: The overall 3-dimensional shape of a single protein. The chain folds and bonds with disulfide bridges.</a:t>
            </a:r>
            <a:endParaRPr b="0"/>
          </a:p>
          <a:p>
            <a:pPr>
              <a:lnSpc>
                <a:spcPct val="80000"/>
              </a:lnSpc>
              <a:spcBef>
                <a:spcPts val="300"/>
              </a:spcBef>
              <a:defRPr b="1" sz="1600"/>
            </a:pPr>
            <a:r>
              <a:t>Quaternary Structure</a:t>
            </a:r>
            <a:r>
              <a:rPr b="0"/>
              <a:t>: The structure formed by the bonds between different polypeptide chains.</a:t>
            </a:r>
          </a:p>
        </p:txBody>
      </p:sp>
      <p:pic>
        <p:nvPicPr>
          <p:cNvPr id="2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6979" y="993001"/>
            <a:ext cx="3556001" cy="419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ext Box 3"/>
          <p:cNvSpPr txBox="1"/>
          <p:nvPr/>
        </p:nvSpPr>
        <p:spPr>
          <a:xfrm>
            <a:off x="3411219" y="5270501"/>
            <a:ext cx="4925062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000000"/>
                </a:solidFill>
              </a:defRPr>
            </a:lvl1pPr>
          </a:lstStyle>
          <a:p>
            <a:pPr/>
            <a:r>
              <a:t>Source: http://academic.brooklyn.cuny.edu/biology/bio4fv/page/prot_struct-4143.JPG</a:t>
            </a:r>
          </a:p>
        </p:txBody>
      </p:sp>
      <p:sp>
        <p:nvSpPr>
          <p:cNvPr id="247" name="Rectangle 4"/>
          <p:cNvSpPr txBox="1"/>
          <p:nvPr>
            <p:ph type="title"/>
          </p:nvPr>
        </p:nvSpPr>
        <p:spPr>
          <a:xfrm>
            <a:off x="234778" y="254000"/>
            <a:ext cx="8647966" cy="9525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PROTEIN STRUCTURE TERMINOLOGY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300"/>
            </a:pPr>
            <a:r>
              <a:t>One of the goals of bioinformatics is to be able to determine the shape taken by a protein just by analyzing it’s primary structure</a:t>
            </a:r>
          </a:p>
          <a:p>
            <a:pPr>
              <a:lnSpc>
                <a:spcPct val="90000"/>
              </a:lnSpc>
              <a:defRPr sz="2300"/>
            </a:pPr>
            <a:r>
              <a:t>Applications:</a:t>
            </a:r>
          </a:p>
          <a:p>
            <a:pPr lvl="1" marL="457200" indent="-182879">
              <a:lnSpc>
                <a:spcPct val="90000"/>
              </a:lnSpc>
              <a:spcBef>
                <a:spcPts val="400"/>
              </a:spcBef>
              <a:defRPr sz="2000"/>
            </a:pPr>
            <a:r>
              <a:t>Drug design, such as improving insulin</a:t>
            </a:r>
          </a:p>
          <a:p>
            <a:pPr lvl="1" marL="457200" indent="-182879">
              <a:lnSpc>
                <a:spcPct val="90000"/>
              </a:lnSpc>
              <a:spcBef>
                <a:spcPts val="400"/>
              </a:spcBef>
              <a:defRPr sz="2000"/>
            </a:pPr>
            <a:r>
              <a:t>Agriculture, such as developing fruits that stay ripe longer</a:t>
            </a:r>
          </a:p>
          <a:p>
            <a:pPr lvl="1" marL="457200" indent="-182879">
              <a:lnSpc>
                <a:spcPct val="90000"/>
              </a:lnSpc>
              <a:spcBef>
                <a:spcPts val="400"/>
              </a:spcBef>
              <a:defRPr sz="2000"/>
            </a:pPr>
            <a:r>
              <a:t>Synthesizing enzymes to perform industrial tasks</a:t>
            </a:r>
          </a:p>
          <a:p>
            <a:pPr>
              <a:lnSpc>
                <a:spcPct val="90000"/>
              </a:lnSpc>
              <a:defRPr sz="2300"/>
            </a:pPr>
            <a:r>
              <a:t>An average cell creates 15,000 different kinds of proteins, so there is still much left to discover in this area</a:t>
            </a:r>
          </a:p>
        </p:txBody>
      </p:sp>
      <p:sp>
        <p:nvSpPr>
          <p:cNvPr id="250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GOALS AND APPLICATIONS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RASMOL</a:t>
            </a:r>
          </a:p>
        </p:txBody>
      </p:sp>
      <p:sp>
        <p:nvSpPr>
          <p:cNvPr id="253" name="Rectangle 2"/>
          <p:cNvSpPr txBox="1"/>
          <p:nvPr>
            <p:ph type="body" sz="half" idx="1"/>
          </p:nvPr>
        </p:nvSpPr>
        <p:spPr>
          <a:xfrm>
            <a:off x="762000" y="1269999"/>
            <a:ext cx="3556000" cy="377163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RasMol is a free tool for viewing protein structure</a:t>
            </a:r>
          </a:p>
          <a:p>
            <a:pPr>
              <a:spcBef>
                <a:spcPts val="400"/>
              </a:spcBef>
              <a:defRPr sz="2000"/>
            </a:pPr>
            <a:r>
              <a:t>Available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http://www.openrasmol.org/</a:t>
            </a:r>
            <a:r>
              <a:t> and many other websites</a:t>
            </a:r>
          </a:p>
          <a:p>
            <a:pPr>
              <a:spcBef>
                <a:spcPts val="400"/>
              </a:spcBef>
              <a:defRPr sz="2000"/>
            </a:pPr>
            <a:r>
              <a:t>Viewable data for RasMol can be obtained from the RCSB Protein Data Bank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http://www.rcsb.org/pdb/Welcome.do</a:t>
            </a:r>
          </a:p>
        </p:txBody>
      </p:sp>
      <p:pic>
        <p:nvPicPr>
          <p:cNvPr id="25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20645" y="1143000"/>
            <a:ext cx="4061355" cy="444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1"/>
          <p:cNvSpPr txBox="1"/>
          <p:nvPr>
            <p:ph type="body" idx="1"/>
          </p:nvPr>
        </p:nvSpPr>
        <p:spPr>
          <a:xfrm>
            <a:off x="1143000" y="1142999"/>
            <a:ext cx="6858000" cy="37716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Taxonomy is the hierarchical classification of plants and animals according to their presumed natural relationships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Taxonomy shows where each species stands in the evolution tree.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Knowing the taxonomical position of an organism helps 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    in the study of that species.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Bioinformatics used DNA and RNA comparisons to establish taxonomy, removing the need to rely on morphology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Bioinformatics can be used to provide much more detail to the current taxonomic knowledge base and can also be used to track genetic changes within a species</a:t>
            </a:r>
          </a:p>
        </p:txBody>
      </p:sp>
      <p:sp>
        <p:nvSpPr>
          <p:cNvPr id="257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TAXONOMY?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1"/>
          <p:cNvSpPr txBox="1"/>
          <p:nvPr>
            <p:ph type="title"/>
          </p:nvPr>
        </p:nvSpPr>
        <p:spPr>
          <a:xfrm>
            <a:off x="1206500" y="228865"/>
            <a:ext cx="6667500" cy="596636"/>
          </a:xfrm>
          <a:prstGeom prst="rect">
            <a:avLst/>
          </a:prstGeom>
        </p:spPr>
        <p:txBody>
          <a:bodyPr/>
          <a:lstStyle>
            <a:lvl1pPr defTabSz="905255">
              <a:defRPr spc="-99" sz="3564"/>
            </a:lvl1pPr>
          </a:lstStyle>
          <a:p>
            <a:pPr/>
            <a:r>
              <a:t>Taxonomic Classification</a:t>
            </a:r>
          </a:p>
        </p:txBody>
      </p:sp>
      <p:sp>
        <p:nvSpPr>
          <p:cNvPr id="260" name="Rectangle 2"/>
          <p:cNvSpPr txBox="1"/>
          <p:nvPr>
            <p:ph type="body" idx="1"/>
          </p:nvPr>
        </p:nvSpPr>
        <p:spPr>
          <a:xfrm>
            <a:off x="1016000" y="1079500"/>
            <a:ext cx="6985000" cy="431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100"/>
            </a:pPr>
          </a:p>
          <a:p>
            <a:pPr>
              <a:lnSpc>
                <a:spcPct val="80000"/>
              </a:lnSpc>
              <a:spcBef>
                <a:spcPts val="300"/>
              </a:spcBef>
              <a:defRPr sz="1600"/>
            </a:pPr>
            <a:r>
              <a:t>The naming convention in taxonomy is the generic name followed by species name. (Carolus Linnaeus in </a:t>
            </a:r>
            <a:r>
              <a:rPr i="1"/>
              <a:t>Systema Naturae</a:t>
            </a:r>
            <a:r>
              <a:t> ).</a:t>
            </a:r>
          </a:p>
          <a:p>
            <a:pPr>
              <a:lnSpc>
                <a:spcPct val="80000"/>
              </a:lnSpc>
              <a:defRPr sz="1600"/>
            </a:pPr>
          </a:p>
          <a:p>
            <a:pPr>
              <a:lnSpc>
                <a:spcPct val="80000"/>
              </a:lnSpc>
              <a:spcBef>
                <a:spcPts val="300"/>
              </a:spcBef>
              <a:defRPr sz="1600"/>
            </a:pPr>
            <a:r>
              <a:t>The taxonomical classification  has the following order:</a:t>
            </a:r>
          </a:p>
          <a:p>
            <a:pPr lvl="2" marL="731519" indent="-182880">
              <a:lnSpc>
                <a:spcPct val="80000"/>
              </a:lnSpc>
              <a:spcBef>
                <a:spcPts val="300"/>
              </a:spcBef>
              <a:defRPr sz="1500"/>
            </a:pPr>
            <a:r>
              <a:t>Organism </a:t>
            </a:r>
            <a:endParaRPr sz="1800"/>
          </a:p>
          <a:p>
            <a:pPr lvl="2" marL="731519" indent="-182880">
              <a:lnSpc>
                <a:spcPct val="80000"/>
              </a:lnSpc>
              <a:spcBef>
                <a:spcPts val="300"/>
              </a:spcBef>
              <a:defRPr sz="1500"/>
            </a:pPr>
            <a:r>
              <a:t>Domain</a:t>
            </a:r>
            <a:endParaRPr sz="1800"/>
          </a:p>
          <a:p>
            <a:pPr lvl="2" marL="731519" indent="-182880">
              <a:lnSpc>
                <a:spcPct val="80000"/>
              </a:lnSpc>
              <a:spcBef>
                <a:spcPts val="300"/>
              </a:spcBef>
              <a:defRPr sz="1500"/>
            </a:pPr>
            <a:r>
              <a:t>Kingdom</a:t>
            </a:r>
            <a:endParaRPr sz="1800"/>
          </a:p>
          <a:p>
            <a:pPr lvl="2" marL="731519" indent="-182880">
              <a:lnSpc>
                <a:spcPct val="80000"/>
              </a:lnSpc>
              <a:spcBef>
                <a:spcPts val="300"/>
              </a:spcBef>
              <a:defRPr sz="1500"/>
            </a:pPr>
            <a:r>
              <a:t>Phylum</a:t>
            </a:r>
            <a:endParaRPr sz="1800"/>
          </a:p>
          <a:p>
            <a:pPr lvl="2" marL="731519" indent="-182880">
              <a:lnSpc>
                <a:spcPct val="80000"/>
              </a:lnSpc>
              <a:spcBef>
                <a:spcPts val="300"/>
              </a:spcBef>
              <a:defRPr sz="1500"/>
            </a:pPr>
            <a:r>
              <a:t>Class</a:t>
            </a:r>
            <a:endParaRPr sz="1800"/>
          </a:p>
          <a:p>
            <a:pPr lvl="2" marL="731519" indent="-182880">
              <a:lnSpc>
                <a:spcPct val="80000"/>
              </a:lnSpc>
              <a:spcBef>
                <a:spcPts val="300"/>
              </a:spcBef>
              <a:defRPr sz="1500"/>
            </a:pPr>
            <a:r>
              <a:t>Order</a:t>
            </a:r>
            <a:endParaRPr sz="1800"/>
          </a:p>
          <a:p>
            <a:pPr lvl="2" marL="731519" indent="-182880">
              <a:lnSpc>
                <a:spcPct val="80000"/>
              </a:lnSpc>
              <a:spcBef>
                <a:spcPts val="300"/>
              </a:spcBef>
              <a:defRPr sz="1500"/>
            </a:pPr>
            <a:r>
              <a:t>Family</a:t>
            </a:r>
            <a:endParaRPr sz="1800"/>
          </a:p>
          <a:p>
            <a:pPr lvl="2" marL="731519" indent="-182880">
              <a:lnSpc>
                <a:spcPct val="80000"/>
              </a:lnSpc>
              <a:spcBef>
                <a:spcPts val="300"/>
              </a:spcBef>
              <a:defRPr sz="1500"/>
            </a:pPr>
            <a:r>
              <a:t>Genus</a:t>
            </a:r>
            <a:endParaRPr sz="1800"/>
          </a:p>
          <a:p>
            <a:pPr lvl="2" marL="731519" indent="-182880">
              <a:lnSpc>
                <a:spcPct val="80000"/>
              </a:lnSpc>
              <a:spcBef>
                <a:spcPts val="300"/>
              </a:spcBef>
              <a:defRPr sz="1500"/>
            </a:pPr>
            <a:r>
              <a:t>Species</a:t>
            </a:r>
            <a:endParaRPr sz="1800"/>
          </a:p>
          <a:p>
            <a:pPr>
              <a:lnSpc>
                <a:spcPct val="80000"/>
              </a:lnSpc>
              <a:spcBef>
                <a:spcPts val="300"/>
              </a:spcBef>
              <a:defRPr sz="1600"/>
            </a:pPr>
            <a:r>
              <a:t>The </a:t>
            </a:r>
            <a:r>
              <a:rPr i="1"/>
              <a:t>tree of life </a:t>
            </a:r>
            <a:r>
              <a:t>can be constructed from the data present in taxonomic databases</a:t>
            </a:r>
            <a:r>
              <a:rPr sz="1500"/>
              <a:t>.</a:t>
            </a:r>
            <a:endParaRPr i="1" sz="1500"/>
          </a:p>
          <a:p>
            <a:pPr>
              <a:lnSpc>
                <a:spcPct val="80000"/>
              </a:lnSpc>
              <a:defRPr sz="1500"/>
            </a:pPr>
          </a:p>
          <a:p>
            <a:pPr lvl="2" marL="182880" indent="365759">
              <a:lnSpc>
                <a:spcPct val="80000"/>
              </a:lnSpc>
              <a:buSzTx/>
              <a:buNone/>
              <a:defRPr sz="2300"/>
            </a:pPr>
            <a:r>
              <a:t>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1"/>
          <p:cNvSpPr txBox="1"/>
          <p:nvPr>
            <p:ph type="body" sz="half" idx="1"/>
          </p:nvPr>
        </p:nvSpPr>
        <p:spPr>
          <a:xfrm>
            <a:off x="457200" y="1333499"/>
            <a:ext cx="4038600" cy="377163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At right is the schema used by the NCBI Taxonomy Database</a:t>
            </a:r>
          </a:p>
          <a:p>
            <a:pPr>
              <a:spcBef>
                <a:spcPts val="400"/>
              </a:spcBef>
              <a:defRPr sz="2000"/>
            </a:pPr>
            <a:r>
              <a:t>Key genealogical history and classifications are stored</a:t>
            </a:r>
          </a:p>
          <a:p>
            <a:pPr>
              <a:spcBef>
                <a:spcPts val="400"/>
              </a:spcBef>
              <a:defRPr sz="2000"/>
            </a:pPr>
            <a:r>
              <a:t>The database is designed to be able to handle new data as well as changes to previous data</a:t>
            </a:r>
          </a:p>
        </p:txBody>
      </p:sp>
      <p:pic>
        <p:nvPicPr>
          <p:cNvPr id="263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500" y="1869282"/>
            <a:ext cx="3365500" cy="270007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Rectang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TAXONOMIC DATABASE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1"/>
          <p:cNvSpPr txBox="1"/>
          <p:nvPr>
            <p:ph type="body" sz="half" idx="1"/>
          </p:nvPr>
        </p:nvSpPr>
        <p:spPr>
          <a:xfrm>
            <a:off x="457200" y="1333499"/>
            <a:ext cx="4038600" cy="377163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Once taxonomy has been established, a tree of life may be constructed</a:t>
            </a:r>
          </a:p>
          <a:p>
            <a:pPr>
              <a:spcBef>
                <a:spcPts val="400"/>
              </a:spcBef>
              <a:defRPr sz="2000"/>
            </a:pPr>
            <a:r>
              <a:t>The tree at the right is a simple example of a tree of life</a:t>
            </a:r>
          </a:p>
          <a:p>
            <a:pPr>
              <a:spcBef>
                <a:spcPts val="400"/>
              </a:spcBef>
              <a:defRPr sz="2000"/>
            </a:pPr>
            <a:r>
              <a:t>A tree of life consisting of all species that have ever lived would be too complex to display on a single page</a:t>
            </a:r>
          </a:p>
        </p:txBody>
      </p:sp>
      <p:pic>
        <p:nvPicPr>
          <p:cNvPr id="2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1" y="1143000"/>
            <a:ext cx="3791480" cy="444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Rectang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TREE OF LIFE</a:t>
            </a:r>
          </a:p>
        </p:txBody>
      </p:sp>
      <p:sp>
        <p:nvSpPr>
          <p:cNvPr id="269" name="Text Box 4"/>
          <p:cNvSpPr txBox="1"/>
          <p:nvPr/>
        </p:nvSpPr>
        <p:spPr>
          <a:xfrm>
            <a:off x="4681219" y="5334001"/>
            <a:ext cx="3464562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000000"/>
                </a:solidFill>
              </a:defRPr>
            </a:lvl1pPr>
          </a:lstStyle>
          <a:p>
            <a:pPr/>
            <a:r>
              <a:t>Source: http://library.thinkquest.org/19012/media/treeolif.jpg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ntrez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Entrez</a:t>
            </a:r>
          </a:p>
        </p:txBody>
      </p:sp>
      <p:sp>
        <p:nvSpPr>
          <p:cNvPr id="142" name="Integrated Search: Entrez is an NCBI search engine that accesses multiple biological and medical databases like PubMed, Gene, and Protei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9961" indent="-149961" defTabSz="749808">
              <a:spcBef>
                <a:spcPts val="400"/>
              </a:spcBef>
              <a:defRPr sz="1968"/>
            </a:pPr>
            <a:r>
              <a:t>Integrated Search: Entrez is an NCBI search engine that accesses multiple biological and medical databases like PubMed, Gene, and Protein.</a:t>
            </a:r>
          </a:p>
          <a:p>
            <a:pPr marL="149961" indent="-149961" defTabSz="749808">
              <a:spcBef>
                <a:spcPts val="400"/>
              </a:spcBef>
              <a:defRPr sz="1968"/>
            </a:pPr>
            <a:r>
              <a:t>Cross-Database Access: It allows users to search various databases, including literature, genetic sequences, and clinical data.</a:t>
            </a:r>
          </a:p>
          <a:p>
            <a:pPr marL="149961" indent="-149961" defTabSz="749808">
              <a:spcBef>
                <a:spcPts val="400"/>
              </a:spcBef>
              <a:defRPr sz="1968"/>
            </a:pPr>
            <a:r>
              <a:t>Bioinformatics Tool: Entrez supports researchers by providing access to diverse biological information, from DNA sequences to scientific articles.</a:t>
            </a:r>
          </a:p>
          <a:p>
            <a:pPr marL="149961" indent="-149961" defTabSz="749808">
              <a:spcBef>
                <a:spcPts val="400"/>
              </a:spcBef>
              <a:defRPr sz="1968"/>
            </a:pPr>
            <a:r>
              <a:t>Easy Interface: It offers a user-friendly interface with advanced search options and filters for precise data retrieval.</a:t>
            </a:r>
          </a:p>
          <a:p>
            <a:pPr marL="149961" indent="-149961" defTabSz="749808">
              <a:spcBef>
                <a:spcPts val="400"/>
              </a:spcBef>
              <a:defRPr sz="1968"/>
            </a:pPr>
            <a:r>
              <a:t>Linked Databases: Entrez connects related records across databases, helping explore biological relationships efficiently.</a:t>
            </a:r>
          </a:p>
          <a:p>
            <a:pPr marL="149961" indent="-149961" defTabSz="749808">
              <a:spcBef>
                <a:spcPts val="400"/>
              </a:spcBef>
              <a:defRPr b="1" sz="1968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http://www.ncbi.nlm.nih.gov/Entrez/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"/>
          <p:cNvSpPr txBox="1"/>
          <p:nvPr>
            <p:ph type="body" sz="half" idx="1"/>
          </p:nvPr>
        </p:nvSpPr>
        <p:spPr>
          <a:xfrm>
            <a:off x="457200" y="1333499"/>
            <a:ext cx="4038600" cy="377163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Species are organized based on their lineage</a:t>
            </a:r>
          </a:p>
          <a:p>
            <a:pPr>
              <a:spcBef>
                <a:spcPts val="400"/>
              </a:spcBef>
              <a:defRPr sz="2000"/>
            </a:pPr>
            <a:r>
              <a:t>For example, in the picture to the right the lineage of human beings is traced from cellular organisms</a:t>
            </a:r>
          </a:p>
          <a:p>
            <a:pPr>
              <a:spcBef>
                <a:spcPts val="400"/>
              </a:spcBef>
              <a:defRPr sz="2000"/>
            </a:pPr>
            <a:r>
              <a:t>Every species that has ever lived can be categorized in this way</a:t>
            </a:r>
          </a:p>
        </p:txBody>
      </p:sp>
      <p:pic>
        <p:nvPicPr>
          <p:cNvPr id="2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143000"/>
            <a:ext cx="3556000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Rectang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TREE OF LIFE CONTINUED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PROSITE</a:t>
            </a:r>
          </a:p>
        </p:txBody>
      </p:sp>
      <p:sp>
        <p:nvSpPr>
          <p:cNvPr id="276" name="Rectangle 2"/>
          <p:cNvSpPr txBox="1"/>
          <p:nvPr>
            <p:ph type="body" idx="1"/>
          </p:nvPr>
        </p:nvSpPr>
        <p:spPr>
          <a:xfrm>
            <a:off x="1079498" y="1181365"/>
            <a:ext cx="7619659" cy="415263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  <a:defRPr sz="1200"/>
            </a:pPr>
            <a:r>
              <a:t>PROSITE is a database of protein families and domains consisting of:</a:t>
            </a:r>
            <a:endParaRPr sz="1800"/>
          </a:p>
          <a:p>
            <a:pPr lvl="1" marL="457200" indent="-182879">
              <a:lnSpc>
                <a:spcPct val="120000"/>
              </a:lnSpc>
              <a:spcBef>
                <a:spcPts val="200"/>
              </a:spcBef>
              <a:defRPr sz="1100"/>
            </a:pPr>
            <a:r>
              <a:t>biologically significant sites</a:t>
            </a:r>
            <a:endParaRPr sz="1500"/>
          </a:p>
          <a:p>
            <a:pPr lvl="1" marL="457200" indent="-182879">
              <a:lnSpc>
                <a:spcPct val="120000"/>
              </a:lnSpc>
              <a:spcBef>
                <a:spcPts val="200"/>
              </a:spcBef>
              <a:defRPr sz="1100"/>
            </a:pPr>
            <a:r>
              <a:t>Patterns that help identify protein families a new sequence</a:t>
            </a:r>
            <a:endParaRPr sz="1500"/>
          </a:p>
          <a:p>
            <a:pPr>
              <a:lnSpc>
                <a:spcPct val="120000"/>
              </a:lnSpc>
              <a:spcBef>
                <a:spcPts val="200"/>
              </a:spcBef>
              <a:defRPr sz="12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http://www.expasy.org/prosite/</a:t>
            </a:r>
            <a:endParaRPr sz="1600"/>
          </a:p>
          <a:p>
            <a:pPr>
              <a:lnSpc>
                <a:spcPct val="120000"/>
              </a:lnSpc>
              <a:spcBef>
                <a:spcPts val="200"/>
              </a:spcBef>
              <a:defRPr sz="1200"/>
            </a:pPr>
            <a:r>
              <a:t>Sample prosite query:</a:t>
            </a:r>
            <a:endParaRPr sz="1800"/>
          </a:p>
          <a:p>
            <a:pPr>
              <a:lnSpc>
                <a:spcPct val="120000"/>
              </a:lnSpc>
              <a:spcBef>
                <a:spcPts val="200"/>
              </a:spcBef>
              <a:buSzTx/>
              <a:buNone/>
              <a:defRPr sz="1200"/>
            </a:pPr>
            <a:r>
              <a:t>		[AV]-R-[NFY]-R-x(2,3)-[ST]-x-S-x-S</a:t>
            </a:r>
            <a:endParaRPr sz="1800"/>
          </a:p>
          <a:p>
            <a:pPr lvl="2" marL="731519" indent="-182880">
              <a:lnSpc>
                <a:spcPct val="120000"/>
              </a:lnSpc>
              <a:spcBef>
                <a:spcPts val="200"/>
              </a:spcBef>
              <a:defRPr sz="1000"/>
            </a:pPr>
            <a:r>
              <a:t>[] – indicates an OR for the next entry based on the letters between the brackets</a:t>
            </a:r>
            <a:endParaRPr sz="1300"/>
          </a:p>
          <a:p>
            <a:pPr lvl="2" marL="731519" indent="-182880">
              <a:lnSpc>
                <a:spcPct val="120000"/>
              </a:lnSpc>
              <a:spcBef>
                <a:spcPts val="200"/>
              </a:spcBef>
              <a:defRPr sz="1000"/>
            </a:pPr>
            <a:r>
              <a:t>A letter – (such as R, above) indicates the next entry MUST be the letter</a:t>
            </a:r>
            <a:endParaRPr sz="1300"/>
          </a:p>
          <a:p>
            <a:pPr lvl="2" marL="731519" indent="-182880">
              <a:lnSpc>
                <a:spcPct val="120000"/>
              </a:lnSpc>
              <a:spcBef>
                <a:spcPts val="200"/>
              </a:spcBef>
              <a:defRPr sz="1000"/>
            </a:pPr>
            <a:r>
              <a:t>x(2,3) - 2 or 3 random entries</a:t>
            </a:r>
            <a:endParaRPr sz="1300"/>
          </a:p>
          <a:p>
            <a:pPr lvl="2" marL="731519" indent="-182880">
              <a:lnSpc>
                <a:spcPct val="120000"/>
              </a:lnSpc>
              <a:spcBef>
                <a:spcPts val="200"/>
              </a:spcBef>
              <a:defRPr sz="1000"/>
            </a:pPr>
            <a:r>
              <a:t>x – any random entry</a:t>
            </a:r>
            <a:endParaRPr sz="1300"/>
          </a:p>
          <a:p>
            <a:pPr>
              <a:lnSpc>
                <a:spcPct val="120000"/>
              </a:lnSpc>
              <a:spcBef>
                <a:spcPts val="200"/>
              </a:spcBef>
              <a:defRPr sz="1200"/>
            </a:pPr>
            <a:r>
              <a:t>Query above may be read: A OR V, then R, then N OR F OR Y, then R, then any 2 or 3 entries, then S OR T, then any 1 entry, then S, then any 1 entry, finished by an S</a:t>
            </a:r>
            <a:endParaRPr sz="1800"/>
          </a:p>
          <a:p>
            <a:pPr>
              <a:lnSpc>
                <a:spcPct val="120000"/>
              </a:lnSpc>
              <a:spcBef>
                <a:spcPts val="200"/>
              </a:spcBef>
              <a:defRPr sz="1200"/>
            </a:pPr>
            <a:r>
              <a:t>Some matching sequences:</a:t>
            </a:r>
            <a:endParaRPr sz="1800"/>
          </a:p>
          <a:p>
            <a:pPr lvl="1" marL="457200" indent="-182879">
              <a:lnSpc>
                <a:spcPct val="120000"/>
              </a:lnSpc>
              <a:spcBef>
                <a:spcPts val="200"/>
              </a:spcBef>
              <a:defRPr sz="1100"/>
            </a:pPr>
            <a:r>
              <a:t>ARFRCGHTYSDS</a:t>
            </a:r>
            <a:endParaRPr sz="1500"/>
          </a:p>
          <a:p>
            <a:pPr lvl="1" marL="457200" indent="-182879">
              <a:lnSpc>
                <a:spcPct val="120000"/>
              </a:lnSpc>
              <a:spcBef>
                <a:spcPts val="200"/>
              </a:spcBef>
              <a:defRPr sz="1100"/>
            </a:pPr>
            <a:r>
              <a:t>VRYRRRTRSRS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Recognizing ProSite patterns</a:t>
            </a:r>
          </a:p>
        </p:txBody>
      </p:sp>
      <p:sp>
        <p:nvSpPr>
          <p:cNvPr id="279" name="Rectangle 2"/>
          <p:cNvSpPr txBox="1"/>
          <p:nvPr>
            <p:ph type="body" sz="quarter" idx="1"/>
          </p:nvPr>
        </p:nvSpPr>
        <p:spPr>
          <a:xfrm>
            <a:off x="1143000" y="1333500"/>
            <a:ext cx="6858000" cy="6985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r>
              <a:t>Given is the result for a random sequence search based on the pattern:</a:t>
            </a:r>
          </a:p>
          <a:p>
            <a:pPr>
              <a:lnSpc>
                <a:spcPct val="80000"/>
              </a:lnSpc>
              <a:spcBef>
                <a:spcPts val="300"/>
              </a:spcBef>
              <a:buSzTx/>
              <a:buNone/>
              <a:defRPr sz="1300"/>
            </a:pPr>
            <a:r>
              <a:t>	 [AV]-R-[NFY]-R-x(2,3)-[ST]-x-S-x-S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r>
              <a:t>Most significant profile domain found by the search: “P1 Protamine,” seen below</a:t>
            </a:r>
          </a:p>
        </p:txBody>
      </p:sp>
      <p:pic>
        <p:nvPicPr>
          <p:cNvPr id="28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2065073"/>
            <a:ext cx="7366000" cy="347795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ext Box 4"/>
          <p:cNvSpPr txBox="1"/>
          <p:nvPr/>
        </p:nvSpPr>
        <p:spPr>
          <a:xfrm>
            <a:off x="1823719" y="5486136"/>
            <a:ext cx="5496562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/>
            <a:r>
              <a:t>SOURCE: http://www.expasy.org/prosite/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PFAM</a:t>
            </a:r>
          </a:p>
        </p:txBody>
      </p:sp>
      <p:sp>
        <p:nvSpPr>
          <p:cNvPr id="284" name="Rectangl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PFAM is a collection of multiple sequence alignments and hidden Markov models covering many common protein domains and families</a:t>
            </a:r>
          </a:p>
          <a:p>
            <a:pPr>
              <a:lnSpc>
                <a:spcPct val="90000"/>
              </a:lnSpc>
            </a:pPr>
            <a:r>
              <a:t>The PFAM database may be search for similarity to a query protein sequence </a:t>
            </a:r>
          </a:p>
          <a:p>
            <a:pPr>
              <a:lnSpc>
                <a:spcPct val="90000"/>
              </a:lnSpc>
            </a:pPr>
            <a:r>
              <a:t>PFAM may also be used to analyze proteomes and domain architectures</a:t>
            </a:r>
          </a:p>
          <a:p>
            <a:pPr>
              <a:lnSpc>
                <a:spcPct val="90000"/>
              </a:lnSpc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http://pfam.sanger.ac.uk/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PFAM Entries</a:t>
            </a:r>
          </a:p>
        </p:txBody>
      </p:sp>
      <p:sp>
        <p:nvSpPr>
          <p:cNvPr id="287" name="Rectangle 2"/>
          <p:cNvSpPr txBox="1"/>
          <p:nvPr>
            <p:ph type="body" sz="half" idx="1"/>
          </p:nvPr>
        </p:nvSpPr>
        <p:spPr>
          <a:xfrm>
            <a:off x="620584" y="1240895"/>
            <a:ext cx="2667001" cy="40005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t>An entry in PFAM will consist mainly of text, literature references, and links to similar patterns in PFAM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t>Entries in PFAM are classified in four ways:</a:t>
            </a:r>
          </a:p>
          <a:p>
            <a:pPr lvl="1" marL="457200" indent="-182879">
              <a:lnSpc>
                <a:spcPct val="80000"/>
              </a:lnSpc>
              <a:spcBef>
                <a:spcPts val="300"/>
              </a:spcBef>
              <a:defRPr sz="1300"/>
            </a:pPr>
            <a:r>
              <a:t>Family: A collection of related proteins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300"/>
              </a:spcBef>
              <a:defRPr sz="1300"/>
            </a:pPr>
            <a:r>
              <a:t>Domain: A structural unit which can be found in multiple protein contexts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300"/>
              </a:spcBef>
              <a:defRPr sz="1300"/>
            </a:pPr>
            <a:r>
              <a:t>Repeat: A short unit which is unstable in isolation but forms a stable structure when multiple copies are present</a:t>
            </a:r>
            <a:endParaRPr sz="2000"/>
          </a:p>
          <a:p>
            <a:pPr lvl="1" marL="457200" indent="-182879">
              <a:lnSpc>
                <a:spcPct val="80000"/>
              </a:lnSpc>
              <a:spcBef>
                <a:spcPts val="300"/>
              </a:spcBef>
              <a:defRPr sz="1300"/>
            </a:pPr>
            <a:r>
              <a:t>Motifs: A short unit found outside globular domains</a:t>
            </a:r>
          </a:p>
        </p:txBody>
      </p:sp>
      <p:pic>
        <p:nvPicPr>
          <p:cNvPr id="28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0" y="1206500"/>
            <a:ext cx="4445000" cy="4034896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Text Box 4"/>
          <p:cNvSpPr txBox="1"/>
          <p:nvPr/>
        </p:nvSpPr>
        <p:spPr>
          <a:xfrm>
            <a:off x="4427219" y="5397500"/>
            <a:ext cx="2766062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>
                <a:solidFill>
                  <a:srgbClr val="000000"/>
                </a:solidFill>
              </a:defRPr>
            </a:lvl1pPr>
          </a:lstStyle>
          <a:p>
            <a:pPr/>
            <a:r>
              <a:t>Source: http://pfam.sanger.ac.uk/family?acc=PF00023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Tools Using PFAM</a:t>
            </a:r>
          </a:p>
        </p:txBody>
      </p:sp>
      <p:sp>
        <p:nvSpPr>
          <p:cNvPr id="292" name="Rectangl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300"/>
            </a:pPr>
            <a:r>
              <a:t>Conserved Domain Architecture Retrieval Tool (CDART) performs similarity searches of the NCBI Entrez Protein Database based on domain architecture, defined as the sequential order of conserved domains in proteins </a:t>
            </a:r>
          </a:p>
          <a:p>
            <a:pPr>
              <a:lnSpc>
                <a:spcPct val="90000"/>
              </a:lnSpc>
              <a:defRPr sz="23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http://www.ncbi.nlm.nih.gov/Structure/lexington/lexington.cgi?cmd=rps</a:t>
            </a:r>
          </a:p>
          <a:p>
            <a:pPr>
              <a:lnSpc>
                <a:spcPct val="90000"/>
              </a:lnSpc>
              <a:defRPr sz="2300"/>
            </a:pPr>
            <a:r>
              <a:t>iPFAM is a tool for describing physical interactions between PFAM domains</a:t>
            </a:r>
          </a:p>
          <a:p>
            <a:pPr>
              <a:lnSpc>
                <a:spcPct val="90000"/>
              </a:lnSpc>
              <a:defRPr sz="23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http://ipfam.sanger.ac.uk/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Conserved Domain Database</a:t>
            </a:r>
          </a:p>
        </p:txBody>
      </p:sp>
      <p:sp>
        <p:nvSpPr>
          <p:cNvPr id="295" name="Rectangle 2"/>
          <p:cNvSpPr txBox="1"/>
          <p:nvPr>
            <p:ph type="body" sz="half" idx="1"/>
          </p:nvPr>
        </p:nvSpPr>
        <p:spPr>
          <a:xfrm>
            <a:off x="482943" y="1432336"/>
            <a:ext cx="3683001" cy="3873501"/>
          </a:xfrm>
          <a:prstGeom prst="rect">
            <a:avLst/>
          </a:prstGeom>
        </p:spPr>
        <p:txBody>
          <a:bodyPr/>
          <a:lstStyle/>
          <a:p>
            <a:pPr marL="507979" indent="-507979">
              <a:spcBef>
                <a:spcPts val="400"/>
              </a:spcBef>
              <a:defRPr sz="2000"/>
            </a:pPr>
            <a:r>
              <a:t>NCBI's Conserved Domain Database (CDD) is a collection of multiple sequence alignments for ancient domains</a:t>
            </a:r>
          </a:p>
          <a:p>
            <a:pPr marL="507979" indent="-507979">
              <a:spcBef>
                <a:spcPts val="400"/>
              </a:spcBef>
              <a:defRPr sz="2000"/>
            </a:pPr>
            <a:r>
              <a:t>To identify conserved domains present in a protein query, access the CD-Search service at http://www.ncbi.nlm.nih.gov/Structure/cdd/wrpsb.cgi </a:t>
            </a:r>
          </a:p>
        </p:txBody>
      </p:sp>
      <p:grpSp>
        <p:nvGrpSpPr>
          <p:cNvPr id="298" name="Group 3"/>
          <p:cNvGrpSpPr/>
          <p:nvPr/>
        </p:nvGrpSpPr>
        <p:grpSpPr>
          <a:xfrm>
            <a:off x="4572000" y="1397000"/>
            <a:ext cx="3683000" cy="3302001"/>
            <a:chOff x="0" y="0"/>
            <a:chExt cx="3683000" cy="3301999"/>
          </a:xfrm>
        </p:grpSpPr>
        <p:pic>
          <p:nvPicPr>
            <p:cNvPr id="296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683000" cy="20756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Object 5" descr="Object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075611"/>
              <a:ext cx="3683000" cy="1226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9" name="Text Box 6"/>
          <p:cNvSpPr txBox="1"/>
          <p:nvPr/>
        </p:nvSpPr>
        <p:spPr>
          <a:xfrm>
            <a:off x="4363719" y="4874948"/>
            <a:ext cx="3972562" cy="7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defRPr sz="1000">
                <a:solidFill>
                  <a:srgbClr val="000000"/>
                </a:solidFill>
              </a:defRPr>
            </a:pPr>
            <a:r>
              <a:t>A structure viewer tool, Cn3D, allows to view the domain of the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defRPr sz="1000">
                <a:solidFill>
                  <a:srgbClr val="000000"/>
                </a:solidFill>
              </a:defRPr>
            </a:pPr>
            <a:r>
              <a:t>Hemoglobin-like flavoprotein (Hmp) shown above.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defRPr sz="1000">
                <a:solidFill>
                  <a:srgbClr val="000000"/>
                </a:solidFill>
              </a:defRPr>
            </a:pPr>
            <a:r>
              <a:t>SOURCE: http://www.ncbi.nlm.nih.gov/Structure/cdd/cddsrv.cgi?uid=COG1017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ne Stop Search of 20+ Databa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Stop Search of 20+ Databases</a:t>
            </a:r>
          </a:p>
        </p:txBody>
      </p:sp>
      <p:sp>
        <p:nvSpPr>
          <p:cNvPr id="145" name="PubMed – Biomedical literatur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5331" indent="-135331" defTabSz="676655">
              <a:spcBef>
                <a:spcPts val="400"/>
              </a:spcBef>
              <a:defRPr sz="1776"/>
            </a:pPr>
            <a:r>
              <a:t>PubMed – Biomedical literature.</a:t>
            </a:r>
          </a:p>
          <a:p>
            <a:pPr marL="135331" indent="-135331" defTabSz="676655">
              <a:spcBef>
                <a:spcPts val="400"/>
              </a:spcBef>
              <a:defRPr sz="1776"/>
            </a:pPr>
            <a:r>
              <a:t>PubMed Central (PMC) – Free full-text archive of biomedical and life sciences journal literature.</a:t>
            </a:r>
          </a:p>
          <a:p>
            <a:pPr marL="135331" indent="-135331" defTabSz="676655">
              <a:spcBef>
                <a:spcPts val="400"/>
              </a:spcBef>
              <a:defRPr sz="1776"/>
            </a:pPr>
            <a:r>
              <a:t>Bookshelf – Free access to books and documents in life science and healthcare.</a:t>
            </a:r>
          </a:p>
          <a:p>
            <a:pPr marL="135331" indent="-135331" defTabSz="676655">
              <a:spcBef>
                <a:spcPts val="400"/>
              </a:spcBef>
              <a:defRPr sz="1776"/>
            </a:pPr>
            <a:r>
              <a:t>MeSH (Medical Subject Headings) – Controlled vocabulary for indexing articles.</a:t>
            </a:r>
          </a:p>
          <a:p>
            <a:pPr marL="135331" indent="-135331" defTabSz="676655">
              <a:spcBef>
                <a:spcPts val="400"/>
              </a:spcBef>
              <a:defRPr sz="1776"/>
            </a:pPr>
            <a:r>
              <a:t>Nucleotide – Database of nucleotide sequences.</a:t>
            </a:r>
          </a:p>
          <a:p>
            <a:pPr marL="135331" indent="-135331" defTabSz="676655">
              <a:spcBef>
                <a:spcPts val="400"/>
              </a:spcBef>
              <a:defRPr sz="1776"/>
            </a:pPr>
            <a:r>
              <a:t>Protein – Database of protein sequences.</a:t>
            </a:r>
          </a:p>
          <a:p>
            <a:pPr marL="135331" indent="-135331" defTabSz="676655">
              <a:spcBef>
                <a:spcPts val="400"/>
              </a:spcBef>
              <a:defRPr sz="1776"/>
            </a:pPr>
            <a:r>
              <a:t>Genome – Database of genomes.</a:t>
            </a:r>
          </a:p>
          <a:p>
            <a:pPr marL="135331" indent="-135331" defTabSz="676655">
              <a:spcBef>
                <a:spcPts val="400"/>
              </a:spcBef>
              <a:defRPr sz="1776"/>
            </a:pPr>
            <a:r>
              <a:t>Structure – Database of 3D macromolecular structures.</a:t>
            </a:r>
          </a:p>
          <a:p>
            <a:pPr marL="135331" indent="-135331" defTabSz="676655">
              <a:spcBef>
                <a:spcPts val="400"/>
              </a:spcBef>
              <a:defRPr sz="1776"/>
            </a:pPr>
            <a:r>
              <a:t>Gene – Gene-specific information.</a:t>
            </a:r>
          </a:p>
          <a:p>
            <a:pPr marL="135331" indent="-135331" defTabSz="676655">
              <a:spcBef>
                <a:spcPts val="400"/>
              </a:spcBef>
              <a:defRPr sz="1776"/>
            </a:pPr>
            <a:r>
              <a:t>OMIM (Online Mendelian Inheritance in Man) – Human genes and genetic disorders.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ontd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Contd..</a:t>
            </a:r>
          </a:p>
        </p:txBody>
      </p:sp>
      <p:sp>
        <p:nvSpPr>
          <p:cNvPr id="148" name="SNP (Single Nucleotide Polymorphism) – Variants and polymorphisms in population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6187" indent="-126187" defTabSz="630936">
              <a:spcBef>
                <a:spcPts val="300"/>
              </a:spcBef>
              <a:defRPr sz="1656"/>
            </a:pPr>
            <a:r>
              <a:t>SNP (Single Nucleotide Polymorphism) – Variants and polymorphisms in populations.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GEO (Gene Expression Omnibus) – Data from gene expression experiments.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dbVar – Database of large genomic variants.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dbGaP – Database of Genotypes and Phenotypes.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Probe – Information about nucleic acid reagents.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BioSystems – Biological pathways and systems.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Assembly – Genome assemblies.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ClinVar – Reports of the relationships among human variants and phenotypes.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dbSNP – Single nucleotide polymorphisms.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Taxonomy – Names and classifications for organisms.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BioProject – Research projects related to sequences and genomes.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BioSample – Information about biological samples.</a:t>
            </a:r>
          </a:p>
          <a:p>
            <a:pPr marL="126187" indent="-126187" defTabSz="630936">
              <a:spcBef>
                <a:spcPts val="300"/>
              </a:spcBef>
              <a:defRPr sz="1656"/>
            </a:pPr>
            <a:r>
              <a:t>PMC – Full-text journal articles in the life sciences.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Sources</a:t>
            </a:r>
          </a:p>
        </p:txBody>
      </p:sp>
      <p:sp>
        <p:nvSpPr>
          <p:cNvPr id="151" name="Rectangle 2"/>
          <p:cNvSpPr txBox="1"/>
          <p:nvPr>
            <p:ph type="body" idx="1"/>
          </p:nvPr>
        </p:nvSpPr>
        <p:spPr>
          <a:xfrm>
            <a:off x="687977" y="1270000"/>
            <a:ext cx="7186022" cy="4191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Biological data can be of derived from a variety of sources</a:t>
            </a:r>
          </a:p>
          <a:p>
            <a:pPr lvl="1" marL="457200" indent="-182879">
              <a:spcBef>
                <a:spcPts val="300"/>
              </a:spcBef>
              <a:defRPr sz="1600"/>
            </a:pPr>
            <a:r>
              <a:t>Sequencing</a:t>
            </a:r>
            <a:endParaRPr sz="2000"/>
          </a:p>
          <a:p>
            <a:pPr lvl="2" marL="731519" indent="-182880">
              <a:spcBef>
                <a:spcPts val="300"/>
              </a:spcBef>
              <a:defRPr sz="1500"/>
            </a:pPr>
            <a:r>
              <a:t>Analyzing DNA to find the exact sequence of nucleotides</a:t>
            </a:r>
            <a:endParaRPr sz="1800"/>
          </a:p>
          <a:p>
            <a:pPr lvl="2" marL="731519" indent="-182880">
              <a:spcBef>
                <a:spcPts val="300"/>
              </a:spcBef>
              <a:defRPr sz="1500"/>
            </a:pPr>
            <a:r>
              <a:t>This method is used for the Human Genome Project</a:t>
            </a:r>
            <a:endParaRPr sz="1800"/>
          </a:p>
          <a:p>
            <a:pPr lvl="1" marL="457200" indent="-182879">
              <a:spcBef>
                <a:spcPts val="300"/>
              </a:spcBef>
              <a:defRPr sz="1600"/>
            </a:pPr>
            <a:r>
              <a:t>Gene Expression</a:t>
            </a:r>
            <a:endParaRPr sz="2000"/>
          </a:p>
          <a:p>
            <a:pPr lvl="2" marL="731519" indent="-182880">
              <a:spcBef>
                <a:spcPts val="300"/>
              </a:spcBef>
              <a:defRPr sz="1500"/>
            </a:pPr>
            <a:r>
              <a:t>Determining which, previously known, genes are produced by a specific organism</a:t>
            </a:r>
            <a:endParaRPr sz="1800"/>
          </a:p>
          <a:p>
            <a:pPr lvl="2" marL="731519" indent="-182880">
              <a:spcBef>
                <a:spcPts val="300"/>
              </a:spcBef>
              <a:defRPr sz="1500"/>
            </a:pPr>
            <a:r>
              <a:t>One such way to detect expression is a Microarray</a:t>
            </a:r>
            <a:endParaRPr sz="1800"/>
          </a:p>
          <a:p>
            <a:pPr lvl="3" marL="1005839" indent="-182880">
              <a:spcBef>
                <a:spcPts val="300"/>
              </a:spcBef>
              <a:defRPr sz="1300"/>
            </a:pPr>
            <a:r>
              <a:t>A synthetic chip to which certain DNA sequences will only bond to a certain location</a:t>
            </a:r>
            <a:endParaRPr sz="1600"/>
          </a:p>
          <a:p>
            <a:pPr lvl="3" marL="1005839" indent="-182880">
              <a:spcBef>
                <a:spcPts val="300"/>
              </a:spcBef>
              <a:defRPr sz="1300"/>
            </a:pPr>
            <a:r>
              <a:t>Allows for easy cataloging of genes produced by a specific organism </a:t>
            </a:r>
            <a:endParaRPr sz="1600"/>
          </a:p>
          <a:p>
            <a:pPr lvl="1" marL="457200" indent="-182879">
              <a:spcBef>
                <a:spcPts val="300"/>
              </a:spcBef>
              <a:defRPr sz="1600"/>
            </a:pPr>
            <a:r>
              <a:t>Online Mendelian Inheritance in Man (OMIM)</a:t>
            </a:r>
            <a:endParaRPr sz="2000"/>
          </a:p>
          <a:p>
            <a:pPr lvl="2" marL="731519" indent="-182880">
              <a:spcBef>
                <a:spcPts val="300"/>
              </a:spcBef>
              <a:defRPr sz="1500"/>
            </a:pPr>
            <a:r>
              <a:t>Shows relations between diseases and any known responsible genes within the human genome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Nucleotide Databa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Nucleotide Databases</a:t>
            </a:r>
          </a:p>
        </p:txBody>
      </p:sp>
      <p:sp>
        <p:nvSpPr>
          <p:cNvPr id="154" name="GenBan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GenBank</a:t>
            </a:r>
          </a:p>
          <a:p>
            <a:pPr/>
            <a:r>
              <a:t>EMBL</a:t>
            </a:r>
          </a:p>
          <a:p>
            <a:pPr/>
            <a:r>
              <a:t>DDBJ</a:t>
            </a:r>
          </a:p>
          <a:p>
            <a:pPr/>
            <a:r>
              <a:t>— All collaborate and share 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"/>
          <p:cNvSpPr txBox="1"/>
          <p:nvPr>
            <p:ph type="body" sz="half" idx="1"/>
          </p:nvPr>
        </p:nvSpPr>
        <p:spPr>
          <a:xfrm>
            <a:off x="1143000" y="1333500"/>
            <a:ext cx="6858000" cy="18415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defRPr sz="1600"/>
            </a:pPr>
            <a:r>
              <a:t>A division is a three letter abbreviation used to broadly divide genbank records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600"/>
            </a:pPr>
            <a:r>
              <a:t>Divisions may be based on the type of organism the record is from or more technical classifications, such as “environmental sampling sequences” or “high-throughput genomic sequences”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600"/>
            </a:pPr>
            <a:r>
              <a:t>The GenBank database is currently divided into 18 divisions</a:t>
            </a:r>
          </a:p>
        </p:txBody>
      </p:sp>
      <p:graphicFrame>
        <p:nvGraphicFramePr>
          <p:cNvPr id="157" name="Group 2"/>
          <p:cNvGraphicFramePr/>
          <p:nvPr/>
        </p:nvGraphicFramePr>
        <p:xfrm>
          <a:off x="1333500" y="3238500"/>
          <a:ext cx="6540500" cy="222461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68553"/>
                <a:gridCol w="2534708"/>
                <a:gridCol w="359833"/>
                <a:gridCol w="3377405"/>
              </a:tblGrid>
              <a:tr h="232833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1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PRI – primate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10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SYN – synthetic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0615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2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ROD – rodent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11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UNA – un-annotated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3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MAM – other mammalian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12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EST – expressed sequence tags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0615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4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VRT – other vertebrate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13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PAT – patent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5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INV – invertebrate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14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STS – sequence tagged sites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9448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6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PLN – plant, fungal, &amp; algal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15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GSS – genome survey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0615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7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BCT – bacterial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16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HTG – high-throughput genomic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8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VRL – viral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17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HTC – unfinished high-throughput cDNA sequencing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9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PHG – bacteriophage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18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292934"/>
                          </a:solidFill>
                        </a:rPr>
                        <a:t>ENV – environmental sampling sequences</a:t>
                      </a:r>
                    </a:p>
                  </a:txBody>
                  <a:tcPr marL="38100" marR="38100" marT="38100" marB="3810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8" name="Rectangle 5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GENBANK DIVISIONS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"/>
          <p:cNvSpPr txBox="1"/>
          <p:nvPr>
            <p:ph type="title"/>
          </p:nvPr>
        </p:nvSpPr>
        <p:spPr>
          <a:xfrm>
            <a:off x="762000" y="1587500"/>
            <a:ext cx="3048000" cy="2349500"/>
          </a:xfrm>
          <a:prstGeom prst="rect">
            <a:avLst/>
          </a:prstGeom>
        </p:spPr>
        <p:txBody>
          <a:bodyPr/>
          <a:lstStyle/>
          <a:p>
            <a:pPr/>
            <a:r>
              <a:t>GENBANK RECORD LAYOUT</a:t>
            </a:r>
          </a:p>
        </p:txBody>
      </p:sp>
      <p:grpSp>
        <p:nvGrpSpPr>
          <p:cNvPr id="171" name="Group 2"/>
          <p:cNvGrpSpPr/>
          <p:nvPr/>
        </p:nvGrpSpPr>
        <p:grpSpPr>
          <a:xfrm>
            <a:off x="4000500" y="254000"/>
            <a:ext cx="4127501" cy="5270500"/>
            <a:chOff x="0" y="0"/>
            <a:chExt cx="4127499" cy="5270500"/>
          </a:xfrm>
        </p:grpSpPr>
        <p:pic>
          <p:nvPicPr>
            <p:cNvPr id="161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499" y="0"/>
              <a:ext cx="4064001" cy="5270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Oval 4"/>
            <p:cNvSpPr/>
            <p:nvPr/>
          </p:nvSpPr>
          <p:spPr>
            <a:xfrm>
              <a:off x="0" y="0"/>
              <a:ext cx="444501" cy="127001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" name="Oval 5"/>
            <p:cNvSpPr/>
            <p:nvPr/>
          </p:nvSpPr>
          <p:spPr>
            <a:xfrm>
              <a:off x="0" y="127000"/>
              <a:ext cx="698501" cy="127001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Oval 6"/>
            <p:cNvSpPr/>
            <p:nvPr/>
          </p:nvSpPr>
          <p:spPr>
            <a:xfrm>
              <a:off x="0" y="254000"/>
              <a:ext cx="698501" cy="127001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" name="Oval 7"/>
            <p:cNvSpPr/>
            <p:nvPr/>
          </p:nvSpPr>
          <p:spPr>
            <a:xfrm>
              <a:off x="0" y="317500"/>
              <a:ext cx="571501" cy="127001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Oval 8"/>
            <p:cNvSpPr/>
            <p:nvPr/>
          </p:nvSpPr>
          <p:spPr>
            <a:xfrm>
              <a:off x="0" y="444500"/>
              <a:ext cx="571501" cy="127001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Oval 9"/>
            <p:cNvSpPr/>
            <p:nvPr/>
          </p:nvSpPr>
          <p:spPr>
            <a:xfrm>
              <a:off x="0" y="571500"/>
              <a:ext cx="571501" cy="127001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Oval 10"/>
            <p:cNvSpPr/>
            <p:nvPr/>
          </p:nvSpPr>
          <p:spPr>
            <a:xfrm>
              <a:off x="0" y="952500"/>
              <a:ext cx="635001" cy="190501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Oval 11"/>
            <p:cNvSpPr/>
            <p:nvPr/>
          </p:nvSpPr>
          <p:spPr>
            <a:xfrm>
              <a:off x="0" y="2413000"/>
              <a:ext cx="571501" cy="190501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Oval 12"/>
            <p:cNvSpPr/>
            <p:nvPr/>
          </p:nvSpPr>
          <p:spPr>
            <a:xfrm>
              <a:off x="0" y="4762499"/>
              <a:ext cx="571501" cy="127001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Clarity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Clarity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