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2" r:id="rId6"/>
    <p:sldId id="263" r:id="rId7"/>
    <p:sldId id="266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4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791A87A2-0F00-4F49-8FA2-9BB32CD80C2C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05747B6-C34F-436C-9DF6-3ECA9FD92A98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5FE8A34-9D60-4774-B5C8-2D65EE10F68D}" type="datetime1">
              <a:rPr lang="cs-CZ"/>
              <a:pPr lvl="0"/>
              <a:t>24.03.2021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50AA6458-599A-41E0-8D7F-8D67F70072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28A614FF-14E4-44DA-96EF-756C0DFA2FA1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09BF7D7-33E2-4227-BE7B-64E7B1DA9A4F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48C416B-FB99-41DD-94E0-41B17A8838A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F00A61D-73C4-4844-8DE8-BE867C5E3EF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427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DD787BB-1724-4991-AD81-E903BB2F6B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B83991B-88BA-4FBE-8F53-D97209E4670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AF79964-11D3-4AA7-9A29-BFFCFF21188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A358FAA-60B2-490C-8764-1F444EEF37B4}" type="slidenum">
              <a:t>4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BAA0FB1-7CFD-4EF6-A5BE-E7DDEFEB87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2C59A46-34CE-42C8-AB30-DC527D88D42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0CEA9AE-AF34-471C-885D-7337155F7243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894FEA5-081A-4201-92C6-FC3B878DF991}" type="slidenum">
              <a:t>5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8ABB398-A067-41A8-9EC3-6FBC199E74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53F0BF1-E0F7-463B-9AEE-AB6F8B840A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BD66660-1429-4CC2-94D3-A1303074A161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BC86A88-17F5-4073-9CD3-1026A1EF4538}" type="slidenum">
              <a:t>6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8165409-F4DB-44FA-B549-A551C672DB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F6A43FE-8BB7-4E31-8F22-0E9E7F59DFE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216A877-5352-40A2-81F9-A233A8E098F3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8224F3B-10BD-491F-9036-63B46C159587}" type="slidenum">
              <a:t>7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5E8C22-3884-42C7-8DE9-CD5F3CD225A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6A6F053-389E-430E-BBD3-C229C0B657D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4D0A6C-3FE7-4E42-8A8C-57BAC176102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B7874B-7C32-40D8-9375-A86C69FB30F4}" type="datetime1">
              <a:rPr lang="cs-CZ"/>
              <a:pPr lvl="0"/>
              <a:t>24.03.2021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5A59AB5-9C13-4C7B-87FB-7275DD37DCE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370887-8A79-4F92-A12E-FFE19582C3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FCD063-FCED-43A9-AD48-B8B43D5D5A1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525524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45EB2A-3FCE-4CD0-9507-B2D6DE63EAE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DA1AC8B-1FB8-45A0-AB49-E72D4D1BDD22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723CBA-2147-4952-AC39-B4DF648E01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207817-EFE9-45AB-AC0F-E18F36F37026}" type="datetime1">
              <a:rPr lang="cs-CZ"/>
              <a:pPr lvl="0"/>
              <a:t>24.03.2021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B23337-B702-4DC6-8A04-54C4865BD37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A7BBE5-5D00-473A-BC82-325D3932BB2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D02B03-A223-443F-B023-31BD5F4C17B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000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D314C5D-B99C-4680-A0A8-5F1035E2A542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ACE49CD-4CCD-4396-9680-A538B44952C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C78387-352F-4735-9650-F08DE71EB04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814047-047C-411B-807C-BBE35004773A}" type="datetime1">
              <a:rPr lang="cs-CZ"/>
              <a:pPr lvl="0"/>
              <a:t>24.03.2021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6E9E6A2-795A-487A-B8B2-D7DAB55AE64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F3FF37-9E84-48FD-83B4-18472241FC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B740C9-C7C0-4A83-BD3A-F04C4E3CF4C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188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D6D1B1-420F-4D76-9EC6-E2A5FDEFD18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250CDB-EF75-49BC-8911-6370A82E5AD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F092F6-2D91-4C42-BAFD-D9E3D50A5C0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277447-1F6E-4E41-BDAA-1D3524FB9343}" type="datetime1">
              <a:rPr lang="cs-CZ"/>
              <a:pPr lvl="0"/>
              <a:t>24.03.2021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70E24C-3329-4EB8-8C67-C7AE5A9E0F1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871B77-CFC8-46A2-AEDD-A94814F6DBB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D55343-4BA8-4EB7-A7A9-A69677066CC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52148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E9F64B-56C0-4251-B1DF-23F43C4D38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C1654A9-B18B-4B67-AC7E-5A0C5BC320D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EE8B1EA-AF0D-42B5-A6B8-B0D513D62A4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754A3B-CE78-4809-B64A-04D526AB9C38}" type="datetime1">
              <a:rPr lang="cs-CZ"/>
              <a:pPr lvl="0"/>
              <a:t>24.03.2021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56DBBF-8566-4785-BFB6-AA5D095AC2D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5BC645-4FDF-452B-AC53-7596BFEE58A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05A66A-8D79-4DE8-A947-9209F7465B3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3097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1E2FC3-481B-4673-A769-C2B9FDD80B7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F2C3BD-8270-44F9-B6DA-1BAB543C27D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7E51BCF-931D-45E2-94C9-F1A83B4EA6E0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B63CE68-630F-4039-915C-1E948707893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6BE995-3A41-46E8-9E4B-A6E8739F5B7A}" type="datetime1">
              <a:rPr lang="cs-CZ"/>
              <a:pPr lvl="0"/>
              <a:t>24.03.2021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D2214E1-C82E-4865-A208-5041BEFB437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91714F5-7EEF-43C8-9AED-667821C621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FA9185-58EC-4B11-BA98-22D0FA089AC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6673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2AE823-57BA-451B-9976-D6D07D3569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B19435C-9D18-4118-96A3-3FA5166472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D028267-1C8F-4971-BD83-5920AE152C6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9E4C4E5-781A-4E6A-AF50-BD3027B82A54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D076398-9A49-4A4B-BF14-BC2DADFE710B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CFA7F9F-9EEB-4A96-96C3-C0C4EB1AE77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71DAEA-47B5-4972-8206-99882B4369E8}" type="datetime1">
              <a:rPr lang="cs-CZ"/>
              <a:pPr lvl="0"/>
              <a:t>24.03.2021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2228180-E5AB-4D94-AAFB-C1578C6B1A0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3E31FE0-3EC6-4C79-9C57-B48670BDA8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436340-5071-4DFC-8138-678CE088320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3332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001158-CA3E-4952-984E-AA6B138D620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AEF5223-1374-4FE1-B883-0E4E0DD2B5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FF82C8-089F-4F9C-8DD2-431CB5039A05}" type="datetime1">
              <a:rPr lang="cs-CZ"/>
              <a:pPr lvl="0"/>
              <a:t>24.03.2021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4ACF53A-351C-4B86-86F2-E1DE7BDED9B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0B72395-9948-4EB0-8F82-A2FACF791E3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E1EBE1-B1D5-4D99-B5E8-24DAD6943FE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621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581C1FD-7B9F-4E91-AD65-EB411839032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7BE0EC-084A-4CFC-9ECA-50AE06835A41}" type="datetime1">
              <a:rPr lang="cs-CZ"/>
              <a:pPr lvl="0"/>
              <a:t>24.03.2021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B8E7B5D-4C3A-42D3-AB28-DF22E88234C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9B4B354-4B7F-434A-AFDD-4295F4CB5EE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75649D-D0EC-414F-B768-ADE67778A67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4072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9920E3-26D6-48D8-836B-0D7B1B520C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61F297-C804-4EC5-9CC8-11BA89E841B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EB66DDC-BBD2-483B-AC85-C0941F9D39E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3253529-1831-4883-91F7-FA01312E5C5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D4CB21-D58B-43FF-A322-214A2E9F2DA1}" type="datetime1">
              <a:rPr lang="cs-CZ"/>
              <a:pPr lvl="0"/>
              <a:t>24.03.2021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FDA2C94-C7BF-4976-BACB-73EEA6645AF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C934F72-4778-4A3F-8955-A8B82F12C2B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D6F772-85E5-40DF-B6EA-1052007E48D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32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02A184-E095-4CF0-8687-2905334A45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DC20A33-5DE6-433E-BC56-6651F6A6D72A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6322A2B-3927-4DEE-AA7C-BC804C6D869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C838898-090C-403A-BE38-7736C17859E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A750A5-6376-4D78-AC19-15020F539D16}" type="datetime1">
              <a:rPr lang="cs-CZ"/>
              <a:pPr lvl="0"/>
              <a:t>24.03.2021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B448419-3937-40ED-AAC0-F6E9882755E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2956695-C545-435E-9FE5-22986A59DD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2BD22F-D1F0-4DDB-BA10-AF55A935494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127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265D248-B280-4C2B-A147-AD0D808672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760BCE2-064F-4A30-8F9D-C2BE83C450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E9702F7-C9CC-41AB-A136-CB27C213A8A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F92D9A99-EB0A-4A40-9A6F-FC25521E872C}" type="datetime1">
              <a:rPr lang="cs-CZ"/>
              <a:pPr lvl="0"/>
              <a:t>24.03.2021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EADE94-10BF-4D71-A0BD-E5A65C7B2EB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427DE3-F13B-419E-97A4-FC9DF6D9486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B20B07C9-D3C0-41CB-9E33-C8182A911B14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cs-CZ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3">
            <a:extLst>
              <a:ext uri="{FF2B5EF4-FFF2-40B4-BE49-F238E27FC236}">
                <a16:creationId xmlns:a16="http://schemas.microsoft.com/office/drawing/2014/main" id="{9BDDBEA4-7FEA-47BD-A101-40CE5F054034}"/>
              </a:ext>
            </a:extLst>
          </p:cNvPr>
          <p:cNvSpPr/>
          <p:nvPr/>
        </p:nvSpPr>
        <p:spPr>
          <a:xfrm>
            <a:off x="0" y="0"/>
            <a:ext cx="12191996" cy="1470784"/>
          </a:xfrm>
          <a:prstGeom prst="rect">
            <a:avLst/>
          </a:prstGeom>
          <a:solidFill>
            <a:srgbClr val="5DAEB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6600" b="1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e</a:t>
            </a:r>
            <a:r>
              <a:rPr lang="cs-CZ" sz="66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Twinning</a:t>
            </a:r>
            <a:endParaRPr lang="cs-CZ" sz="48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" name="Obrázek 4">
            <a:extLst>
              <a:ext uri="{FF2B5EF4-FFF2-40B4-BE49-F238E27FC236}">
                <a16:creationId xmlns:a16="http://schemas.microsoft.com/office/drawing/2014/main" id="{EB24BFF1-6D6E-4958-AF10-D243F0078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5422" y="5459498"/>
            <a:ext cx="1412629" cy="13985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ek 5">
            <a:extLst>
              <a:ext uri="{FF2B5EF4-FFF2-40B4-BE49-F238E27FC236}">
                <a16:creationId xmlns:a16="http://schemas.microsoft.com/office/drawing/2014/main" id="{962B7673-F402-433E-9DB2-02D6A4D0C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76" y="5360980"/>
            <a:ext cx="7189067" cy="159552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11">
            <a:extLst>
              <a:ext uri="{FF2B5EF4-FFF2-40B4-BE49-F238E27FC236}">
                <a16:creationId xmlns:a16="http://schemas.microsoft.com/office/drawing/2014/main" id="{9E7FB30D-C99A-406A-99F7-8B36E18B9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70784"/>
            <a:ext cx="12191996" cy="437899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3">
            <a:extLst>
              <a:ext uri="{FF2B5EF4-FFF2-40B4-BE49-F238E27FC236}">
                <a16:creationId xmlns:a16="http://schemas.microsoft.com/office/drawing/2014/main" id="{9E3E3BDE-D17D-40D3-81C5-395E7FD73C4F}"/>
              </a:ext>
            </a:extLst>
          </p:cNvPr>
          <p:cNvSpPr txBox="1"/>
          <p:nvPr/>
        </p:nvSpPr>
        <p:spPr>
          <a:xfrm rot="10799991">
            <a:off x="0" y="6492851"/>
            <a:ext cx="12191996" cy="365129"/>
          </a:xfrm>
          <a:prstGeom prst="rect">
            <a:avLst/>
          </a:prstGeom>
          <a:solidFill>
            <a:srgbClr val="FF8000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" name="Obrázek 6">
            <a:extLst>
              <a:ext uri="{FF2B5EF4-FFF2-40B4-BE49-F238E27FC236}">
                <a16:creationId xmlns:a16="http://schemas.microsoft.com/office/drawing/2014/main" id="{EA31A72C-9599-449B-8A0B-0F2C80D40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7146" y="2188936"/>
            <a:ext cx="3281397" cy="2480127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4" name="Skupina 5">
            <a:extLst>
              <a:ext uri="{FF2B5EF4-FFF2-40B4-BE49-F238E27FC236}">
                <a16:creationId xmlns:a16="http://schemas.microsoft.com/office/drawing/2014/main" id="{ECA768C2-1B59-4002-9A14-41DD2F777604}"/>
              </a:ext>
            </a:extLst>
          </p:cNvPr>
          <p:cNvGrpSpPr/>
          <p:nvPr/>
        </p:nvGrpSpPr>
        <p:grpSpPr>
          <a:xfrm>
            <a:off x="593555" y="880622"/>
            <a:ext cx="6978316" cy="4700335"/>
            <a:chOff x="593555" y="880622"/>
            <a:chExt cx="6978316" cy="4700335"/>
          </a:xfrm>
        </p:grpSpPr>
        <p:sp>
          <p:nvSpPr>
            <p:cNvPr id="5" name="Obdélník: se zakulacenými rohy 3">
              <a:extLst>
                <a:ext uri="{FF2B5EF4-FFF2-40B4-BE49-F238E27FC236}">
                  <a16:creationId xmlns:a16="http://schemas.microsoft.com/office/drawing/2014/main" id="{0CD49A2E-4941-4D5C-A795-A6CFF68F83ED}"/>
                </a:ext>
              </a:extLst>
            </p:cNvPr>
            <p:cNvSpPr/>
            <p:nvPr/>
          </p:nvSpPr>
          <p:spPr>
            <a:xfrm>
              <a:off x="593555" y="1297716"/>
              <a:ext cx="6978316" cy="4283241"/>
            </a:xfrm>
            <a:custGeom>
              <a:avLst>
                <a:gd name="f1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36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5DAEB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3600" b="1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Online platforma pro spolupráci a komunikaci učitelů, žáků, knihovníků, tříd a škol</a:t>
              </a:r>
            </a:p>
            <a:p>
              <a:pPr marL="0" marR="0" lvl="0" indent="0" algn="l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3600" b="1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</a:rPr>
                <a:t>na úrovni MŠ, ZŠ, SŠ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6" name="Obdélník: se zakulacenými rohy 4">
              <a:extLst>
                <a:ext uri="{FF2B5EF4-FFF2-40B4-BE49-F238E27FC236}">
                  <a16:creationId xmlns:a16="http://schemas.microsoft.com/office/drawing/2014/main" id="{683E9C42-3361-432A-A679-748661A8B456}"/>
                </a:ext>
              </a:extLst>
            </p:cNvPr>
            <p:cNvSpPr/>
            <p:nvPr/>
          </p:nvSpPr>
          <p:spPr>
            <a:xfrm>
              <a:off x="834188" y="880622"/>
              <a:ext cx="5149516" cy="834188"/>
            </a:xfrm>
            <a:custGeom>
              <a:avLst>
                <a:gd name="f1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36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FF8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cs-CZ" sz="4400" b="1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Co je to </a:t>
              </a:r>
              <a:r>
                <a:rPr lang="cs-CZ" sz="4400" b="1" i="0" u="none" strike="noStrike" kern="0" cap="none" spc="0" baseline="0">
                  <a:solidFill>
                    <a:srgbClr val="FFFFFF"/>
                  </a:solidFill>
                  <a:uFillTx/>
                  <a:latin typeface="Calibri"/>
                </a:rPr>
                <a:t>e</a:t>
              </a:r>
              <a:r>
                <a:rPr lang="cs-CZ" sz="4400" b="1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Twinning?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3">
            <a:extLst>
              <a:ext uri="{FF2B5EF4-FFF2-40B4-BE49-F238E27FC236}">
                <a16:creationId xmlns:a16="http://schemas.microsoft.com/office/drawing/2014/main" id="{99E96173-1BB8-45CD-906B-6FC6D34C6C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38"/>
            <a:ext cx="12191996" cy="686419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6">
            <a:extLst>
              <a:ext uri="{FF2B5EF4-FFF2-40B4-BE49-F238E27FC236}">
                <a16:creationId xmlns:a16="http://schemas.microsoft.com/office/drawing/2014/main" id="{66C9EBD9-7AB0-49ED-B435-D65BB78D6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8216"/>
            <a:ext cx="12191996" cy="542925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ovéPole 3">
            <a:extLst>
              <a:ext uri="{FF2B5EF4-FFF2-40B4-BE49-F238E27FC236}">
                <a16:creationId xmlns:a16="http://schemas.microsoft.com/office/drawing/2014/main" id="{0261E87E-98DA-4361-A58C-151EC7A567C4}"/>
              </a:ext>
            </a:extLst>
          </p:cNvPr>
          <p:cNvSpPr txBox="1"/>
          <p:nvPr/>
        </p:nvSpPr>
        <p:spPr>
          <a:xfrm rot="10799991">
            <a:off x="0" y="6492851"/>
            <a:ext cx="12191996" cy="365129"/>
          </a:xfrm>
          <a:prstGeom prst="rect">
            <a:avLst/>
          </a:prstGeom>
          <a:solidFill>
            <a:srgbClr val="FF8000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Obdélník: se zakulacenými rohy 4">
            <a:extLst>
              <a:ext uri="{FF2B5EF4-FFF2-40B4-BE49-F238E27FC236}">
                <a16:creationId xmlns:a16="http://schemas.microsoft.com/office/drawing/2014/main" id="{7497991E-C314-47DC-83FE-B9B057586E5E}"/>
              </a:ext>
            </a:extLst>
          </p:cNvPr>
          <p:cNvSpPr/>
          <p:nvPr/>
        </p:nvSpPr>
        <p:spPr>
          <a:xfrm>
            <a:off x="2486527" y="463341"/>
            <a:ext cx="7218950" cy="1242733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5DAEB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4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Jaké výhody </a:t>
            </a:r>
            <a:r>
              <a:rPr lang="cs-CZ" sz="4400" b="1" i="0" u="none" strike="noStrike" kern="0" cap="none" spc="0" baseline="0" dirty="0" err="1">
                <a:solidFill>
                  <a:srgbClr val="FFFFFF"/>
                </a:solidFill>
                <a:uFillTx/>
                <a:latin typeface="Calibri"/>
              </a:rPr>
              <a:t>e</a:t>
            </a:r>
            <a:r>
              <a:rPr lang="cs-CZ" sz="4400" b="1" i="0" u="none" strike="noStrike" kern="1200" cap="none" spc="0" baseline="0" dirty="0" err="1">
                <a:solidFill>
                  <a:srgbClr val="FFFFFF"/>
                </a:solidFill>
                <a:uFillTx/>
                <a:latin typeface="Calibri"/>
              </a:rPr>
              <a:t>Twinning</a:t>
            </a:r>
            <a:r>
              <a:rPr lang="cs-CZ" sz="44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 má?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3">
            <a:extLst>
              <a:ext uri="{FF2B5EF4-FFF2-40B4-BE49-F238E27FC236}">
                <a16:creationId xmlns:a16="http://schemas.microsoft.com/office/drawing/2014/main" id="{B39EA67F-BCB0-481F-B3EA-D32187B7EDBF}"/>
              </a:ext>
            </a:extLst>
          </p:cNvPr>
          <p:cNvSpPr txBox="1"/>
          <p:nvPr/>
        </p:nvSpPr>
        <p:spPr>
          <a:xfrm rot="10799991">
            <a:off x="0" y="6492851"/>
            <a:ext cx="12191996" cy="365129"/>
          </a:xfrm>
          <a:prstGeom prst="rect">
            <a:avLst/>
          </a:prstGeom>
          <a:solidFill>
            <a:srgbClr val="FF8000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Obdélník: se zakulacenými rohy 4">
            <a:extLst>
              <a:ext uri="{FF2B5EF4-FFF2-40B4-BE49-F238E27FC236}">
                <a16:creationId xmlns:a16="http://schemas.microsoft.com/office/drawing/2014/main" id="{8087E8CD-A588-4412-B7B4-F3C7BEAFF48F}"/>
              </a:ext>
            </a:extLst>
          </p:cNvPr>
          <p:cNvSpPr/>
          <p:nvPr/>
        </p:nvSpPr>
        <p:spPr>
          <a:xfrm>
            <a:off x="3604381" y="734071"/>
            <a:ext cx="5234629" cy="753675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5DAEB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4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Jak to funguje?</a:t>
            </a:r>
          </a:p>
        </p:txBody>
      </p:sp>
      <p:pic>
        <p:nvPicPr>
          <p:cNvPr id="4" name="Obrázek 6">
            <a:extLst>
              <a:ext uri="{FF2B5EF4-FFF2-40B4-BE49-F238E27FC236}">
                <a16:creationId xmlns:a16="http://schemas.microsoft.com/office/drawing/2014/main" id="{92262B4D-6F7C-4E9C-8DB2-DC1185AC6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5228" y="169538"/>
            <a:ext cx="1493846" cy="11290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8">
            <a:extLst>
              <a:ext uri="{FF2B5EF4-FFF2-40B4-BE49-F238E27FC236}">
                <a16:creationId xmlns:a16="http://schemas.microsoft.com/office/drawing/2014/main" id="{9DB36145-9EBC-4A2C-98E0-9CEC23A10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033" y="2098685"/>
            <a:ext cx="5035326" cy="335689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Obdélník: se zakulacenými rohy 4">
            <a:extLst>
              <a:ext uri="{FF2B5EF4-FFF2-40B4-BE49-F238E27FC236}">
                <a16:creationId xmlns:a16="http://schemas.microsoft.com/office/drawing/2014/main" id="{BB55C5A5-4775-47EF-A111-4CDC435647CC}"/>
              </a:ext>
            </a:extLst>
          </p:cNvPr>
          <p:cNvSpPr/>
          <p:nvPr/>
        </p:nvSpPr>
        <p:spPr>
          <a:xfrm>
            <a:off x="910605" y="3117299"/>
            <a:ext cx="2793427" cy="834188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8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Vytvoření projektu</a:t>
            </a:r>
            <a:endParaRPr lang="en-US" sz="24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Obdélník: se zakulacenými rohy 4">
            <a:extLst>
              <a:ext uri="{FF2B5EF4-FFF2-40B4-BE49-F238E27FC236}">
                <a16:creationId xmlns:a16="http://schemas.microsoft.com/office/drawing/2014/main" id="{B097B2B3-8EFE-4610-B796-B367BE9A1EB9}"/>
              </a:ext>
            </a:extLst>
          </p:cNvPr>
          <p:cNvSpPr/>
          <p:nvPr/>
        </p:nvSpPr>
        <p:spPr>
          <a:xfrm>
            <a:off x="8487963" y="3117299"/>
            <a:ext cx="3187909" cy="834188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8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Přidání se do projektu</a:t>
            </a:r>
            <a:endParaRPr lang="en-US" sz="24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3">
            <a:extLst>
              <a:ext uri="{FF2B5EF4-FFF2-40B4-BE49-F238E27FC236}">
                <a16:creationId xmlns:a16="http://schemas.microsoft.com/office/drawing/2014/main" id="{106083EB-CCF9-4966-A3CB-821E29667E6E}"/>
              </a:ext>
            </a:extLst>
          </p:cNvPr>
          <p:cNvSpPr txBox="1"/>
          <p:nvPr/>
        </p:nvSpPr>
        <p:spPr>
          <a:xfrm rot="10799991">
            <a:off x="0" y="6492851"/>
            <a:ext cx="12191996" cy="365129"/>
          </a:xfrm>
          <a:prstGeom prst="rect">
            <a:avLst/>
          </a:prstGeom>
          <a:solidFill>
            <a:srgbClr val="FF8000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Obdélník: se zakulacenými rohy 4">
            <a:extLst>
              <a:ext uri="{FF2B5EF4-FFF2-40B4-BE49-F238E27FC236}">
                <a16:creationId xmlns:a16="http://schemas.microsoft.com/office/drawing/2014/main" id="{DA4324B3-692F-42EE-AABF-A263B2DB04BA}"/>
              </a:ext>
            </a:extLst>
          </p:cNvPr>
          <p:cNvSpPr/>
          <p:nvPr/>
        </p:nvSpPr>
        <p:spPr>
          <a:xfrm>
            <a:off x="497305" y="357237"/>
            <a:ext cx="4539913" cy="753675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5DAEB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4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Nature around us</a:t>
            </a:r>
          </a:p>
        </p:txBody>
      </p:sp>
      <p:sp>
        <p:nvSpPr>
          <p:cNvPr id="4" name="Obdélník 6">
            <a:extLst>
              <a:ext uri="{FF2B5EF4-FFF2-40B4-BE49-F238E27FC236}">
                <a16:creationId xmlns:a16="http://schemas.microsoft.com/office/drawing/2014/main" id="{0CC3D455-50C6-4969-BFC6-A751245E676C}"/>
              </a:ext>
            </a:extLst>
          </p:cNvPr>
          <p:cNvSpPr/>
          <p:nvPr/>
        </p:nvSpPr>
        <p:spPr>
          <a:xfrm>
            <a:off x="497305" y="1275423"/>
            <a:ext cx="11197385" cy="489364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Projekt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se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zaměřoval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na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400" b="1" i="0" u="none" strike="noStrike" kern="1200" cap="none" spc="0" baseline="0" dirty="0" err="1">
                <a:solidFill>
                  <a:srgbClr val="FF8000"/>
                </a:solidFill>
                <a:uFillTx/>
                <a:latin typeface="Calibri"/>
              </a:rPr>
              <a:t>získání</a:t>
            </a:r>
            <a:r>
              <a:rPr lang="en-US" sz="2400" b="1" i="0" u="none" strike="noStrike" kern="1200" cap="none" spc="0" baseline="0" dirty="0">
                <a:solidFill>
                  <a:srgbClr val="FF8000"/>
                </a:solidFill>
                <a:uFillTx/>
                <a:latin typeface="Calibri"/>
              </a:rPr>
              <a:t> </a:t>
            </a:r>
            <a:r>
              <a:rPr lang="en-US" sz="2400" b="1" i="0" u="none" strike="noStrike" kern="1200" cap="none" spc="0" baseline="0" dirty="0" err="1">
                <a:solidFill>
                  <a:srgbClr val="FF8000"/>
                </a:solidFill>
                <a:uFillTx/>
                <a:latin typeface="Calibri"/>
              </a:rPr>
              <a:t>poznatků</a:t>
            </a:r>
            <a:r>
              <a:rPr lang="en-US" sz="2400" b="1" i="0" u="none" strike="noStrike" kern="1200" cap="none" spc="0" baseline="0" dirty="0">
                <a:solidFill>
                  <a:srgbClr val="FF8000"/>
                </a:solidFill>
                <a:uFillTx/>
                <a:latin typeface="Calibri"/>
              </a:rPr>
              <a:t> o </a:t>
            </a:r>
            <a:r>
              <a:rPr lang="en-US" sz="2400" b="1" i="0" u="none" strike="noStrike" kern="1200" cap="none" spc="0" baseline="0" dirty="0" err="1">
                <a:solidFill>
                  <a:srgbClr val="FF8000"/>
                </a:solidFill>
                <a:uFillTx/>
                <a:latin typeface="Calibri"/>
              </a:rPr>
              <a:t>přírodě</a:t>
            </a:r>
            <a:r>
              <a:rPr lang="en-US" sz="2400" b="1" i="0" u="none" strike="noStrike" kern="1200" cap="none" spc="0" baseline="0" dirty="0">
                <a:solidFill>
                  <a:srgbClr val="FF8000"/>
                </a:solidFill>
                <a:uFillTx/>
                <a:latin typeface="Calibri"/>
              </a:rPr>
              <a:t> </a:t>
            </a:r>
            <a:r>
              <a:rPr lang="en-US" sz="2400" b="1" i="0" u="none" strike="noStrike" kern="1200" cap="none" spc="0" baseline="0" dirty="0" err="1">
                <a:solidFill>
                  <a:srgbClr val="FF8000"/>
                </a:solidFill>
                <a:uFillTx/>
                <a:latin typeface="Calibri"/>
              </a:rPr>
              <a:t>na</a:t>
            </a:r>
            <a:r>
              <a:rPr lang="en-US" sz="2400" b="1" i="0" u="none" strike="noStrike" kern="1200" cap="none" spc="0" baseline="0" dirty="0">
                <a:solidFill>
                  <a:srgbClr val="FF8000"/>
                </a:solidFill>
                <a:uFillTx/>
                <a:latin typeface="Calibri"/>
              </a:rPr>
              <a:t> </a:t>
            </a:r>
            <a:r>
              <a:rPr lang="en-US" sz="2400" b="1" i="0" u="none" strike="noStrike" kern="1200" cap="none" spc="0" baseline="0" dirty="0" err="1">
                <a:solidFill>
                  <a:srgbClr val="FF8000"/>
                </a:solidFill>
                <a:uFillTx/>
                <a:latin typeface="Calibri"/>
              </a:rPr>
              <a:t>celém</a:t>
            </a:r>
            <a:r>
              <a:rPr lang="en-US" sz="2400" b="1" i="0" u="none" strike="noStrike" kern="1200" cap="none" spc="0" baseline="0" dirty="0">
                <a:solidFill>
                  <a:srgbClr val="FF8000"/>
                </a:solidFill>
                <a:uFillTx/>
                <a:latin typeface="Calibri"/>
              </a:rPr>
              <a:t> </a:t>
            </a:r>
            <a:r>
              <a:rPr lang="en-US" sz="2400" b="1" i="0" u="none" strike="noStrike" kern="1200" cap="none" spc="0" baseline="0" dirty="0" err="1">
                <a:solidFill>
                  <a:srgbClr val="FF8000"/>
                </a:solidFill>
                <a:uFillTx/>
                <a:latin typeface="Calibri"/>
              </a:rPr>
              <a:t>světě</a:t>
            </a:r>
            <a:r>
              <a:rPr lang="en-US" sz="2400" b="1" i="0" u="none" strike="noStrike" kern="1200" cap="none" spc="0" baseline="0" dirty="0">
                <a:solidFill>
                  <a:srgbClr val="FF8000"/>
                </a:solidFill>
                <a:uFillTx/>
                <a:latin typeface="Calibri"/>
              </a:rPr>
              <a:t> a </a:t>
            </a:r>
            <a:r>
              <a:rPr lang="en-US" sz="2400" b="1" i="0" u="none" strike="noStrike" kern="1200" cap="none" spc="0" baseline="0" dirty="0" err="1">
                <a:solidFill>
                  <a:srgbClr val="FF8000"/>
                </a:solidFill>
                <a:uFillTx/>
                <a:latin typeface="Calibri"/>
              </a:rPr>
              <a:t>na</a:t>
            </a:r>
            <a:r>
              <a:rPr lang="en-US" sz="2400" b="1" i="0" u="none" strike="noStrike" kern="1200" cap="none" spc="0" baseline="0" dirty="0">
                <a:solidFill>
                  <a:srgbClr val="FF8000"/>
                </a:solidFill>
                <a:uFillTx/>
                <a:latin typeface="Calibri"/>
              </a:rPr>
              <a:t> </a:t>
            </a:r>
            <a:r>
              <a:rPr lang="en-US" sz="2400" b="1" i="0" u="none" strike="noStrike" kern="1200" cap="none" spc="0" baseline="0" dirty="0" err="1">
                <a:solidFill>
                  <a:srgbClr val="FF8000"/>
                </a:solidFill>
                <a:uFillTx/>
                <a:latin typeface="Calibri"/>
              </a:rPr>
              <a:t>učení</a:t>
            </a:r>
            <a:r>
              <a:rPr lang="en-US" sz="2400" b="1" i="0" u="none" strike="noStrike" kern="1200" cap="none" spc="0" baseline="0" dirty="0">
                <a:solidFill>
                  <a:srgbClr val="FF8000"/>
                </a:solidFill>
                <a:uFillTx/>
                <a:latin typeface="Calibri"/>
              </a:rPr>
              <a:t> o tom, jak ji </a:t>
            </a:r>
            <a:r>
              <a:rPr lang="en-US" sz="2400" b="1" i="0" u="none" strike="noStrike" kern="1200" cap="none" spc="0" baseline="0" dirty="0" err="1">
                <a:solidFill>
                  <a:srgbClr val="FF8000"/>
                </a:solidFill>
                <a:uFillTx/>
                <a:latin typeface="Calibri"/>
              </a:rPr>
              <a:t>chránit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.</a:t>
            </a:r>
            <a:endParaRPr lang="cs-CZ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Žáci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rozšiřovali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své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znalosti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z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přírodních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věd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geografie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ekologie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ale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anglického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jazyka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.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Projekt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poukazoval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na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problém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ohrožení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životního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prostředí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a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stimuloval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zájem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žáků</a:t>
            </a:r>
            <a:br>
              <a:rPr lang="cs-CZ" sz="2400" kern="0" dirty="0">
                <a:solidFill>
                  <a:srgbClr val="000000"/>
                </a:solidFill>
                <a:latin typeface="Calibri"/>
              </a:rPr>
            </a:b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o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ohrožené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druhy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a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ochranu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životního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prostředí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.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Projektu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se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účastnilo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8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partnerů</a:t>
            </a:r>
            <a:br>
              <a:rPr lang="cs-CZ" sz="2400" dirty="0">
                <a:solidFill>
                  <a:srgbClr val="000000"/>
                </a:solidFill>
                <a:latin typeface="Calibri"/>
              </a:rPr>
            </a:b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z 6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zemí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.</a:t>
            </a:r>
            <a:endParaRPr lang="cs-CZ" sz="24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Autor </a:t>
            </a:r>
            <a:r>
              <a:rPr lang="en-US" sz="2000" b="1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projektu</a:t>
            </a:r>
            <a:r>
              <a:rPr lang="cs-CZ" sz="2000" b="1" dirty="0">
                <a:solidFill>
                  <a:srgbClr val="000000"/>
                </a:solidFill>
                <a:latin typeface="Calibri"/>
              </a:rPr>
              <a:t>: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 </a:t>
            </a:r>
            <a:r>
              <a:rPr lang="cs-CZ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	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Jana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Uhrová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Základní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škola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Benešov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Dukelská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1818</a:t>
            </a:r>
            <a:endParaRPr lang="cs-CZ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Partneři</a:t>
            </a:r>
            <a:r>
              <a:rPr lang="en-US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: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 </a:t>
            </a:r>
            <a:r>
              <a:rPr lang="cs-CZ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	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Česká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republika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Slovensko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Španělsko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Polsko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Litva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Turecko</a:t>
            </a:r>
            <a:endParaRPr lang="cs-CZ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Jazyk</a:t>
            </a:r>
            <a:r>
              <a:rPr lang="en-US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000" b="1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projektu</a:t>
            </a:r>
            <a:r>
              <a:rPr lang="en-US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: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 </a:t>
            </a:r>
            <a:r>
              <a:rPr lang="cs-CZ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	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čeština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slovenština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angličtina</a:t>
            </a: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" name="Obrázek 6">
            <a:extLst>
              <a:ext uri="{FF2B5EF4-FFF2-40B4-BE49-F238E27FC236}">
                <a16:creationId xmlns:a16="http://schemas.microsoft.com/office/drawing/2014/main" id="{C4864701-06E8-4F2F-B0DE-C332E5FAC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5228" y="169538"/>
            <a:ext cx="1493846" cy="112906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3">
            <a:extLst>
              <a:ext uri="{FF2B5EF4-FFF2-40B4-BE49-F238E27FC236}">
                <a16:creationId xmlns:a16="http://schemas.microsoft.com/office/drawing/2014/main" id="{C0A69D75-2AA2-49A1-975D-3A01A4A6555A}"/>
              </a:ext>
            </a:extLst>
          </p:cNvPr>
          <p:cNvSpPr txBox="1"/>
          <p:nvPr/>
        </p:nvSpPr>
        <p:spPr>
          <a:xfrm rot="10799991">
            <a:off x="0" y="6492851"/>
            <a:ext cx="12191996" cy="365129"/>
          </a:xfrm>
          <a:prstGeom prst="rect">
            <a:avLst/>
          </a:prstGeom>
          <a:solidFill>
            <a:srgbClr val="FF8000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Obdélník: se zakulacenými rohy 4">
            <a:extLst>
              <a:ext uri="{FF2B5EF4-FFF2-40B4-BE49-F238E27FC236}">
                <a16:creationId xmlns:a16="http://schemas.microsoft.com/office/drawing/2014/main" id="{B6F06989-69C1-4323-B308-9B753B873A70}"/>
              </a:ext>
            </a:extLst>
          </p:cNvPr>
          <p:cNvSpPr/>
          <p:nvPr/>
        </p:nvSpPr>
        <p:spPr>
          <a:xfrm>
            <a:off x="497305" y="357237"/>
            <a:ext cx="3433014" cy="753675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5DAEB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4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food2explore</a:t>
            </a:r>
          </a:p>
        </p:txBody>
      </p:sp>
      <p:sp>
        <p:nvSpPr>
          <p:cNvPr id="4" name="Obdélník 6">
            <a:extLst>
              <a:ext uri="{FF2B5EF4-FFF2-40B4-BE49-F238E27FC236}">
                <a16:creationId xmlns:a16="http://schemas.microsoft.com/office/drawing/2014/main" id="{F93D780B-5A70-45AB-B02E-EE07D61F96D6}"/>
              </a:ext>
            </a:extLst>
          </p:cNvPr>
          <p:cNvSpPr/>
          <p:nvPr/>
        </p:nvSpPr>
        <p:spPr>
          <a:xfrm>
            <a:off x="497305" y="1275423"/>
            <a:ext cx="11197385" cy="517064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Projekt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se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zabýval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400" b="1" i="0" u="none" strike="noStrike" kern="1200" cap="none" spc="0" baseline="0" dirty="0" err="1">
                <a:solidFill>
                  <a:srgbClr val="FF8000"/>
                </a:solidFill>
                <a:uFillTx/>
                <a:latin typeface="Calibri"/>
              </a:rPr>
              <a:t>zkoumáním</a:t>
            </a:r>
            <a:r>
              <a:rPr lang="en-US" sz="2400" b="1" i="0" u="none" strike="noStrike" kern="1200" cap="none" spc="0" baseline="0" dirty="0">
                <a:solidFill>
                  <a:srgbClr val="FF8000"/>
                </a:solidFill>
                <a:uFillTx/>
                <a:latin typeface="Calibri"/>
              </a:rPr>
              <a:t> </a:t>
            </a:r>
            <a:r>
              <a:rPr lang="en-US" sz="2400" b="1" i="0" u="none" strike="noStrike" kern="1200" cap="none" spc="0" baseline="0" dirty="0" err="1">
                <a:solidFill>
                  <a:srgbClr val="FF8000"/>
                </a:solidFill>
                <a:uFillTx/>
                <a:latin typeface="Calibri"/>
              </a:rPr>
              <a:t>jídla</a:t>
            </a:r>
            <a:r>
              <a:rPr lang="en-US" sz="2400" b="1" i="0" u="none" strike="noStrike" kern="1200" cap="none" spc="0" baseline="0" dirty="0">
                <a:solidFill>
                  <a:srgbClr val="FF8000"/>
                </a:solidFill>
                <a:uFillTx/>
                <a:latin typeface="Calibri"/>
              </a:rPr>
              <a:t> z </a:t>
            </a:r>
            <a:r>
              <a:rPr lang="en-US" sz="2400" b="1" i="0" u="none" strike="noStrike" kern="1200" cap="none" spc="0" baseline="0" dirty="0" err="1">
                <a:solidFill>
                  <a:srgbClr val="FF8000"/>
                </a:solidFill>
                <a:uFillTx/>
                <a:latin typeface="Calibri"/>
              </a:rPr>
              <a:t>různých</a:t>
            </a:r>
            <a:r>
              <a:rPr lang="en-US" sz="2400" b="1" i="0" u="none" strike="noStrike" kern="1200" cap="none" spc="0" baseline="0" dirty="0">
                <a:solidFill>
                  <a:srgbClr val="FF8000"/>
                </a:solidFill>
                <a:uFillTx/>
                <a:latin typeface="Calibri"/>
              </a:rPr>
              <a:t> </a:t>
            </a:r>
            <a:r>
              <a:rPr lang="en-US" sz="2400" b="1" i="0" u="none" strike="noStrike" kern="1200" cap="none" spc="0" baseline="0" dirty="0" err="1">
                <a:solidFill>
                  <a:srgbClr val="FF8000"/>
                </a:solidFill>
                <a:uFillTx/>
                <a:latin typeface="Calibri"/>
              </a:rPr>
              <a:t>pohledů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např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. </a:t>
            </a:r>
            <a:r>
              <a:rPr lang="en-US" sz="2400" b="1" i="0" u="none" strike="noStrike" kern="1200" cap="none" spc="0" baseline="0" dirty="0" err="1">
                <a:solidFill>
                  <a:srgbClr val="FF8000"/>
                </a:solidFill>
                <a:uFillTx/>
                <a:latin typeface="Calibri"/>
              </a:rPr>
              <a:t>vývoz</a:t>
            </a:r>
            <a:r>
              <a:rPr lang="en-US" sz="2400" b="1" i="0" u="none" strike="noStrike" kern="1200" cap="none" spc="0" baseline="0" dirty="0">
                <a:solidFill>
                  <a:srgbClr val="FF8000"/>
                </a:solidFill>
                <a:uFillTx/>
                <a:latin typeface="Calibri"/>
              </a:rPr>
              <a:t> a </a:t>
            </a:r>
            <a:r>
              <a:rPr lang="en-US" sz="2400" b="1" i="0" u="none" strike="noStrike" kern="1200" cap="none" spc="0" baseline="0" dirty="0" err="1">
                <a:solidFill>
                  <a:srgbClr val="FF8000"/>
                </a:solidFill>
                <a:uFillTx/>
                <a:latin typeface="Calibri"/>
              </a:rPr>
              <a:t>dovoz</a:t>
            </a:r>
            <a:r>
              <a:rPr lang="en-US" sz="2400" b="1" i="0" u="none" strike="noStrike" kern="1200" cap="none" spc="0" baseline="0" dirty="0">
                <a:solidFill>
                  <a:srgbClr val="FF8000"/>
                </a:solidFill>
                <a:uFillTx/>
                <a:latin typeface="Calibri"/>
              </a:rPr>
              <a:t> </a:t>
            </a:r>
            <a:r>
              <a:rPr lang="en-US" sz="2400" b="1" i="0" u="none" strike="noStrike" kern="1200" cap="none" spc="0" baseline="0" dirty="0" err="1">
                <a:solidFill>
                  <a:srgbClr val="FF8000"/>
                </a:solidFill>
                <a:uFillTx/>
                <a:latin typeface="Calibri"/>
              </a:rPr>
              <a:t>potravin</a:t>
            </a:r>
            <a:r>
              <a:rPr lang="en-US" sz="2400" b="1" i="0" u="none" strike="noStrike" kern="1200" cap="none" spc="0" baseline="0" dirty="0">
                <a:solidFill>
                  <a:srgbClr val="FF8000"/>
                </a:solidFill>
                <a:uFillTx/>
                <a:latin typeface="Calibri"/>
              </a:rPr>
              <a:t>, </a:t>
            </a:r>
            <a:r>
              <a:rPr lang="en-US" sz="2400" b="1" i="0" u="none" strike="noStrike" kern="1200" cap="none" spc="0" baseline="0" dirty="0" err="1">
                <a:solidFill>
                  <a:srgbClr val="FF8000"/>
                </a:solidFill>
                <a:uFillTx/>
                <a:latin typeface="Calibri"/>
              </a:rPr>
              <a:t>pěstování</a:t>
            </a:r>
            <a:r>
              <a:rPr lang="en-US" sz="2400" b="1" i="0" u="none" strike="noStrike" kern="1200" cap="none" spc="0" baseline="0" dirty="0">
                <a:solidFill>
                  <a:srgbClr val="FF8000"/>
                </a:solidFill>
                <a:uFillTx/>
                <a:latin typeface="Calibri"/>
              </a:rPr>
              <a:t> a </a:t>
            </a:r>
            <a:r>
              <a:rPr lang="en-US" sz="2400" b="1" i="0" u="none" strike="noStrike" kern="1200" cap="none" spc="0" baseline="0" dirty="0" err="1">
                <a:solidFill>
                  <a:srgbClr val="FF8000"/>
                </a:solidFill>
                <a:uFillTx/>
                <a:latin typeface="Calibri"/>
              </a:rPr>
              <a:t>druhy</a:t>
            </a:r>
            <a:r>
              <a:rPr lang="en-US" sz="2400" b="1" i="0" u="none" strike="noStrike" kern="1200" cap="none" spc="0" baseline="0" dirty="0">
                <a:solidFill>
                  <a:srgbClr val="FF8000"/>
                </a:solidFill>
                <a:uFillTx/>
                <a:latin typeface="Calibri"/>
              </a:rPr>
              <a:t> </a:t>
            </a:r>
            <a:r>
              <a:rPr lang="en-US" sz="2400" b="1" i="0" u="none" strike="noStrike" kern="1200" cap="none" spc="0" baseline="0" dirty="0" err="1">
                <a:solidFill>
                  <a:srgbClr val="FF8000"/>
                </a:solidFill>
                <a:uFillTx/>
                <a:latin typeface="Calibri"/>
              </a:rPr>
              <a:t>ovoce</a:t>
            </a:r>
            <a:r>
              <a:rPr lang="en-US" sz="2400" b="1" i="0" u="none" strike="noStrike" kern="1200" cap="none" spc="0" baseline="0" dirty="0">
                <a:solidFill>
                  <a:srgbClr val="FF8000"/>
                </a:solidFill>
                <a:uFillTx/>
                <a:latin typeface="Calibri"/>
              </a:rPr>
              <a:t>, </a:t>
            </a:r>
            <a:r>
              <a:rPr lang="en-US" sz="2400" b="1" i="0" u="none" strike="noStrike" kern="1200" cap="none" spc="0" baseline="0" dirty="0" err="1">
                <a:solidFill>
                  <a:srgbClr val="FF8000"/>
                </a:solidFill>
                <a:uFillTx/>
                <a:latin typeface="Calibri"/>
              </a:rPr>
              <a:t>chemické</a:t>
            </a:r>
            <a:r>
              <a:rPr lang="en-US" sz="2400" b="1" i="0" u="none" strike="noStrike" kern="1200" cap="none" spc="0" baseline="0" dirty="0">
                <a:solidFill>
                  <a:srgbClr val="FF8000"/>
                </a:solidFill>
                <a:uFillTx/>
                <a:latin typeface="Calibri"/>
              </a:rPr>
              <a:t> </a:t>
            </a:r>
            <a:r>
              <a:rPr lang="en-US" sz="2400" b="1" i="0" u="none" strike="noStrike" kern="1200" cap="none" spc="0" baseline="0" dirty="0" err="1">
                <a:solidFill>
                  <a:srgbClr val="FF8000"/>
                </a:solidFill>
                <a:uFillTx/>
                <a:latin typeface="Calibri"/>
              </a:rPr>
              <a:t>pokusy</a:t>
            </a:r>
            <a:r>
              <a:rPr lang="en-US" sz="2400" b="1" i="0" u="none" strike="noStrike" kern="1200" cap="none" spc="0" baseline="0" dirty="0">
                <a:solidFill>
                  <a:srgbClr val="FF8000"/>
                </a:solidFill>
                <a:uFillTx/>
                <a:latin typeface="Calibri"/>
              </a:rPr>
              <a:t> s </a:t>
            </a:r>
            <a:r>
              <a:rPr lang="en-US" sz="2400" b="1" i="0" u="none" strike="noStrike" kern="1200" cap="none" spc="0" baseline="0" dirty="0" err="1">
                <a:solidFill>
                  <a:srgbClr val="FF8000"/>
                </a:solidFill>
                <a:uFillTx/>
                <a:latin typeface="Calibri"/>
              </a:rPr>
              <a:t>ovocem</a:t>
            </a:r>
            <a:r>
              <a:rPr lang="en-US" sz="2400" b="1" i="0" u="none" strike="noStrike" kern="1200" cap="none" spc="0" baseline="0" dirty="0">
                <a:solidFill>
                  <a:srgbClr val="FF8000"/>
                </a:solidFill>
                <a:uFillTx/>
                <a:latin typeface="Calibri"/>
              </a:rPr>
              <a:t>, </a:t>
            </a:r>
            <a:r>
              <a:rPr lang="en-US" sz="2400" b="1" i="0" u="none" strike="noStrike" kern="1200" cap="none" spc="0" baseline="0" dirty="0" err="1">
                <a:solidFill>
                  <a:srgbClr val="FF8000"/>
                </a:solidFill>
                <a:uFillTx/>
                <a:latin typeface="Calibri"/>
              </a:rPr>
              <a:t>množství</a:t>
            </a:r>
            <a:r>
              <a:rPr lang="en-US" sz="2400" b="1" i="0" u="none" strike="noStrike" kern="1200" cap="none" spc="0" baseline="0" dirty="0">
                <a:solidFill>
                  <a:srgbClr val="FF8000"/>
                </a:solidFill>
                <a:uFillTx/>
                <a:latin typeface="Calibri"/>
              </a:rPr>
              <a:t> </a:t>
            </a:r>
            <a:r>
              <a:rPr lang="en-US" sz="2400" b="1" i="0" u="none" strike="noStrike" kern="1200" cap="none" spc="0" baseline="0" dirty="0" err="1">
                <a:solidFill>
                  <a:srgbClr val="FF8000"/>
                </a:solidFill>
                <a:uFillTx/>
                <a:latin typeface="Calibri"/>
              </a:rPr>
              <a:t>cukru</a:t>
            </a:r>
            <a:r>
              <a:rPr lang="en-US" sz="2400" b="1" i="0" u="none" strike="noStrike" kern="1200" cap="none" spc="0" baseline="0" dirty="0">
                <a:solidFill>
                  <a:srgbClr val="FF8000"/>
                </a:solidFill>
                <a:uFillTx/>
                <a:latin typeface="Calibri"/>
              </a:rPr>
              <a:t> v </a:t>
            </a:r>
            <a:r>
              <a:rPr lang="en-US" sz="2400" b="1" i="0" u="none" strike="noStrike" kern="1200" cap="none" spc="0" baseline="0" dirty="0" err="1">
                <a:solidFill>
                  <a:srgbClr val="FF8000"/>
                </a:solidFill>
                <a:uFillTx/>
                <a:latin typeface="Calibri"/>
              </a:rPr>
              <a:t>potravinách</a:t>
            </a:r>
            <a:r>
              <a:rPr lang="en-US" sz="2400" b="1" i="0" u="none" strike="noStrike" kern="1200" cap="none" spc="0" baseline="0" dirty="0">
                <a:solidFill>
                  <a:srgbClr val="FF8000"/>
                </a:solidFill>
                <a:uFillTx/>
                <a:latin typeface="Calibri"/>
              </a:rPr>
              <a:t>, </a:t>
            </a:r>
            <a:r>
              <a:rPr lang="en-US" sz="2400" b="1" i="0" u="none" strike="noStrike" kern="1200" cap="none" spc="0" baseline="0" dirty="0" err="1">
                <a:solidFill>
                  <a:srgbClr val="FF8000"/>
                </a:solidFill>
                <a:uFillTx/>
                <a:latin typeface="Calibri"/>
              </a:rPr>
              <a:t>vytváření</a:t>
            </a:r>
            <a:r>
              <a:rPr lang="en-US" sz="2400" b="1" i="0" u="none" strike="noStrike" kern="1200" cap="none" spc="0" baseline="0" dirty="0">
                <a:solidFill>
                  <a:srgbClr val="FF8000"/>
                </a:solidFill>
                <a:uFillTx/>
                <a:latin typeface="Calibri"/>
              </a:rPr>
              <a:t> </a:t>
            </a:r>
            <a:r>
              <a:rPr lang="en-US" sz="2400" b="1" i="0" u="none" strike="noStrike" kern="1200" cap="none" spc="0" baseline="0" dirty="0" err="1">
                <a:solidFill>
                  <a:srgbClr val="FF8000"/>
                </a:solidFill>
                <a:uFillTx/>
                <a:latin typeface="Calibri"/>
              </a:rPr>
              <a:t>kuchařky</a:t>
            </a:r>
            <a:r>
              <a:rPr lang="en-US" sz="2400" b="1" i="0" u="none" strike="noStrike" kern="1200" cap="none" spc="0" baseline="0" dirty="0">
                <a:solidFill>
                  <a:srgbClr val="FF8000"/>
                </a:solidFill>
                <a:uFillTx/>
                <a:latin typeface="Calibri"/>
              </a:rPr>
              <a:t>, </a:t>
            </a:r>
            <a:r>
              <a:rPr lang="en-US" sz="2400" b="1" i="0" u="none" strike="noStrike" kern="1200" cap="none" spc="0" baseline="0" dirty="0" err="1">
                <a:solidFill>
                  <a:srgbClr val="FF8000"/>
                </a:solidFill>
                <a:uFillTx/>
                <a:latin typeface="Calibri"/>
              </a:rPr>
              <a:t>kombinování</a:t>
            </a:r>
            <a:r>
              <a:rPr lang="en-US" sz="2400" b="1" i="0" u="none" strike="noStrike" kern="1200" cap="none" spc="0" baseline="0" dirty="0">
                <a:solidFill>
                  <a:srgbClr val="FF8000"/>
                </a:solidFill>
                <a:uFillTx/>
                <a:latin typeface="Calibri"/>
              </a:rPr>
              <a:t> </a:t>
            </a:r>
            <a:r>
              <a:rPr lang="en-US" sz="2400" b="1" i="0" u="none" strike="noStrike" kern="1200" cap="none" spc="0" baseline="0" dirty="0" err="1">
                <a:solidFill>
                  <a:srgbClr val="FF8000"/>
                </a:solidFill>
                <a:uFillTx/>
                <a:latin typeface="Calibri"/>
              </a:rPr>
              <a:t>chutí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apod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.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Žáci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získali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nové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poznatky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z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různých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předmětů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používali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různé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IT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nástroje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pro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prezentaci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svých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výsledků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učili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se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spolupracovat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se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spolužáky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a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zahraničními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partnery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a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rozvíjeli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komunikační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dovednosti</a:t>
            </a:r>
            <a:br>
              <a:rPr lang="cs-CZ" sz="2400" dirty="0">
                <a:solidFill>
                  <a:srgbClr val="000000"/>
                </a:solidFill>
                <a:latin typeface="Calibri"/>
              </a:rPr>
            </a:b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v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mateřském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a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anglickém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jazyce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.</a:t>
            </a:r>
            <a:endParaRPr lang="cs-CZ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Autor </a:t>
            </a:r>
            <a:r>
              <a:rPr lang="en-US" sz="2000" b="1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projektu</a:t>
            </a:r>
            <a:r>
              <a:rPr lang="en-US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: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 </a:t>
            </a:r>
            <a:r>
              <a:rPr lang="cs-CZ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	Alena </a:t>
            </a:r>
            <a:r>
              <a:rPr lang="cs-CZ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Buroňová</a:t>
            </a:r>
            <a:r>
              <a:rPr lang="cs-CZ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ZŠ a MŠ Ostrava-Zábřeh, Kosmonautů 15, příspěvková organizace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Partneři</a:t>
            </a:r>
            <a:r>
              <a:rPr lang="en-US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: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 </a:t>
            </a:r>
            <a:r>
              <a:rPr lang="cs-CZ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	Česká republika, Srbsko, Bulharsko, Gruzie, Velká Británie, Francie, Polsko, Itálie, 			Rumunsko, Dánsko, Ukrajina, Belgie, Norsko, Turecko, Nizozemsko, Řecko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Jazyk</a:t>
            </a:r>
            <a:r>
              <a:rPr lang="en-US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000" b="1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projektu</a:t>
            </a:r>
            <a:r>
              <a:rPr lang="en-US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: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 </a:t>
            </a:r>
            <a:r>
              <a:rPr lang="cs-CZ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	angličtina</a:t>
            </a: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" name="Obrázek 6">
            <a:extLst>
              <a:ext uri="{FF2B5EF4-FFF2-40B4-BE49-F238E27FC236}">
                <a16:creationId xmlns:a16="http://schemas.microsoft.com/office/drawing/2014/main" id="{0269134C-A4E6-4264-9609-23592494F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5228" y="169538"/>
            <a:ext cx="1493846" cy="112906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291</Words>
  <Application>Microsoft Office PowerPoint</Application>
  <PresentationFormat>Širokoúhlá obrazovka</PresentationFormat>
  <Paragraphs>25</Paragraphs>
  <Slides>7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jambi</dc:creator>
  <cp:lastModifiedBy>HP</cp:lastModifiedBy>
  <cp:revision>12</cp:revision>
  <dcterms:created xsi:type="dcterms:W3CDTF">2019-09-20T10:37:14Z</dcterms:created>
  <dcterms:modified xsi:type="dcterms:W3CDTF">2021-03-24T08:53:33Z</dcterms:modified>
</cp:coreProperties>
</file>