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Samšuková" initials="ES" lastIdx="4" clrIdx="0">
    <p:extLst>
      <p:ext uri="{19B8F6BF-5375-455C-9EA6-DF929625EA0E}">
        <p15:presenceInfo xmlns:p15="http://schemas.microsoft.com/office/powerpoint/2012/main" userId="b77a476222850c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E766EE-D52D-4A45-ADE7-CBCD84CBB854}" v="5" dt="2021-03-05T10:13:41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Samšuková" userId="b77a476222850c61" providerId="LiveId" clId="{98E766EE-D52D-4A45-ADE7-CBCD84CBB854}"/>
    <pc:docChg chg="undo custSel modSld">
      <pc:chgData name="Eva Samšuková" userId="b77a476222850c61" providerId="LiveId" clId="{98E766EE-D52D-4A45-ADE7-CBCD84CBB854}" dt="2021-03-05T10:13:44.981" v="144" actId="1076"/>
      <pc:docMkLst>
        <pc:docMk/>
      </pc:docMkLst>
      <pc:sldChg chg="modSp mod">
        <pc:chgData name="Eva Samšuková" userId="b77a476222850c61" providerId="LiveId" clId="{98E766EE-D52D-4A45-ADE7-CBCD84CBB854}" dt="2021-03-05T09:48:14.347" v="45" actId="20577"/>
        <pc:sldMkLst>
          <pc:docMk/>
          <pc:sldMk cId="0" sldId="257"/>
        </pc:sldMkLst>
        <pc:spChg chg="mod">
          <ac:chgData name="Eva Samšuková" userId="b77a476222850c61" providerId="LiveId" clId="{98E766EE-D52D-4A45-ADE7-CBCD84CBB854}" dt="2021-03-05T09:48:14.347" v="45" actId="20577"/>
          <ac:spMkLst>
            <pc:docMk/>
            <pc:sldMk cId="0" sldId="257"/>
            <ac:spMk id="3" creationId="{13CA80CF-6027-4028-BB4D-BB1506F758E7}"/>
          </ac:spMkLst>
        </pc:spChg>
      </pc:sldChg>
      <pc:sldChg chg="modSp mod addCm delCm modCm">
        <pc:chgData name="Eva Samšuková" userId="b77a476222850c61" providerId="LiveId" clId="{98E766EE-D52D-4A45-ADE7-CBCD84CBB854}" dt="2021-03-05T10:12:49.272" v="125" actId="20577"/>
        <pc:sldMkLst>
          <pc:docMk/>
          <pc:sldMk cId="0" sldId="258"/>
        </pc:sldMkLst>
        <pc:spChg chg="mod">
          <ac:chgData name="Eva Samšuková" userId="b77a476222850c61" providerId="LiveId" clId="{98E766EE-D52D-4A45-ADE7-CBCD84CBB854}" dt="2021-03-05T09:50:11.932" v="84" actId="20577"/>
          <ac:spMkLst>
            <pc:docMk/>
            <pc:sldMk cId="0" sldId="258"/>
            <ac:spMk id="3" creationId="{ADCBB8A0-17DC-44E6-84A1-BD199CFD4BAA}"/>
          </ac:spMkLst>
        </pc:spChg>
        <pc:spChg chg="mod">
          <ac:chgData name="Eva Samšuková" userId="b77a476222850c61" providerId="LiveId" clId="{98E766EE-D52D-4A45-ADE7-CBCD84CBB854}" dt="2021-03-05T10:12:49.272" v="125" actId="20577"/>
          <ac:spMkLst>
            <pc:docMk/>
            <pc:sldMk cId="0" sldId="258"/>
            <ac:spMk id="4" creationId="{7D1C5092-6303-4A09-98F0-EADC2BDAFDA3}"/>
          </ac:spMkLst>
        </pc:spChg>
      </pc:sldChg>
      <pc:sldChg chg="modSp mod">
        <pc:chgData name="Eva Samšuková" userId="b77a476222850c61" providerId="LiveId" clId="{98E766EE-D52D-4A45-ADE7-CBCD84CBB854}" dt="2021-03-05T09:48:43.730" v="50" actId="20577"/>
        <pc:sldMkLst>
          <pc:docMk/>
          <pc:sldMk cId="0" sldId="267"/>
        </pc:sldMkLst>
        <pc:spChg chg="mod">
          <ac:chgData name="Eva Samšuková" userId="b77a476222850c61" providerId="LiveId" clId="{98E766EE-D52D-4A45-ADE7-CBCD84CBB854}" dt="2021-03-05T09:48:32.409" v="47" actId="20577"/>
          <ac:spMkLst>
            <pc:docMk/>
            <pc:sldMk cId="0" sldId="267"/>
            <ac:spMk id="3" creationId="{775CED0F-BB35-462A-966E-6633C368E185}"/>
          </ac:spMkLst>
        </pc:spChg>
        <pc:spChg chg="mod">
          <ac:chgData name="Eva Samšuková" userId="b77a476222850c61" providerId="LiveId" clId="{98E766EE-D52D-4A45-ADE7-CBCD84CBB854}" dt="2021-03-05T09:48:43.730" v="50" actId="20577"/>
          <ac:spMkLst>
            <pc:docMk/>
            <pc:sldMk cId="0" sldId="267"/>
            <ac:spMk id="4" creationId="{3A2CFE64-78FF-4B1F-9FC7-5F75B6F5B85B}"/>
          </ac:spMkLst>
        </pc:spChg>
      </pc:sldChg>
      <pc:sldChg chg="modSp mod">
        <pc:chgData name="Eva Samšuková" userId="b77a476222850c61" providerId="LiveId" clId="{98E766EE-D52D-4A45-ADE7-CBCD84CBB854}" dt="2021-03-05T09:49:50.146" v="80" actId="20577"/>
        <pc:sldMkLst>
          <pc:docMk/>
          <pc:sldMk cId="0" sldId="269"/>
        </pc:sldMkLst>
        <pc:spChg chg="mod">
          <ac:chgData name="Eva Samšuková" userId="b77a476222850c61" providerId="LiveId" clId="{98E766EE-D52D-4A45-ADE7-CBCD84CBB854}" dt="2021-03-05T09:48:51.826" v="51" actId="20577"/>
          <ac:spMkLst>
            <pc:docMk/>
            <pc:sldMk cId="0" sldId="269"/>
            <ac:spMk id="3" creationId="{6681FDE1-E6FF-44E6-8D3A-7BBAFA7C9AFB}"/>
          </ac:spMkLst>
        </pc:spChg>
        <pc:spChg chg="mod">
          <ac:chgData name="Eva Samšuková" userId="b77a476222850c61" providerId="LiveId" clId="{98E766EE-D52D-4A45-ADE7-CBCD84CBB854}" dt="2021-03-05T09:49:50.146" v="80" actId="20577"/>
          <ac:spMkLst>
            <pc:docMk/>
            <pc:sldMk cId="0" sldId="269"/>
            <ac:spMk id="4" creationId="{554B34BF-0DE1-4736-8DC7-64577258CC3F}"/>
          </ac:spMkLst>
        </pc:spChg>
      </pc:sldChg>
      <pc:sldChg chg="modSp mod">
        <pc:chgData name="Eva Samšuková" userId="b77a476222850c61" providerId="LiveId" clId="{98E766EE-D52D-4A45-ADE7-CBCD84CBB854}" dt="2021-03-05T09:49:59.793" v="81" actId="20577"/>
        <pc:sldMkLst>
          <pc:docMk/>
          <pc:sldMk cId="0" sldId="270"/>
        </pc:sldMkLst>
        <pc:spChg chg="mod">
          <ac:chgData name="Eva Samšuková" userId="b77a476222850c61" providerId="LiveId" clId="{98E766EE-D52D-4A45-ADE7-CBCD84CBB854}" dt="2021-03-05T09:49:59.793" v="81" actId="20577"/>
          <ac:spMkLst>
            <pc:docMk/>
            <pc:sldMk cId="0" sldId="270"/>
            <ac:spMk id="3" creationId="{260E478B-710C-4A53-833B-8945C066AB6E}"/>
          </ac:spMkLst>
        </pc:spChg>
      </pc:sldChg>
      <pc:sldChg chg="modSp mod addCm delCm modCm">
        <pc:chgData name="Eva Samšuková" userId="b77a476222850c61" providerId="LiveId" clId="{98E766EE-D52D-4A45-ADE7-CBCD84CBB854}" dt="2021-03-05T10:13:44.981" v="144" actId="1076"/>
        <pc:sldMkLst>
          <pc:docMk/>
          <pc:sldMk cId="0" sldId="271"/>
        </pc:sldMkLst>
        <pc:spChg chg="mod">
          <ac:chgData name="Eva Samšuková" userId="b77a476222850c61" providerId="LiveId" clId="{98E766EE-D52D-4A45-ADE7-CBCD84CBB854}" dt="2021-03-05T09:50:05.071" v="82" actId="20577"/>
          <ac:spMkLst>
            <pc:docMk/>
            <pc:sldMk cId="0" sldId="271"/>
            <ac:spMk id="3" creationId="{41DB6120-6662-4081-88D8-22F2120B38A8}"/>
          </ac:spMkLst>
        </pc:spChg>
        <pc:spChg chg="mod">
          <ac:chgData name="Eva Samšuková" userId="b77a476222850c61" providerId="LiveId" clId="{98E766EE-D52D-4A45-ADE7-CBCD84CBB854}" dt="2021-03-05T10:13:41.214" v="143" actId="20578"/>
          <ac:spMkLst>
            <pc:docMk/>
            <pc:sldMk cId="0" sldId="271"/>
            <ac:spMk id="4" creationId="{78884AD8-01CF-4895-B863-84D1982705C2}"/>
          </ac:spMkLst>
        </pc:spChg>
        <pc:picChg chg="mod">
          <ac:chgData name="Eva Samšuková" userId="b77a476222850c61" providerId="LiveId" clId="{98E766EE-D52D-4A45-ADE7-CBCD84CBB854}" dt="2021-03-05T10:13:44.981" v="144" actId="1076"/>
          <ac:picMkLst>
            <pc:docMk/>
            <pc:sldMk cId="0" sldId="271"/>
            <ac:picMk id="5" creationId="{59259D0C-9BA9-4079-815C-D213333E090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C54AC7-C063-48C0-81B9-56B133432C4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8121EC-B1E8-46BD-B1D5-7C7520242BD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51838F-578E-4839-B6CC-6737F8E5BC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495774-34A9-43C4-8BCE-2BC74BA55851}" type="datetime1">
              <a:rPr lang="cs-CZ"/>
              <a:pPr lvl="0"/>
              <a:t>05.03.2021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F16D0D-2816-440D-A0AB-10FC84FA98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26B777-6BD6-4638-B7A0-9AAAD4164B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4892D6-3460-4E0B-AA3E-578D003DCA2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77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84D54-3548-4EF4-B240-7269D3C1C6D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15F6DFB-B7C3-408A-8072-7CF06CE877A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A4DFCA-C07A-4025-8B36-BFD9F04B46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D9BBE4-00AA-4176-8770-96195B1F1982}" type="datetime1">
              <a:rPr lang="cs-CZ"/>
              <a:pPr lvl="0"/>
              <a:t>05.03.2021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1D73DF-1A40-4768-B9BD-97037EF0E66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07464A-190D-4C70-8191-465DAA9207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29E7F4-6090-4D96-9B7F-AE38CDDAB57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11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1445E76-0685-4B75-955D-0677899B9A6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7CF11E-A59C-4255-9D9D-3BEAD574655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BD33F0-F7F6-4860-B18F-8BE46321CC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6A4499-8E1A-4937-B9A7-21F7EEB910D2}" type="datetime1">
              <a:rPr lang="cs-CZ"/>
              <a:pPr lvl="0"/>
              <a:t>05.03.2021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3A5389-DADE-4E57-A2F2-1475139C79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0E81A9-8AF3-42D4-9994-0BE4F74064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2853A0-A695-4FA2-902E-074C6041E68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97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88F41-EED7-4E89-A083-E202C482F1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A0D249-1CAB-4800-B26F-0DB5B3175F1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F2584D-C967-4828-98CB-1D05F7C294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7F26EA-DF3B-4A3F-A392-4DF545BFFE55}" type="datetime1">
              <a:rPr lang="cs-CZ"/>
              <a:pPr lvl="0"/>
              <a:t>05.03.2021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E12F0E-6767-475D-9B67-3E2C4538DE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44251D-3FC4-427D-9E10-0877F39EFA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023D65-5DCB-4505-A544-66BDB8DA873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9819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982D5-B702-4518-969B-6E639F597D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56DC5E-E62C-4284-A0B2-7799C6B707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BBFDA9-3F7F-4CE5-9DBB-79123AF09D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10EAF8-4E50-4CD9-964A-E3F48824B41F}" type="datetime1">
              <a:rPr lang="cs-CZ"/>
              <a:pPr lvl="0"/>
              <a:t>05.03.2021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1C4224-0175-4375-B268-65CC7A04FA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171B57-0557-4E30-9F61-FEACDAE57A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8BF2D0-E032-40EC-B234-88A24569078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5A64E3-9E54-4D68-9ECE-C966C3E55E1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5BEDD9-9CD6-4D87-B436-05A16B974C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BC56030-472A-43FE-A5FD-2BD5A9E768B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980ABB-E75B-4799-A6EB-6F4CCC41EA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700141-2BA3-4A93-82A2-29A777100AD4}" type="datetime1">
              <a:rPr lang="cs-CZ"/>
              <a:pPr lvl="0"/>
              <a:t>05.03.2021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750290-34CB-4B06-BBB5-CAC1D18249A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0A5F91-76BD-479B-BE86-B738B2A036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160C9C-4327-4D09-A373-C8B917F3038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34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F1CF5A-143F-4FCC-B3FB-446B39DD46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60CE14-BBD2-491E-B379-3684A076AB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37CB094-47E7-4B54-921B-9A8D5FC6A29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CE57F44-05E5-466E-9056-70D522884AC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04EDFB9-8FB3-4F10-AD37-54BD9A455DD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4D4D0AA-5DB5-4690-83D2-DB8B6E9D16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A8BFCC-E787-4694-870C-7D1CB3F1857B}" type="datetime1">
              <a:rPr lang="cs-CZ"/>
              <a:pPr lvl="0"/>
              <a:t>05.03.2021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4F83FEB-1059-41BE-91B8-D574A74838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0C9CAEE-F7D5-49A7-BE8D-FA74CB424F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584679-C409-4A34-BF40-F508B2E6B65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06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79056-714A-4C39-A86B-E85AA3F895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7DC6B81-8836-4E31-A747-E17D74F1AD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2CDB28-C635-4EFE-9C44-AC76BBB79C61}" type="datetime1">
              <a:rPr lang="cs-CZ"/>
              <a:pPr lvl="0"/>
              <a:t>05.03.2021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8BA3723-ED9D-4D58-A2EB-83D81433059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19FDD5-1F87-4D6F-9063-DA77F935F9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7E1DD8-B9A6-40A6-A64E-AC9266F29CC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88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E37E970-7F08-459E-B956-41403893F6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94B3DB-D888-4911-B98C-3A3BDEE64518}" type="datetime1">
              <a:rPr lang="cs-CZ"/>
              <a:pPr lvl="0"/>
              <a:t>05.03.2021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C3EEB84-6E21-4A75-A4BA-78A2F4151C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CA4B35-949C-4E1D-8E2F-D65C601CDA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F9D55F-6CFF-4305-AA40-8FFED9F22AF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95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8F5DB-D45A-4119-B035-4A8F39B878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1C0DE0-E869-4CA4-B2D3-13BA5E69D6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A0857D7-27A0-49F2-AA46-D8351232DFD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E08508-C4F1-49E2-9C73-5C2D19CAA7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0C8AF7-EAB0-45DA-BE37-14D958306F1A}" type="datetime1">
              <a:rPr lang="cs-CZ"/>
              <a:pPr lvl="0"/>
              <a:t>05.03.2021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CA4C53-E143-41B4-9CDF-8BD7917130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8CF485-2538-426F-A970-C34D044046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8F5C9D-77AC-4406-8A21-6BA1F7F4326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61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9DC70E-D49B-446C-94A4-E2F78F0EF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07DE5A1-B1B5-46F4-AB7C-24D72A83C67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4C82-2982-4B2F-9622-C9AFD7A61B0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B7DF8D-0A8F-4BE9-9E0B-4BFB28BA03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6CDF1-A5B0-48B7-A53A-7BD80FFDCA9B}" type="datetime1">
              <a:rPr lang="cs-CZ"/>
              <a:pPr lvl="0"/>
              <a:t>05.03.2021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185053-DAEA-41DB-ACC3-2F025B6259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552846-F320-47FB-89CB-F2AB1F1910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59BFD2-E699-48C7-829E-9A05AB958C6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07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DDB13E-F2DB-4E1D-BFD4-BA2DB6B149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60ECE3-4A4D-4E9F-AC05-E792030236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EF3F38-B0AE-40E0-B2DC-89E8F18E1A7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30F189B-020A-4B5A-A739-CE687412F519}" type="datetime1">
              <a:rPr lang="cs-CZ"/>
              <a:pPr lvl="0"/>
              <a:t>05.03.2021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5E260C-EC1A-49A9-AFB7-E7487440D21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AEB8A7-FE59-4079-9A0B-28EA9CAFA3F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DD3CDAD-B55C-42A7-9E49-8D07E7390460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3">
            <a:extLst>
              <a:ext uri="{FF2B5EF4-FFF2-40B4-BE49-F238E27FC236}">
                <a16:creationId xmlns:a16="http://schemas.microsoft.com/office/drawing/2014/main" id="{AD8ED6B4-DD8D-4008-9469-E19CB10D0C86}"/>
              </a:ext>
            </a:extLst>
          </p:cNvPr>
          <p:cNvSpPr/>
          <p:nvPr/>
        </p:nvSpPr>
        <p:spPr>
          <a:xfrm>
            <a:off x="0" y="0"/>
            <a:ext cx="5333996" cy="2213808"/>
          </a:xfrm>
          <a:prstGeom prst="rect">
            <a:avLst/>
          </a:prstGeom>
          <a:solidFill>
            <a:srgbClr val="FF8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6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GPS</a:t>
            </a:r>
          </a:p>
        </p:txBody>
      </p:sp>
      <p:pic>
        <p:nvPicPr>
          <p:cNvPr id="3" name="Obrázek 4">
            <a:extLst>
              <a:ext uri="{FF2B5EF4-FFF2-40B4-BE49-F238E27FC236}">
                <a16:creationId xmlns:a16="http://schemas.microsoft.com/office/drawing/2014/main" id="{7F42C227-A28F-42C1-88CF-0E7E687A4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031" y="2880698"/>
            <a:ext cx="1671925" cy="16552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ek 5">
            <a:extLst>
              <a:ext uri="{FF2B5EF4-FFF2-40B4-BE49-F238E27FC236}">
                <a16:creationId xmlns:a16="http://schemas.microsoft.com/office/drawing/2014/main" id="{AED9FCF3-3C06-4646-95B2-6E35FCC06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79" y="4991051"/>
            <a:ext cx="4999372" cy="11095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>
            <a:extLst>
              <a:ext uri="{FF2B5EF4-FFF2-40B4-BE49-F238E27FC236}">
                <a16:creationId xmlns:a16="http://schemas.microsoft.com/office/drawing/2014/main" id="{363C91F1-5908-4059-B582-255F84284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6" y="0"/>
            <a:ext cx="6858000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1">
            <a:extLst>
              <a:ext uri="{FF2B5EF4-FFF2-40B4-BE49-F238E27FC236}">
                <a16:creationId xmlns:a16="http://schemas.microsoft.com/office/drawing/2014/main" id="{AF7BF721-F9C5-48E4-B772-4BFBA2739353}"/>
              </a:ext>
            </a:extLst>
          </p:cNvPr>
          <p:cNvSpPr/>
          <p:nvPr/>
        </p:nvSpPr>
        <p:spPr>
          <a:xfrm>
            <a:off x="0" y="0"/>
            <a:ext cx="12191996" cy="1994644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bdélník: se zakulacenými rohy 4">
            <a:extLst>
              <a:ext uri="{FF2B5EF4-FFF2-40B4-BE49-F238E27FC236}">
                <a16:creationId xmlns:a16="http://schemas.microsoft.com/office/drawing/2014/main" id="{13CA80CF-6027-4028-BB4D-BB1506F758E7}"/>
              </a:ext>
            </a:extLst>
          </p:cNvPr>
          <p:cNvSpPr/>
          <p:nvPr/>
        </p:nvSpPr>
        <p:spPr>
          <a:xfrm>
            <a:off x="2847469" y="545430"/>
            <a:ext cx="9111913" cy="834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Odhadněte, co znamená zkratka GPS.</a:t>
            </a:r>
            <a:endParaRPr lang="cs-CZ" sz="40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bdélník 5">
            <a:extLst>
              <a:ext uri="{FF2B5EF4-FFF2-40B4-BE49-F238E27FC236}">
                <a16:creationId xmlns:a16="http://schemas.microsoft.com/office/drawing/2014/main" id="{D93D417D-EA85-4D39-80FA-9F92F5061D03}"/>
              </a:ext>
            </a:extLst>
          </p:cNvPr>
          <p:cNvSpPr/>
          <p:nvPr/>
        </p:nvSpPr>
        <p:spPr>
          <a:xfrm>
            <a:off x="3168313" y="2540075"/>
            <a:ext cx="7210921" cy="36132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 dirty="0" err="1">
                <a:solidFill>
                  <a:srgbClr val="000000"/>
                </a:solidFill>
                <a:uFillTx/>
                <a:latin typeface="Calibri"/>
              </a:rPr>
              <a:t>Global</a:t>
            </a:r>
            <a:r>
              <a:rPr lang="cs-CZ" sz="40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cs-CZ" sz="4000" b="1" i="0" u="none" strike="noStrike" kern="0" cap="none" spc="0" baseline="0" dirty="0" err="1">
                <a:solidFill>
                  <a:srgbClr val="000000"/>
                </a:solidFill>
                <a:uFillTx/>
                <a:latin typeface="Calibri"/>
              </a:rPr>
              <a:t>Placement</a:t>
            </a:r>
            <a:r>
              <a:rPr lang="cs-CZ" sz="40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cs-CZ" sz="4000" b="1" i="0" u="none" strike="noStrike" kern="0" cap="none" spc="0" baseline="0" dirty="0" err="1">
                <a:solidFill>
                  <a:srgbClr val="000000"/>
                </a:solidFill>
                <a:uFillTx/>
                <a:latin typeface="Calibri"/>
              </a:rPr>
              <a:t>System</a:t>
            </a:r>
            <a:endParaRPr lang="cs-CZ" sz="4000" b="1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just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 dirty="0" err="1">
                <a:solidFill>
                  <a:srgbClr val="000000"/>
                </a:solidFill>
                <a:uFillTx/>
                <a:latin typeface="Calibri"/>
              </a:rPr>
              <a:t>Global</a:t>
            </a:r>
            <a:r>
              <a:rPr lang="cs-CZ" sz="40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 Positioning </a:t>
            </a:r>
            <a:r>
              <a:rPr lang="cs-CZ" sz="4000" b="1" i="0" u="none" strike="noStrike" kern="0" cap="none" spc="0" baseline="0" dirty="0" err="1">
                <a:solidFill>
                  <a:srgbClr val="000000"/>
                </a:solidFill>
                <a:uFillTx/>
                <a:latin typeface="Calibri"/>
              </a:rPr>
              <a:t>System</a:t>
            </a:r>
            <a:endParaRPr lang="cs-CZ" sz="4000" b="1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just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 dirty="0" err="1">
                <a:solidFill>
                  <a:srgbClr val="000000"/>
                </a:solidFill>
                <a:uFillTx/>
                <a:latin typeface="Calibri"/>
              </a:rPr>
              <a:t>Geographical</a:t>
            </a:r>
            <a:r>
              <a:rPr lang="cs-CZ" sz="40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 Positioning </a:t>
            </a:r>
            <a:r>
              <a:rPr lang="cs-CZ" sz="4000" b="1" i="0" u="none" strike="noStrike" kern="0" cap="none" spc="0" baseline="0" dirty="0" err="1">
                <a:solidFill>
                  <a:srgbClr val="000000"/>
                </a:solidFill>
                <a:uFillTx/>
                <a:latin typeface="Calibri"/>
              </a:rPr>
              <a:t>System</a:t>
            </a:r>
            <a:endParaRPr lang="cs-CZ" sz="4000" b="1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5" name="Skupina 7">
            <a:extLst>
              <a:ext uri="{FF2B5EF4-FFF2-40B4-BE49-F238E27FC236}">
                <a16:creationId xmlns:a16="http://schemas.microsoft.com/office/drawing/2014/main" id="{BF0523EA-0782-4010-9AA4-96962B91F0EB}"/>
              </a:ext>
            </a:extLst>
          </p:cNvPr>
          <p:cNvGrpSpPr/>
          <p:nvPr/>
        </p:nvGrpSpPr>
        <p:grpSpPr>
          <a:xfrm>
            <a:off x="144383" y="144374"/>
            <a:ext cx="2614863" cy="1636291"/>
            <a:chOff x="144383" y="144374"/>
            <a:chExt cx="2614863" cy="1636291"/>
          </a:xfrm>
        </p:grpSpPr>
        <p:sp>
          <p:nvSpPr>
            <p:cNvPr id="6" name="Obdélník: se zakulacenými rohy 3">
              <a:extLst>
                <a:ext uri="{FF2B5EF4-FFF2-40B4-BE49-F238E27FC236}">
                  <a16:creationId xmlns:a16="http://schemas.microsoft.com/office/drawing/2014/main" id="{DB20FD9A-DB51-4BA0-8BAB-B7C5967AF5E8}"/>
                </a:ext>
              </a:extLst>
            </p:cNvPr>
            <p:cNvSpPr/>
            <p:nvPr/>
          </p:nvSpPr>
          <p:spPr>
            <a:xfrm>
              <a:off x="144383" y="545430"/>
              <a:ext cx="2614863" cy="83418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8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40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Úkol č. 1</a:t>
              </a:r>
            </a:p>
          </p:txBody>
        </p:sp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BAFAF54D-C6C2-4DDB-89CA-CDBC23AEE6F7}"/>
                </a:ext>
              </a:extLst>
            </p:cNvPr>
            <p:cNvSpPr/>
            <p:nvPr/>
          </p:nvSpPr>
          <p:spPr>
            <a:xfrm>
              <a:off x="232614" y="144374"/>
              <a:ext cx="2438403" cy="16362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8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44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Úkol 1</a:t>
              </a:r>
            </a:p>
          </p:txBody>
        </p:sp>
      </p:grpSp>
      <p:sp>
        <p:nvSpPr>
          <p:cNvPr id="8" name="Ovál 7">
            <a:extLst>
              <a:ext uri="{FF2B5EF4-FFF2-40B4-BE49-F238E27FC236}">
                <a16:creationId xmlns:a16="http://schemas.microsoft.com/office/drawing/2014/main" id="{A7073E49-ADC6-4918-8067-E6DC74D630E3}"/>
              </a:ext>
            </a:extLst>
          </p:cNvPr>
          <p:cNvSpPr/>
          <p:nvPr/>
        </p:nvSpPr>
        <p:spPr>
          <a:xfrm>
            <a:off x="2013280" y="2791324"/>
            <a:ext cx="1074822" cy="107482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</a:t>
            </a:r>
            <a:endParaRPr lang="cs-CZ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7499566-8779-43BE-B3E2-D63A870CDBC9}"/>
              </a:ext>
            </a:extLst>
          </p:cNvPr>
          <p:cNvSpPr/>
          <p:nvPr/>
        </p:nvSpPr>
        <p:spPr>
          <a:xfrm>
            <a:off x="2013280" y="4029166"/>
            <a:ext cx="1074822" cy="107482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B</a:t>
            </a:r>
            <a:endParaRPr lang="cs-CZ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B1999936-F4F0-4857-BECF-F27E0F95F58A}"/>
              </a:ext>
            </a:extLst>
          </p:cNvPr>
          <p:cNvSpPr/>
          <p:nvPr/>
        </p:nvSpPr>
        <p:spPr>
          <a:xfrm>
            <a:off x="2013280" y="5267008"/>
            <a:ext cx="1074822" cy="107482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C</a:t>
            </a:r>
            <a:endParaRPr lang="cs-CZ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9">
            <a:extLst>
              <a:ext uri="{FF2B5EF4-FFF2-40B4-BE49-F238E27FC236}">
                <a16:creationId xmlns:a16="http://schemas.microsoft.com/office/drawing/2014/main" id="{EE55EDA2-804D-4626-9202-64B613F9784F}"/>
              </a:ext>
            </a:extLst>
          </p:cNvPr>
          <p:cNvSpPr/>
          <p:nvPr/>
        </p:nvSpPr>
        <p:spPr>
          <a:xfrm>
            <a:off x="0" y="0"/>
            <a:ext cx="12191996" cy="1106908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bdélník: se zakulacenými rohy 4">
            <a:extLst>
              <a:ext uri="{FF2B5EF4-FFF2-40B4-BE49-F238E27FC236}">
                <a16:creationId xmlns:a16="http://schemas.microsoft.com/office/drawing/2014/main" id="{ADCBB8A0-17DC-44E6-84A1-BD199CFD4BAA}"/>
              </a:ext>
            </a:extLst>
          </p:cNvPr>
          <p:cNvSpPr/>
          <p:nvPr/>
        </p:nvSpPr>
        <p:spPr>
          <a:xfrm>
            <a:off x="240633" y="128336"/>
            <a:ext cx="11710739" cy="834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Co je to GPS (</a:t>
            </a:r>
            <a:r>
              <a:rPr lang="cs-CZ" sz="4000" b="1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Global</a:t>
            </a:r>
            <a:r>
              <a:rPr lang="cs-CZ" sz="4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Positioning </a:t>
            </a:r>
            <a:r>
              <a:rPr lang="cs-CZ" sz="4000" b="1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System</a:t>
            </a:r>
            <a:r>
              <a:rPr lang="cs-CZ" sz="4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):</a:t>
            </a:r>
            <a:endParaRPr lang="cs-CZ" sz="40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bdélník 5">
            <a:extLst>
              <a:ext uri="{FF2B5EF4-FFF2-40B4-BE49-F238E27FC236}">
                <a16:creationId xmlns:a16="http://schemas.microsoft.com/office/drawing/2014/main" id="{7D1C5092-6303-4A09-98F0-EADC2BDAFDA3}"/>
              </a:ext>
            </a:extLst>
          </p:cNvPr>
          <p:cNvSpPr/>
          <p:nvPr/>
        </p:nvSpPr>
        <p:spPr>
          <a:xfrm>
            <a:off x="240633" y="1417127"/>
            <a:ext cx="7014609" cy="45243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Globální polohový systém.</a:t>
            </a:r>
          </a:p>
          <a:p>
            <a:pPr marL="571500" lvl="0" indent="-571500" algn="just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Služba </a:t>
            </a:r>
            <a:r>
              <a:rPr lang="cs-CZ" sz="2400" kern="0" dirty="0">
                <a:solidFill>
                  <a:srgbClr val="000000"/>
                </a:solidFill>
              </a:rPr>
              <a:t>s celosvětovým pokrytím umožňující </a:t>
            </a:r>
            <a:r>
              <a:rPr lang="cs-CZ" sz="2400" b="1" i="0" u="none" strike="noStrike" kern="0" cap="none" spc="0" baseline="0" dirty="0">
                <a:solidFill>
                  <a:srgbClr val="FF8000"/>
                </a:solidFill>
                <a:uFillTx/>
                <a:latin typeface="Calibri"/>
              </a:rPr>
              <a:t>za pomoci družic určovat geografické polohy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Nejvíce využívaný a propracovaný je </a:t>
            </a:r>
            <a:r>
              <a:rPr lang="cs-CZ" sz="2400" b="1" i="0" u="none" strike="noStrike" kern="0" cap="none" spc="0" baseline="0" dirty="0">
                <a:solidFill>
                  <a:srgbClr val="FF8000"/>
                </a:solidFill>
                <a:uFillTx/>
                <a:latin typeface="Calibri"/>
              </a:rPr>
              <a:t>americký NAVSTAR 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běžně nazývaný GPS, který provozuje ministerstvo obrany.</a:t>
            </a:r>
          </a:p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Stejnou službu poskytuje také </a:t>
            </a:r>
            <a:r>
              <a:rPr lang="cs-CZ" sz="2400" b="1" i="0" u="none" strike="noStrike" kern="0" cap="none" spc="0" baseline="0" dirty="0">
                <a:solidFill>
                  <a:srgbClr val="FF8000"/>
                </a:solidFill>
                <a:uFillTx/>
                <a:latin typeface="Calibri"/>
              </a:rPr>
              <a:t>ruský GLONASS.</a:t>
            </a:r>
          </a:p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Evropa připravuje </a:t>
            </a:r>
            <a:r>
              <a:rPr lang="cs-CZ" sz="2400" b="1" i="0" u="none" strike="noStrike" kern="0" cap="none" spc="0" baseline="0" dirty="0">
                <a:solidFill>
                  <a:srgbClr val="FF8000"/>
                </a:solidFill>
                <a:uFillTx/>
                <a:latin typeface="Calibri"/>
              </a:rPr>
              <a:t>autonomní systém Galileo 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(spuštěn bude pravděpodobně v roce 2021).</a:t>
            </a:r>
          </a:p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Mezi běžnou populaci se GPS dostala až po odstranění umělé odchylky v roce 2000 (přesné na několik metrů).</a:t>
            </a:r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id="{76EC3748-8C15-49ED-B17A-01EC81603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075" y="2263514"/>
            <a:ext cx="2617076" cy="33802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1">
            <a:extLst>
              <a:ext uri="{FF2B5EF4-FFF2-40B4-BE49-F238E27FC236}">
                <a16:creationId xmlns:a16="http://schemas.microsoft.com/office/drawing/2014/main" id="{B007DB19-4DBF-4F35-805A-4F93618BBA72}"/>
              </a:ext>
            </a:extLst>
          </p:cNvPr>
          <p:cNvSpPr/>
          <p:nvPr/>
        </p:nvSpPr>
        <p:spPr>
          <a:xfrm>
            <a:off x="0" y="0"/>
            <a:ext cx="12191996" cy="1994644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bdélník: se zakulacenými rohy 4">
            <a:extLst>
              <a:ext uri="{FF2B5EF4-FFF2-40B4-BE49-F238E27FC236}">
                <a16:creationId xmlns:a16="http://schemas.microsoft.com/office/drawing/2014/main" id="{FA682A03-B8D1-4772-BB01-E5D62F76105A}"/>
              </a:ext>
            </a:extLst>
          </p:cNvPr>
          <p:cNvSpPr/>
          <p:nvPr/>
        </p:nvSpPr>
        <p:spPr>
          <a:xfrm>
            <a:off x="2847469" y="545430"/>
            <a:ext cx="9111913" cy="834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9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Diskutujte, jak tyto obrázky souvisí s GPS?</a:t>
            </a:r>
            <a:endParaRPr lang="cs-CZ" sz="3900" b="1" i="1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4" name="Skupina 7">
            <a:extLst>
              <a:ext uri="{FF2B5EF4-FFF2-40B4-BE49-F238E27FC236}">
                <a16:creationId xmlns:a16="http://schemas.microsoft.com/office/drawing/2014/main" id="{3D96DCB3-6B09-4C2C-9E11-494F15AE0D14}"/>
              </a:ext>
            </a:extLst>
          </p:cNvPr>
          <p:cNvGrpSpPr/>
          <p:nvPr/>
        </p:nvGrpSpPr>
        <p:grpSpPr>
          <a:xfrm>
            <a:off x="144383" y="144374"/>
            <a:ext cx="2614863" cy="1636291"/>
            <a:chOff x="144383" y="144374"/>
            <a:chExt cx="2614863" cy="1636291"/>
          </a:xfrm>
        </p:grpSpPr>
        <p:sp>
          <p:nvSpPr>
            <p:cNvPr id="5" name="Obdélník: se zakulacenými rohy 3">
              <a:extLst>
                <a:ext uri="{FF2B5EF4-FFF2-40B4-BE49-F238E27FC236}">
                  <a16:creationId xmlns:a16="http://schemas.microsoft.com/office/drawing/2014/main" id="{8C23BC8E-7C7B-4B95-B716-23AAD5C01198}"/>
                </a:ext>
              </a:extLst>
            </p:cNvPr>
            <p:cNvSpPr/>
            <p:nvPr/>
          </p:nvSpPr>
          <p:spPr>
            <a:xfrm>
              <a:off x="144383" y="545430"/>
              <a:ext cx="2614863" cy="83418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8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40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Úkol č. 1</a:t>
              </a:r>
            </a:p>
          </p:txBody>
        </p:sp>
        <p:sp>
          <p:nvSpPr>
            <p:cNvPr id="6" name="Ovál 6">
              <a:extLst>
                <a:ext uri="{FF2B5EF4-FFF2-40B4-BE49-F238E27FC236}">
                  <a16:creationId xmlns:a16="http://schemas.microsoft.com/office/drawing/2014/main" id="{7B7C3479-E26D-4A2E-8888-8F1273B325B7}"/>
                </a:ext>
              </a:extLst>
            </p:cNvPr>
            <p:cNvSpPr/>
            <p:nvPr/>
          </p:nvSpPr>
          <p:spPr>
            <a:xfrm>
              <a:off x="232614" y="144374"/>
              <a:ext cx="2438403" cy="16362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8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44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Úkol 2</a:t>
              </a:r>
            </a:p>
          </p:txBody>
        </p:sp>
      </p:grpSp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E286D59D-FF76-408E-BA6F-59F70F17A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907" y="3320305"/>
            <a:ext cx="5047113" cy="3086099"/>
          </a:xfrm>
        </p:spPr>
      </p:pic>
      <p:pic>
        <p:nvPicPr>
          <p:cNvPr id="8" name="Obrázek 11">
            <a:extLst>
              <a:ext uri="{FF2B5EF4-FFF2-40B4-BE49-F238E27FC236}">
                <a16:creationId xmlns:a16="http://schemas.microsoft.com/office/drawing/2014/main" id="{EC235C03-E142-409C-AEC5-022291EAD6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773"/>
          <a:stretch>
            <a:fillRect/>
          </a:stretch>
        </p:blipFill>
        <p:spPr>
          <a:xfrm>
            <a:off x="7403421" y="2828925"/>
            <a:ext cx="4467228" cy="364807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9">
            <a:extLst>
              <a:ext uri="{FF2B5EF4-FFF2-40B4-BE49-F238E27FC236}">
                <a16:creationId xmlns:a16="http://schemas.microsoft.com/office/drawing/2014/main" id="{30025E14-DCCE-4DA8-AB1B-E512BF9D8B8C}"/>
              </a:ext>
            </a:extLst>
          </p:cNvPr>
          <p:cNvSpPr/>
          <p:nvPr/>
        </p:nvSpPr>
        <p:spPr>
          <a:xfrm>
            <a:off x="0" y="0"/>
            <a:ext cx="12191996" cy="1106908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bdélník: se zakulacenými rohy 4">
            <a:extLst>
              <a:ext uri="{FF2B5EF4-FFF2-40B4-BE49-F238E27FC236}">
                <a16:creationId xmlns:a16="http://schemas.microsoft.com/office/drawing/2014/main" id="{775CED0F-BB35-462A-966E-6633C368E185}"/>
              </a:ext>
            </a:extLst>
          </p:cNvPr>
          <p:cNvSpPr/>
          <p:nvPr/>
        </p:nvSpPr>
        <p:spPr>
          <a:xfrm>
            <a:off x="240633" y="128336"/>
            <a:ext cx="11710739" cy="834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Jak funguje GPS?</a:t>
            </a:r>
            <a:endParaRPr lang="cs-CZ" sz="40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bdélník 5">
            <a:extLst>
              <a:ext uri="{FF2B5EF4-FFF2-40B4-BE49-F238E27FC236}">
                <a16:creationId xmlns:a16="http://schemas.microsoft.com/office/drawing/2014/main" id="{3A2CFE64-78FF-4B1F-9FC7-5F75B6F5B85B}"/>
              </a:ext>
            </a:extLst>
          </p:cNvPr>
          <p:cNvSpPr/>
          <p:nvPr/>
        </p:nvSpPr>
        <p:spPr>
          <a:xfrm>
            <a:off x="240633" y="1417127"/>
            <a:ext cx="5855369" cy="507831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Družice vysílají </a:t>
            </a:r>
            <a:r>
              <a:rPr lang="cs-CZ" sz="3600" b="1" i="0" u="none" strike="noStrike" kern="0" cap="none" spc="0" baseline="0" dirty="0">
                <a:solidFill>
                  <a:srgbClr val="FF8000"/>
                </a:solidFill>
                <a:uFillTx/>
                <a:latin typeface="Calibri"/>
              </a:rPr>
              <a:t>elektromagnetické vlny.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Dle </a:t>
            </a:r>
            <a:r>
              <a:rPr lang="cs-CZ" sz="3600" b="1" i="0" u="none" strike="noStrike" kern="0" cap="none" spc="0" baseline="0" dirty="0">
                <a:solidFill>
                  <a:srgbClr val="FF8000"/>
                </a:solidFill>
                <a:uFillTx/>
                <a:latin typeface="Calibri"/>
              </a:rPr>
              <a:t>doby, za kterou dorazí k objektu</a:t>
            </a:r>
            <a:r>
              <a:rPr lang="cs-CZ" sz="36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, lze spočítat vzdálenost.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Pokud </a:t>
            </a:r>
            <a:r>
              <a:rPr lang="cs-CZ" sz="3600" b="1" i="0" u="none" strike="noStrike" kern="0" cap="none" spc="0" baseline="0" dirty="0">
                <a:solidFill>
                  <a:srgbClr val="FF8000"/>
                </a:solidFill>
                <a:uFillTx/>
                <a:latin typeface="Calibri"/>
              </a:rPr>
              <a:t>se spojí 3 nebo 4 družice</a:t>
            </a:r>
            <a:r>
              <a:rPr lang="cs-CZ" sz="36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, je možné určit místo, kde se objekt nachází, velmi přesně.</a:t>
            </a:r>
          </a:p>
        </p:txBody>
      </p:sp>
      <p:grpSp>
        <p:nvGrpSpPr>
          <p:cNvPr id="5" name="Diagram 9">
            <a:extLst>
              <a:ext uri="{FF2B5EF4-FFF2-40B4-BE49-F238E27FC236}">
                <a16:creationId xmlns:a16="http://schemas.microsoft.com/office/drawing/2014/main" id="{E9B7FCA8-1800-454F-932E-A95024ADAAFF}"/>
              </a:ext>
            </a:extLst>
          </p:cNvPr>
          <p:cNvGrpSpPr/>
          <p:nvPr/>
        </p:nvGrpSpPr>
        <p:grpSpPr>
          <a:xfrm>
            <a:off x="7038822" y="2167667"/>
            <a:ext cx="4651407" cy="3841814"/>
            <a:chOff x="7038822" y="2167667"/>
            <a:chExt cx="4651407" cy="3841814"/>
          </a:xfrm>
        </p:grpSpPr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9AA1BB2D-DD28-46D6-BCEE-F71674AE8122}"/>
                </a:ext>
              </a:extLst>
            </p:cNvPr>
            <p:cNvSpPr/>
            <p:nvPr/>
          </p:nvSpPr>
          <p:spPr>
            <a:xfrm>
              <a:off x="8605601" y="2167667"/>
              <a:ext cx="1329437" cy="12659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29435"/>
                <a:gd name="f7" fmla="val 1265932"/>
                <a:gd name="f8" fmla="val 632966"/>
                <a:gd name="f9" fmla="val 283389"/>
                <a:gd name="f10" fmla="val 297604"/>
                <a:gd name="f11" fmla="val 664718"/>
                <a:gd name="f12" fmla="val 1031832"/>
                <a:gd name="f13" fmla="val 1329436"/>
                <a:gd name="f14" fmla="val 982543"/>
                <a:gd name="f15" fmla="+- 0 0 -90"/>
                <a:gd name="f16" fmla="*/ f3 1 1329435"/>
                <a:gd name="f17" fmla="*/ f4 1 1265932"/>
                <a:gd name="f18" fmla="+- f7 0 f5"/>
                <a:gd name="f19" fmla="+- f6 0 f5"/>
                <a:gd name="f20" fmla="*/ f15 f0 1"/>
                <a:gd name="f21" fmla="*/ f19 1 1329435"/>
                <a:gd name="f22" fmla="*/ f18 1 1265932"/>
                <a:gd name="f23" fmla="*/ 0 f19 1"/>
                <a:gd name="f24" fmla="*/ 632966 f18 1"/>
                <a:gd name="f25" fmla="*/ 664718 f19 1"/>
                <a:gd name="f26" fmla="*/ 0 f18 1"/>
                <a:gd name="f27" fmla="*/ 1329436 f19 1"/>
                <a:gd name="f28" fmla="*/ 1265932 f18 1"/>
                <a:gd name="f29" fmla="*/ f20 1 f2"/>
                <a:gd name="f30" fmla="*/ f23 1 1329435"/>
                <a:gd name="f31" fmla="*/ f24 1 1265932"/>
                <a:gd name="f32" fmla="*/ f25 1 1329435"/>
                <a:gd name="f33" fmla="*/ f26 1 1265932"/>
                <a:gd name="f34" fmla="*/ f27 1 1329435"/>
                <a:gd name="f35" fmla="*/ f28 1 1265932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1329435" h="1265932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7"/>
                    <a:pt x="f11" y="f7"/>
                  </a:cubicBezTo>
                  <a:cubicBezTo>
                    <a:pt x="f10" y="f7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92D050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77256" tIns="221540" rIns="177256" bIns="474729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2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◉</a:t>
              </a:r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2298CF61-0037-4894-9D7B-29DF5D24AA54}"/>
                </a:ext>
              </a:extLst>
            </p:cNvPr>
            <p:cNvSpPr/>
            <p:nvPr/>
          </p:nvSpPr>
          <p:spPr>
            <a:xfrm>
              <a:off x="8438897" y="2675104"/>
              <a:ext cx="3251332" cy="33343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51330"/>
                <a:gd name="f7" fmla="val 3334375"/>
                <a:gd name="f8" fmla="val 1667188"/>
                <a:gd name="f9" fmla="val 746425"/>
                <a:gd name="f10" fmla="val 727835"/>
                <a:gd name="f11" fmla="val 1625665"/>
                <a:gd name="f12" fmla="val 2523495"/>
                <a:gd name="f13" fmla="val 2587951"/>
                <a:gd name="f14" fmla="val 3334376"/>
                <a:gd name="f15" fmla="+- 0 0 -90"/>
                <a:gd name="f16" fmla="*/ f3 1 3251330"/>
                <a:gd name="f17" fmla="*/ f4 1 3334375"/>
                <a:gd name="f18" fmla="+- f7 0 f5"/>
                <a:gd name="f19" fmla="+- f6 0 f5"/>
                <a:gd name="f20" fmla="*/ f15 f0 1"/>
                <a:gd name="f21" fmla="*/ f19 1 3251330"/>
                <a:gd name="f22" fmla="*/ f18 1 3334375"/>
                <a:gd name="f23" fmla="*/ 0 f19 1"/>
                <a:gd name="f24" fmla="*/ 1667188 f18 1"/>
                <a:gd name="f25" fmla="*/ 1625665 f19 1"/>
                <a:gd name="f26" fmla="*/ 0 f18 1"/>
                <a:gd name="f27" fmla="*/ 3251330 f19 1"/>
                <a:gd name="f28" fmla="*/ 3334376 f18 1"/>
                <a:gd name="f29" fmla="*/ f20 1 f2"/>
                <a:gd name="f30" fmla="*/ f23 1 3251330"/>
                <a:gd name="f31" fmla="*/ f24 1 3334375"/>
                <a:gd name="f32" fmla="*/ f25 1 3251330"/>
                <a:gd name="f33" fmla="*/ f26 1 3334375"/>
                <a:gd name="f34" fmla="*/ f27 1 3251330"/>
                <a:gd name="f35" fmla="*/ f28 1 3334375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3251330" h="3334375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14"/>
                    <a:pt x="f11" y="f14"/>
                  </a:cubicBezTo>
                  <a:cubicBezTo>
                    <a:pt x="f10" y="f14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94364" tIns="861383" rIns="306168" bIns="639092" anchor="ctr" anchorCtr="0" compatLnSpc="1">
              <a:noAutofit/>
            </a:bodyPr>
            <a:lstStyle/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2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           ◉</a:t>
              </a:r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1D0B96BC-74DE-465B-A705-187EFBC7A025}"/>
                </a:ext>
              </a:extLst>
            </p:cNvPr>
            <p:cNvSpPr/>
            <p:nvPr/>
          </p:nvSpPr>
          <p:spPr>
            <a:xfrm>
              <a:off x="7038822" y="3103930"/>
              <a:ext cx="2476734" cy="24767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76732"/>
                <a:gd name="f7" fmla="val 1238366"/>
                <a:gd name="f8" fmla="val 554435"/>
                <a:gd name="f9" fmla="val 1922297"/>
                <a:gd name="f10" fmla="+- 0 0 -90"/>
                <a:gd name="f11" fmla="*/ f3 1 2476732"/>
                <a:gd name="f12" fmla="*/ f4 1 2476732"/>
                <a:gd name="f13" fmla="+- f6 0 f5"/>
                <a:gd name="f14" fmla="*/ f10 f0 1"/>
                <a:gd name="f15" fmla="*/ f13 1 2476732"/>
                <a:gd name="f16" fmla="*/ 0 f13 1"/>
                <a:gd name="f17" fmla="*/ 1238366 f13 1"/>
                <a:gd name="f18" fmla="*/ 2476732 f13 1"/>
                <a:gd name="f19" fmla="*/ f14 1 f2"/>
                <a:gd name="f20" fmla="*/ f16 1 2476732"/>
                <a:gd name="f21" fmla="*/ f17 1 2476732"/>
                <a:gd name="f22" fmla="*/ f18 1 2476732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2476732" h="2476732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4472C4">
                <a:alpha val="50000"/>
              </a:srgbClr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3226" tIns="639823" rIns="757470" bIns="474710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2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         ◉</a:t>
              </a:r>
            </a:p>
          </p:txBody>
        </p:sp>
      </p:grpSp>
      <p:pic>
        <p:nvPicPr>
          <p:cNvPr id="9" name="Obrázek 10">
            <a:extLst>
              <a:ext uri="{FF2B5EF4-FFF2-40B4-BE49-F238E27FC236}">
                <a16:creationId xmlns:a16="http://schemas.microsoft.com/office/drawing/2014/main" id="{3E54BABC-4784-483A-8FBC-D7D23166D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33461" y="1417127"/>
            <a:ext cx="1706937" cy="124464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>
            <a:extLst>
              <a:ext uri="{FF2B5EF4-FFF2-40B4-BE49-F238E27FC236}">
                <a16:creationId xmlns:a16="http://schemas.microsoft.com/office/drawing/2014/main" id="{EF99919F-8296-454A-AF8B-3F5683DCB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553"/>
            <a:ext cx="12191996" cy="9144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délník 11">
            <a:extLst>
              <a:ext uri="{FF2B5EF4-FFF2-40B4-BE49-F238E27FC236}">
                <a16:creationId xmlns:a16="http://schemas.microsoft.com/office/drawing/2014/main" id="{AB5D777F-E18B-493C-9E00-370B783C3321}"/>
              </a:ext>
            </a:extLst>
          </p:cNvPr>
          <p:cNvSpPr/>
          <p:nvPr/>
        </p:nvSpPr>
        <p:spPr>
          <a:xfrm>
            <a:off x="0" y="0"/>
            <a:ext cx="12191996" cy="1994644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bdélník: se zakulacenými rohy 4">
            <a:extLst>
              <a:ext uri="{FF2B5EF4-FFF2-40B4-BE49-F238E27FC236}">
                <a16:creationId xmlns:a16="http://schemas.microsoft.com/office/drawing/2014/main" id="{9183F930-16DB-433A-BFDD-568B9CB8C29D}"/>
              </a:ext>
            </a:extLst>
          </p:cNvPr>
          <p:cNvSpPr/>
          <p:nvPr/>
        </p:nvSpPr>
        <p:spPr>
          <a:xfrm>
            <a:off x="2875550" y="329284"/>
            <a:ext cx="9111913" cy="123523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Uveďte alespoň dvě profese, které GPS každý den využívají?</a:t>
            </a:r>
            <a:endParaRPr lang="cs-CZ" sz="4000" b="1" i="1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5" name="Skupina 7">
            <a:extLst>
              <a:ext uri="{FF2B5EF4-FFF2-40B4-BE49-F238E27FC236}">
                <a16:creationId xmlns:a16="http://schemas.microsoft.com/office/drawing/2014/main" id="{00B61BAD-BADD-495B-A87E-D8ED5B493FB4}"/>
              </a:ext>
            </a:extLst>
          </p:cNvPr>
          <p:cNvGrpSpPr/>
          <p:nvPr/>
        </p:nvGrpSpPr>
        <p:grpSpPr>
          <a:xfrm>
            <a:off x="144383" y="144374"/>
            <a:ext cx="2614863" cy="1636291"/>
            <a:chOff x="144383" y="144374"/>
            <a:chExt cx="2614863" cy="1636291"/>
          </a:xfrm>
        </p:grpSpPr>
        <p:sp>
          <p:nvSpPr>
            <p:cNvPr id="6" name="Obdélník: se zakulacenými rohy 3">
              <a:extLst>
                <a:ext uri="{FF2B5EF4-FFF2-40B4-BE49-F238E27FC236}">
                  <a16:creationId xmlns:a16="http://schemas.microsoft.com/office/drawing/2014/main" id="{BAA6B505-F9A1-449C-87F4-3B01C3D075A4}"/>
                </a:ext>
              </a:extLst>
            </p:cNvPr>
            <p:cNvSpPr/>
            <p:nvPr/>
          </p:nvSpPr>
          <p:spPr>
            <a:xfrm>
              <a:off x="144383" y="545430"/>
              <a:ext cx="2614863" cy="83418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8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40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Úkol č. 1</a:t>
              </a:r>
            </a:p>
          </p:txBody>
        </p:sp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C0CD6B54-E5ED-4436-A7B8-FB060FACF8D4}"/>
                </a:ext>
              </a:extLst>
            </p:cNvPr>
            <p:cNvSpPr/>
            <p:nvPr/>
          </p:nvSpPr>
          <p:spPr>
            <a:xfrm>
              <a:off x="232614" y="144374"/>
              <a:ext cx="2438403" cy="16362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8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44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Úkol 3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9">
            <a:extLst>
              <a:ext uri="{FF2B5EF4-FFF2-40B4-BE49-F238E27FC236}">
                <a16:creationId xmlns:a16="http://schemas.microsoft.com/office/drawing/2014/main" id="{D04837F3-70B7-461E-8861-82B9D39FE218}"/>
              </a:ext>
            </a:extLst>
          </p:cNvPr>
          <p:cNvSpPr/>
          <p:nvPr/>
        </p:nvSpPr>
        <p:spPr>
          <a:xfrm>
            <a:off x="0" y="0"/>
            <a:ext cx="12191996" cy="1106908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bdélník: se zakulacenými rohy 4">
            <a:extLst>
              <a:ext uri="{FF2B5EF4-FFF2-40B4-BE49-F238E27FC236}">
                <a16:creationId xmlns:a16="http://schemas.microsoft.com/office/drawing/2014/main" id="{6681FDE1-E6FF-44E6-8D3A-7BBAFA7C9AFB}"/>
              </a:ext>
            </a:extLst>
          </p:cNvPr>
          <p:cNvSpPr/>
          <p:nvPr/>
        </p:nvSpPr>
        <p:spPr>
          <a:xfrm>
            <a:off x="240633" y="128336"/>
            <a:ext cx="11710739" cy="834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Profese, které GPS pravidelně využívají:</a:t>
            </a:r>
            <a:endParaRPr lang="cs-CZ" sz="40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bdélník 5">
            <a:extLst>
              <a:ext uri="{FF2B5EF4-FFF2-40B4-BE49-F238E27FC236}">
                <a16:creationId xmlns:a16="http://schemas.microsoft.com/office/drawing/2014/main" id="{554B34BF-0DE1-4736-8DC7-64577258CC3F}"/>
              </a:ext>
            </a:extLst>
          </p:cNvPr>
          <p:cNvSpPr/>
          <p:nvPr/>
        </p:nvSpPr>
        <p:spPr>
          <a:xfrm>
            <a:off x="240633" y="1529425"/>
            <a:ext cx="11710739" cy="480131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400" b="1" kern="0" dirty="0">
                <a:solidFill>
                  <a:srgbClr val="FF8000"/>
                </a:solidFill>
                <a:latin typeface="Calibri"/>
              </a:rPr>
              <a:t>Ř</a:t>
            </a:r>
            <a:r>
              <a:rPr lang="cs-CZ" sz="3400" b="1" i="0" u="none" strike="noStrike" kern="0" cap="none" spc="0" baseline="0" dirty="0">
                <a:solidFill>
                  <a:srgbClr val="FF8000"/>
                </a:solidFill>
                <a:uFillTx/>
                <a:latin typeface="Calibri"/>
              </a:rPr>
              <a:t>idiči, piloti a kapitáni </a:t>
            </a:r>
            <a:r>
              <a:rPr lang="cs-CZ" sz="3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(navigování z místa na místo).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400" b="1" i="0" u="none" strike="noStrike" kern="0" cap="none" spc="0" baseline="0" dirty="0">
                <a:solidFill>
                  <a:srgbClr val="FF8000"/>
                </a:solidFill>
                <a:uFillTx/>
                <a:latin typeface="Calibri"/>
              </a:rPr>
              <a:t>Zemědělci </a:t>
            </a:r>
            <a:r>
              <a:rPr lang="cs-CZ" sz="3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(záznam hranic půdy, výpočet hektarů, hnojení, měření vlhkosti).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400" b="1" kern="0" dirty="0">
                <a:solidFill>
                  <a:srgbClr val="FF8000"/>
                </a:solidFill>
                <a:latin typeface="Calibri"/>
              </a:rPr>
              <a:t>P</a:t>
            </a:r>
            <a:r>
              <a:rPr lang="cs-CZ" sz="3400" b="1" i="0" u="none" strike="noStrike" kern="0" cap="none" spc="0" baseline="0" dirty="0">
                <a:solidFill>
                  <a:srgbClr val="FF8000"/>
                </a:solidFill>
                <a:uFillTx/>
                <a:latin typeface="Calibri"/>
              </a:rPr>
              <a:t>olicie</a:t>
            </a:r>
            <a:r>
              <a:rPr lang="cs-CZ" sz="3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 (lokalizování pachatele).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400" b="1" kern="0" dirty="0">
                <a:solidFill>
                  <a:srgbClr val="FF8000"/>
                </a:solidFill>
                <a:latin typeface="Calibri"/>
              </a:rPr>
              <a:t>B</a:t>
            </a:r>
            <a:r>
              <a:rPr lang="cs-CZ" sz="3400" b="1" i="0" u="none" strike="noStrike" kern="0" cap="none" spc="0" baseline="0" dirty="0">
                <a:solidFill>
                  <a:srgbClr val="FF8000"/>
                </a:solidFill>
                <a:uFillTx/>
                <a:latin typeface="Calibri"/>
              </a:rPr>
              <a:t>iologové</a:t>
            </a:r>
            <a:r>
              <a:rPr lang="cs-CZ" sz="3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 (pohyb zvířat).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400" b="1" kern="0" dirty="0">
                <a:solidFill>
                  <a:srgbClr val="FF8000"/>
                </a:solidFill>
                <a:latin typeface="Calibri"/>
              </a:rPr>
              <a:t>F</a:t>
            </a:r>
            <a:r>
              <a:rPr lang="cs-CZ" sz="3400" b="1" i="0" u="none" strike="noStrike" kern="0" cap="none" spc="0" baseline="0" dirty="0">
                <a:solidFill>
                  <a:srgbClr val="FF8000"/>
                </a:solidFill>
                <a:uFillTx/>
                <a:latin typeface="Calibri"/>
              </a:rPr>
              <a:t>otografové </a:t>
            </a:r>
            <a:r>
              <a:rPr lang="cs-CZ" sz="3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(zobrazení času a místa, kde byl snímek pořízen).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400" b="1" kern="0" dirty="0">
                <a:solidFill>
                  <a:srgbClr val="FF8000"/>
                </a:solidFill>
                <a:latin typeface="Calibri"/>
              </a:rPr>
              <a:t>M</a:t>
            </a:r>
            <a:r>
              <a:rPr lang="cs-CZ" sz="3400" b="1" i="0" u="none" strike="noStrike" kern="0" cap="none" spc="0" baseline="0" dirty="0">
                <a:solidFill>
                  <a:srgbClr val="FF8000"/>
                </a:solidFill>
                <a:uFillTx/>
                <a:latin typeface="Calibri"/>
              </a:rPr>
              <a:t>arketingoví specialisté </a:t>
            </a:r>
            <a:r>
              <a:rPr lang="cs-CZ" sz="3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(doporučení nejbližší restaurace, obchodu).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400" b="1" kern="0" dirty="0">
                <a:solidFill>
                  <a:srgbClr val="FF8000"/>
                </a:solidFill>
                <a:latin typeface="Calibri"/>
              </a:rPr>
              <a:t>B</a:t>
            </a:r>
            <a:r>
              <a:rPr lang="cs-CZ" sz="3400" b="1" i="0" u="none" strike="noStrike" kern="0" cap="none" spc="0" baseline="0" dirty="0">
                <a:solidFill>
                  <a:srgbClr val="FF8000"/>
                </a:solidFill>
                <a:uFillTx/>
                <a:latin typeface="Calibri"/>
              </a:rPr>
              <a:t>ěžní lidé </a:t>
            </a:r>
            <a:r>
              <a:rPr lang="cs-CZ" sz="3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(Google </a:t>
            </a:r>
            <a:r>
              <a:rPr lang="cs-CZ" sz="34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/>
              </a:rPr>
              <a:t>Maps</a:t>
            </a:r>
            <a:r>
              <a:rPr lang="cs-CZ" sz="3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, DPP, sociální sítě apod.).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1">
            <a:extLst>
              <a:ext uri="{FF2B5EF4-FFF2-40B4-BE49-F238E27FC236}">
                <a16:creationId xmlns:a16="http://schemas.microsoft.com/office/drawing/2014/main" id="{A953042A-BB5E-4AC6-880D-BDB2AFAA975C}"/>
              </a:ext>
            </a:extLst>
          </p:cNvPr>
          <p:cNvSpPr/>
          <p:nvPr/>
        </p:nvSpPr>
        <p:spPr>
          <a:xfrm>
            <a:off x="0" y="0"/>
            <a:ext cx="12191996" cy="1994644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bdélník: se zakulacenými rohy 4">
            <a:extLst>
              <a:ext uri="{FF2B5EF4-FFF2-40B4-BE49-F238E27FC236}">
                <a16:creationId xmlns:a16="http://schemas.microsoft.com/office/drawing/2014/main" id="{260E478B-710C-4A53-833B-8945C066AB6E}"/>
              </a:ext>
            </a:extLst>
          </p:cNvPr>
          <p:cNvSpPr/>
          <p:nvPr/>
        </p:nvSpPr>
        <p:spPr>
          <a:xfrm>
            <a:off x="2875550" y="329284"/>
            <a:ext cx="9111913" cy="123523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Ve dvojicích napište alespoň 5 aplikací v telefonu, kde se GPS využívá.</a:t>
            </a:r>
            <a:endParaRPr lang="cs-CZ" sz="40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4" name="Skupina 7">
            <a:extLst>
              <a:ext uri="{FF2B5EF4-FFF2-40B4-BE49-F238E27FC236}">
                <a16:creationId xmlns:a16="http://schemas.microsoft.com/office/drawing/2014/main" id="{3B790F6C-F8D9-45A3-93EB-2539C24E39FA}"/>
              </a:ext>
            </a:extLst>
          </p:cNvPr>
          <p:cNvGrpSpPr/>
          <p:nvPr/>
        </p:nvGrpSpPr>
        <p:grpSpPr>
          <a:xfrm>
            <a:off x="144383" y="144374"/>
            <a:ext cx="2614863" cy="1636291"/>
            <a:chOff x="144383" y="144374"/>
            <a:chExt cx="2614863" cy="1636291"/>
          </a:xfrm>
        </p:grpSpPr>
        <p:sp>
          <p:nvSpPr>
            <p:cNvPr id="5" name="Obdélník: se zakulacenými rohy 3">
              <a:extLst>
                <a:ext uri="{FF2B5EF4-FFF2-40B4-BE49-F238E27FC236}">
                  <a16:creationId xmlns:a16="http://schemas.microsoft.com/office/drawing/2014/main" id="{2CD0B9CD-D431-4818-9914-472F9EFB4E23}"/>
                </a:ext>
              </a:extLst>
            </p:cNvPr>
            <p:cNvSpPr/>
            <p:nvPr/>
          </p:nvSpPr>
          <p:spPr>
            <a:xfrm>
              <a:off x="144383" y="545430"/>
              <a:ext cx="2614863" cy="83418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8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40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Úkol č. 1</a:t>
              </a:r>
            </a:p>
          </p:txBody>
        </p:sp>
        <p:sp>
          <p:nvSpPr>
            <p:cNvPr id="6" name="Ovál 6">
              <a:extLst>
                <a:ext uri="{FF2B5EF4-FFF2-40B4-BE49-F238E27FC236}">
                  <a16:creationId xmlns:a16="http://schemas.microsoft.com/office/drawing/2014/main" id="{04B289D1-BDAB-4C74-97F7-05D349652495}"/>
                </a:ext>
              </a:extLst>
            </p:cNvPr>
            <p:cNvSpPr/>
            <p:nvPr/>
          </p:nvSpPr>
          <p:spPr>
            <a:xfrm>
              <a:off x="232614" y="144374"/>
              <a:ext cx="2438403" cy="16362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8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44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Úkol 4</a:t>
              </a:r>
            </a:p>
          </p:txBody>
        </p:sp>
      </p:grpSp>
      <p:pic>
        <p:nvPicPr>
          <p:cNvPr id="7" name="Obrázek 8">
            <a:extLst>
              <a:ext uri="{FF2B5EF4-FFF2-40B4-BE49-F238E27FC236}">
                <a16:creationId xmlns:a16="http://schemas.microsoft.com/office/drawing/2014/main" id="{A682811B-9FD3-4EA3-89AD-6D90B0500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774" y="2109950"/>
            <a:ext cx="6061987" cy="474804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9">
            <a:extLst>
              <a:ext uri="{FF2B5EF4-FFF2-40B4-BE49-F238E27FC236}">
                <a16:creationId xmlns:a16="http://schemas.microsoft.com/office/drawing/2014/main" id="{621DD02E-A653-4798-97FF-6B2D75BA1DF1}"/>
              </a:ext>
            </a:extLst>
          </p:cNvPr>
          <p:cNvSpPr/>
          <p:nvPr/>
        </p:nvSpPr>
        <p:spPr>
          <a:xfrm>
            <a:off x="0" y="0"/>
            <a:ext cx="12191996" cy="1106908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bdélník: se zakulacenými rohy 4">
            <a:extLst>
              <a:ext uri="{FF2B5EF4-FFF2-40B4-BE49-F238E27FC236}">
                <a16:creationId xmlns:a16="http://schemas.microsoft.com/office/drawing/2014/main" id="{41DB6120-6662-4081-88D8-22F2120B38A8}"/>
              </a:ext>
            </a:extLst>
          </p:cNvPr>
          <p:cNvSpPr/>
          <p:nvPr/>
        </p:nvSpPr>
        <p:spPr>
          <a:xfrm>
            <a:off x="240633" y="128336"/>
            <a:ext cx="11710739" cy="834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Aplikace, které GPS využívají:</a:t>
            </a:r>
            <a:endParaRPr lang="cs-CZ" sz="40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bdélník 5">
            <a:extLst>
              <a:ext uri="{FF2B5EF4-FFF2-40B4-BE49-F238E27FC236}">
                <a16:creationId xmlns:a16="http://schemas.microsoft.com/office/drawing/2014/main" id="{78884AD8-01CF-4895-B863-84D1982705C2}"/>
              </a:ext>
            </a:extLst>
          </p:cNvPr>
          <p:cNvSpPr/>
          <p:nvPr/>
        </p:nvSpPr>
        <p:spPr>
          <a:xfrm>
            <a:off x="240633" y="1529425"/>
            <a:ext cx="11710739" cy="440120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Google,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Google </a:t>
            </a:r>
            <a:r>
              <a:rPr lang="cs-CZ" sz="28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/>
              </a:rPr>
              <a:t>Maps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,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Facebook,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FB Messenger, 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Jízdní řády IDOS,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/>
              </a:rPr>
              <a:t>Rekola</a:t>
            </a: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,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Uber,</a:t>
            </a:r>
          </a:p>
          <a:p>
            <a:pPr marL="571500" indent="-5715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</a:rPr>
              <a:t>YR (nebo jakékoli jiné aplikace na předpověď počasí),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Booking.com,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…</a:t>
            </a:r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id="{59259D0C-9BA9-4079-815C-D213333E0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471" y="1257954"/>
            <a:ext cx="3824106" cy="299523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323</Words>
  <Application>Microsoft Office PowerPoint</Application>
  <PresentationFormat>Širokoúhlá obrazovka</PresentationFormat>
  <Paragraphs>53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jambi</dc:creator>
  <cp:lastModifiedBy>Eva Samšuková</cp:lastModifiedBy>
  <cp:revision>3</cp:revision>
  <dcterms:created xsi:type="dcterms:W3CDTF">2019-09-22T15:58:42Z</dcterms:created>
  <dcterms:modified xsi:type="dcterms:W3CDTF">2021-03-05T10:13:46Z</dcterms:modified>
</cp:coreProperties>
</file>