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F548B-365B-4981-9812-6A56FFEE95F4}" v="3" dt="2021-03-05T09:56:56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F4495-B513-481D-881D-DEE3CAA29C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7A7B5B-11A6-432A-A1E5-DA68497BF2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1A01E5-A6DD-498F-8958-9E899D2982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088072-0CF9-40EC-8D62-E1EED3A65882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F4C705-D099-479A-A147-701751D646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FBBF7-26A7-4ADF-B074-330B3BFFCC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8CF581-686A-4579-8254-74AD04DC3C2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9992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80AC7-6216-4D6C-8555-26C714767E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28E473-111D-498D-BF85-960479B3F47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0F6EE-4B7C-4BCC-B57F-89C2CC95DD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7DC3DE-3791-4DCD-B3BA-A831D4AFDAE9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0F5E41-D711-4A87-9CFE-CCA6D9D93F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2070BB-232C-41B7-A8B6-AAAA973008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5FEE5-701E-4FF6-9036-9EBED88E8E3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0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86FDBE-5FA4-47B4-B991-4D399714D3F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97065A-901C-46EA-BBBC-2775DB5295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E9C1C-2CA5-4DC3-BB10-A7EC5D0FCB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542134-A066-4421-A652-FA9212A95DDF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697CFE-005D-4375-BB71-F22FA3DDDD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DCB68D-B64C-4444-9FAF-D4AC92950D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D0370-8B3C-4BF0-92C9-2FB72EA8B4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CEDD3-F1F9-4D72-B542-21891B2263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1816B-7113-4FD3-8730-7FCE6937A3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4E2B23-DD5F-4E56-A360-01E418D661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16E29-786B-47CB-BE7F-95334122F453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09DF77-0142-49D7-816E-B16B674B55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6D8262-7165-4DF8-9EF8-6FDEDB5AE4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16D81-0C81-4F2A-ACD6-4801783E19D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8773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8B406-5816-4595-9F55-CA972A7EF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A8244D-201D-4A2D-AD02-33FAA701D8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86814D-F108-46B5-AEC8-13C7FB810B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919F3A-8EC8-4FCF-BE64-FC995333A48B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8FC9C5-3428-4B1C-956B-2A395E13DD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D67CAC-F6BC-44FA-BF56-4D139D616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0275E7-F4D0-4310-BC51-CD83A532A46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73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4EA25-3138-4424-8D79-28D4AF758F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5D414-5C0C-487E-8351-7D41F2C682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2025DB-652F-4480-B500-B6A411E4460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4B7A5B-24B0-4D7D-B734-F1AC17A62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ADFF0F-6A8F-4379-8E76-0BF369546839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E6EA5B-F1EC-442A-B7F5-B078DA123C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DD6302-AEB4-4E75-9C53-79E9E451A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57B979-CFB4-4185-925A-B350EECEB6C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1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65BFF-D028-4FBA-8C0E-55184090B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A5C393-73E8-4CB4-BD7D-555BAAA17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AD92F6-6C7B-4D5B-A896-E0CBC498B48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3E59FB-076A-4EE4-955D-25C75F638D4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4A63F4-287E-4283-B0A6-5720EA3B036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B98AF0-BA5A-4863-989D-3BD65620D9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01FA3E-A273-4975-A043-C7E294C03D6A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7B5C02-45BD-4A66-9C57-8989159781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E0BCCB-7AE2-46A5-84AF-089B651F78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A0415-4163-4CDB-8E43-55A81B6451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5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BAF35-1FCA-43E9-922C-1C919A6EFF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2CBB74-1284-4CE9-BEF8-EF997293A3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BD05AE-4A29-49D2-8EA5-B9394B8FD54C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BD456E-F0B0-4EE6-94D9-8D778DD1C2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8745C1-F5E9-4495-948C-CE13FED44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0933FF-367B-4089-893F-41B02CEEBE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69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3545F8-AB0D-482C-A598-797A732514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5126EA-7861-4472-819C-2C11CE53B95F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AB9FDD-8138-42A0-89CD-A517E19F48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BA3C0B-1FB1-489A-ACAC-88411B2DB7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325B73-A393-44BD-A2E7-8934035E135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99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EC284-EFA7-4036-B778-743E18801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48DE8-0D45-4A0D-8F18-F7774B6622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9C66BA-4535-4CBE-A242-22DA8EAEB6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66BC7D-E137-44CA-9A17-C107255E39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19F21D-3D21-4364-B2F8-C3787FDA0BCD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01B6F3-99F7-4DD4-B061-C0660B9CC7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AD0129-384C-466A-934E-CFD2A01C52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9D0236-6153-439B-B3AA-A9BC292F22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5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273AF-895B-4C8C-BC5C-541F7922C3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4C5362-93EA-481E-951A-8216BE6729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4074D0-FFDE-45FA-8BC0-9ED5C95791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1E7E0D-EAAF-4B0F-9F6C-AAF3F206AC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8A7D43-2C64-410D-AB90-6D1606CD0D5B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E7D07C-9BDF-4E80-8577-A76A36723A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2CEB60-A5D0-4C84-A6AE-E4F3A51487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B56211-05C2-4525-AD95-1209DA3B1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4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D21D49-D899-4BBD-A7B2-EDD8A1444D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8A7DDD-9975-4B52-842A-219F18A833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4BA67A-5A95-4907-ADBA-7066DA5C7BE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C1B7191-4220-4E12-A3DA-0679E01B41A5}" type="datetime1">
              <a:rPr lang="cs-CZ"/>
              <a:pPr lvl="0"/>
              <a:t>30.09.2021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3ABC7A-A95A-4D7B-92AA-108181630D8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7B2D47-85ED-4B32-9A1C-AB60976538B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3A564AF-2B99-4C31-8CFC-0791BDA1881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F9B8F4C7-1CF3-4226-A915-C7C96D717CD4}"/>
              </a:ext>
            </a:extLst>
          </p:cNvPr>
          <p:cNvSpPr/>
          <p:nvPr/>
        </p:nvSpPr>
        <p:spPr>
          <a:xfrm>
            <a:off x="0" y="0"/>
            <a:ext cx="6951579" cy="2213808"/>
          </a:xfrm>
          <a:prstGeom prst="rect">
            <a:avLst/>
          </a:pr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Geocaching</a:t>
            </a:r>
            <a:endParaRPr lang="cs-CZ" sz="4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642C43D5-7EF2-4767-8C13-CFC2CE36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11" y="1024667"/>
            <a:ext cx="2402302" cy="23782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7097A378-B95C-4E5C-B31C-E184490E1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470" y="4274051"/>
            <a:ext cx="4342183" cy="9636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16131DBD-FDE3-47E1-8406-322080B7A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7118"/>
            <a:ext cx="6951579" cy="46343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6AD79F53-189A-41A5-B55A-0A1471FF6FDA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66DF1C5A-A580-4195-8A59-70580C16FA7E}"/>
              </a:ext>
            </a:extLst>
          </p:cNvPr>
          <p:cNvSpPr/>
          <p:nvPr/>
        </p:nvSpPr>
        <p:spPr>
          <a:xfrm>
            <a:off x="2847469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Kdo zná geocaching? </a:t>
            </a:r>
            <a:r>
              <a:rPr lang="cs-CZ" sz="4000" b="1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(10 min.)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6CF7A720-8316-44EE-9792-FE2EFD3290C8}"/>
              </a:ext>
            </a:extLst>
          </p:cNvPr>
          <p:cNvSpPr/>
          <p:nvPr/>
        </p:nvSpPr>
        <p:spPr>
          <a:xfrm>
            <a:off x="240633" y="1994644"/>
            <a:ext cx="11534269" cy="46135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Vytvořte </a:t>
            </a:r>
            <a:r>
              <a:rPr lang="cs-CZ" sz="40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dvojice či trojice</a:t>
            </a: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kde bude vždy </a:t>
            </a:r>
            <a:r>
              <a:rPr lang="cs-CZ" sz="4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alespoň </a:t>
            </a:r>
            <a:r>
              <a:rPr lang="cs-CZ" sz="4000" b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jeden žák, který geocaching již někdy zkusil na </a:t>
            </a: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vlastní kůži. </a:t>
            </a:r>
          </a:p>
          <a:p>
            <a:pPr marL="571500" marR="0" lvl="0" indent="-5715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Tento žák </a:t>
            </a:r>
            <a:r>
              <a:rPr lang="cs-CZ" sz="40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krátce představí, co geocaching je</a:t>
            </a: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Další se ho/jí </a:t>
            </a:r>
            <a:r>
              <a:rPr lang="cs-CZ" sz="40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doptávají na otázky </a:t>
            </a:r>
            <a:r>
              <a:rPr lang="cs-CZ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(alespoň 3).</a:t>
            </a:r>
          </a:p>
        </p:txBody>
      </p:sp>
      <p:grpSp>
        <p:nvGrpSpPr>
          <p:cNvPr id="5" name="Skupina 7">
            <a:extLst>
              <a:ext uri="{FF2B5EF4-FFF2-40B4-BE49-F238E27FC236}">
                <a16:creationId xmlns:a16="http://schemas.microsoft.com/office/drawing/2014/main" id="{A048FAAC-6C6F-4644-9F04-F3BC4D1C26A0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6" name="Obdélník: se zakulacenými rohy 3">
              <a:extLst>
                <a:ext uri="{FF2B5EF4-FFF2-40B4-BE49-F238E27FC236}">
                  <a16:creationId xmlns:a16="http://schemas.microsoft.com/office/drawing/2014/main" id="{C1D75EF0-8CE4-47BD-8FD6-86B8E646DA76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ECDBA35-3858-4973-9F26-7B4E41213A28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1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80CF062F-EC1D-4873-9025-F25FC06189E0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72B88FF3-CACF-4AB0-8721-8B0D2E8EC6B9}"/>
              </a:ext>
            </a:extLst>
          </p:cNvPr>
          <p:cNvSpPr/>
          <p:nvPr/>
        </p:nvSpPr>
        <p:spPr>
          <a:xfrm>
            <a:off x="240633" y="128336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Geocaching</a:t>
            </a:r>
            <a:endParaRPr lang="cs-CZ" sz="4000" b="1" i="1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03FEA715-F9E0-427B-A3CE-793CCAD03DD8}"/>
              </a:ext>
            </a:extLst>
          </p:cNvPr>
          <p:cNvSpPr/>
          <p:nvPr/>
        </p:nvSpPr>
        <p:spPr>
          <a:xfrm>
            <a:off x="240633" y="1352964"/>
            <a:ext cx="6705596" cy="543174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Outdoorová hra spojující sport a turistiku.</a:t>
            </a:r>
          </a:p>
          <a:p>
            <a:pPr marL="571500" indent="-571500" algn="just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Cílem je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hledání </a:t>
            </a:r>
            <a:r>
              <a:rPr lang="cs-CZ" sz="2600" b="1" dirty="0">
                <a:solidFill>
                  <a:srgbClr val="FF8000"/>
                </a:solidFill>
              </a:rPr>
              <a:t>pokladů, které schovali jiní geocacheři </a:t>
            </a:r>
            <a:r>
              <a:rPr lang="cs-CZ" sz="2600" dirty="0">
                <a:solidFill>
                  <a:srgbClr val="000000"/>
                </a:solidFill>
              </a:rPr>
              <a:t>(tzv. </a:t>
            </a:r>
            <a:r>
              <a:rPr lang="cs-CZ" sz="2600" dirty="0" err="1">
                <a:solidFill>
                  <a:srgbClr val="000000"/>
                </a:solidFill>
              </a:rPr>
              <a:t>owners</a:t>
            </a:r>
            <a:r>
              <a:rPr lang="cs-CZ" sz="2600" dirty="0">
                <a:solidFill>
                  <a:srgbClr val="000000"/>
                </a:solidFill>
              </a:rPr>
              <a:t>) kdekoli v přírodě či ve městě (ne na hřbitovech, dětských hřištích, ZŠ a MŠ),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za pomoci GPS.</a:t>
            </a:r>
          </a:p>
          <a:p>
            <a:pPr marL="571500" indent="-571500" algn="just">
              <a:lnSpc>
                <a:spcPct val="15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dirty="0">
                <a:solidFill>
                  <a:srgbClr val="000000"/>
                </a:solidFill>
                <a:latin typeface="Calibri"/>
              </a:rPr>
              <a:t>H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lavním přínosem je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objevování zajímavých, ale ne nutně turistických míst. </a:t>
            </a:r>
          </a:p>
          <a:p>
            <a:pPr marL="571500" marR="0" lvl="0" indent="-5715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dirty="0">
                <a:solidFill>
                  <a:srgbClr val="000000"/>
                </a:solidFill>
                <a:latin typeface="Calibri"/>
              </a:rPr>
              <a:t>V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znikl v roce 2000 v USA po odstranění odchylky, přidávané uměle do signálu GPS. 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8A553FFE-A438-47C8-9EC1-A3779E2E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03" y="2191816"/>
            <a:ext cx="5632466" cy="37540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5">
            <a:extLst>
              <a:ext uri="{FF2B5EF4-FFF2-40B4-BE49-F238E27FC236}">
                <a16:creationId xmlns:a16="http://schemas.microsoft.com/office/drawing/2014/main" id="{BCE75B6F-065E-4D50-B7BF-78B6ECFE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334"/>
            <a:ext cx="12191996" cy="914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délník 23">
            <a:extLst>
              <a:ext uri="{FF2B5EF4-FFF2-40B4-BE49-F238E27FC236}">
                <a16:creationId xmlns:a16="http://schemas.microsoft.com/office/drawing/2014/main" id="{FFD93BCB-AF31-447A-8279-8AB932DC8466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4">
            <a:extLst>
              <a:ext uri="{FF2B5EF4-FFF2-40B4-BE49-F238E27FC236}">
                <a16:creationId xmlns:a16="http://schemas.microsoft.com/office/drawing/2014/main" id="{70B70226-615E-48F2-9508-723AEA088332}"/>
              </a:ext>
            </a:extLst>
          </p:cNvPr>
          <p:cNvSpPr/>
          <p:nvPr/>
        </p:nvSpPr>
        <p:spPr>
          <a:xfrm>
            <a:off x="2847469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2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Znáš slovníček geocachingu</a:t>
            </a:r>
            <a:r>
              <a:rPr lang="pl-PL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?</a:t>
            </a:r>
            <a:r>
              <a:rPr lang="cs-CZ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cs-CZ" sz="3200" b="1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(10 min.)</a:t>
            </a:r>
          </a:p>
        </p:txBody>
      </p:sp>
      <p:grpSp>
        <p:nvGrpSpPr>
          <p:cNvPr id="5" name="Skupina 20">
            <a:extLst>
              <a:ext uri="{FF2B5EF4-FFF2-40B4-BE49-F238E27FC236}">
                <a16:creationId xmlns:a16="http://schemas.microsoft.com/office/drawing/2014/main" id="{61E4871D-5DF4-4D1B-9F98-AC77E026FCB1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6" name="Obdélník: se zakulacenými rohy 21">
              <a:extLst>
                <a:ext uri="{FF2B5EF4-FFF2-40B4-BE49-F238E27FC236}">
                  <a16:creationId xmlns:a16="http://schemas.microsoft.com/office/drawing/2014/main" id="{AEBB96B9-3031-42A0-87FD-09A6E7376567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7" name="Ovál 22">
              <a:extLst>
                <a:ext uri="{FF2B5EF4-FFF2-40B4-BE49-F238E27FC236}">
                  <a16:creationId xmlns:a16="http://schemas.microsoft.com/office/drawing/2014/main" id="{FBCD51BB-98B3-48F0-81E3-6DD5A63DF034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2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>
            <a:extLst>
              <a:ext uri="{FF2B5EF4-FFF2-40B4-BE49-F238E27FC236}">
                <a16:creationId xmlns:a16="http://schemas.microsoft.com/office/drawing/2014/main" id="{61DF3D4B-20B4-4033-A963-852AC03D96EC}"/>
              </a:ext>
            </a:extLst>
          </p:cNvPr>
          <p:cNvSpPr/>
          <p:nvPr/>
        </p:nvSpPr>
        <p:spPr>
          <a:xfrm>
            <a:off x="0" y="0"/>
            <a:ext cx="12191996" cy="110690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0D65379D-8FD1-4255-8885-118AC36F4E39}"/>
              </a:ext>
            </a:extLst>
          </p:cNvPr>
          <p:cNvSpPr/>
          <p:nvPr/>
        </p:nvSpPr>
        <p:spPr>
          <a:xfrm>
            <a:off x="240633" y="144374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Slovníček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509EA6BE-3B3D-4DEA-9957-E1EAF7264A07}"/>
              </a:ext>
            </a:extLst>
          </p:cNvPr>
          <p:cNvSpPr/>
          <p:nvPr/>
        </p:nvSpPr>
        <p:spPr>
          <a:xfrm>
            <a:off x="240633" y="1224628"/>
            <a:ext cx="11710739" cy="56938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Keš</a:t>
            </a: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	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poklad (AJ: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cache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Cacher</a:t>
            </a: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hledač pokladu (AJ: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cacher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geocacher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Logbook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		sešit, do kterého se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geocacher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zapíše, když poklad najde, 			obvykle se nachází v plastové krabičce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Mudlokarta</a:t>
            </a: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informace na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keši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o co se jedná, pro náhodného nálezce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Mysterka</a:t>
            </a: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anglicky „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mystery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cache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“ odkazuje ke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keši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jejíž přesné 				souřadnice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cacher 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získá skrze vyluštění hádanky, šifry apod.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CITO	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anglicky „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Cache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Trash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Out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“, setkání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geocacherů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na určitém 			místě za účelem vyčistit jeho okolí od odpadků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Owner</a:t>
            </a: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zakladatel pokladu (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keše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), který ho zadal do systému, a dále 			ho udržuje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Reviewer</a:t>
            </a:r>
            <a:r>
              <a:rPr lang="cs-CZ" sz="28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		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dobrovolník, který schvaluje a publikuje </a:t>
            </a:r>
            <a:r>
              <a:rPr lang="cs-CZ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keše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ve svém 				regionu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>
            <a:extLst>
              <a:ext uri="{FF2B5EF4-FFF2-40B4-BE49-F238E27FC236}">
                <a16:creationId xmlns:a16="http://schemas.microsoft.com/office/drawing/2014/main" id="{76F03B8D-28B8-4D09-B2D7-421D34533024}"/>
              </a:ext>
            </a:extLst>
          </p:cNvPr>
          <p:cNvSpPr/>
          <p:nvPr/>
        </p:nvSpPr>
        <p:spPr>
          <a:xfrm>
            <a:off x="0" y="0"/>
            <a:ext cx="12191996" cy="1224628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4E69EEB7-30BF-478B-A953-EC954206E735}"/>
              </a:ext>
            </a:extLst>
          </p:cNvPr>
          <p:cNvSpPr/>
          <p:nvPr/>
        </p:nvSpPr>
        <p:spPr>
          <a:xfrm>
            <a:off x="240633" y="160422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Keš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7B83CEE3-7D84-41E7-BBB7-117B8D969DFB}"/>
              </a:ext>
            </a:extLst>
          </p:cNvPr>
          <p:cNvSpPr/>
          <p:nvPr/>
        </p:nvSpPr>
        <p:spPr>
          <a:xfrm>
            <a:off x="240633" y="1224628"/>
            <a:ext cx="6529136" cy="56938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Obvykle je to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plastová voděvzdorná schránka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Může obsahovat jen logbook.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Některé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drobné předměty uvnitř </a:t>
            </a:r>
            <a:r>
              <a:rPr lang="cs-CZ" sz="26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keše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je možné si odnést a místo nich vložit věc obdobné či vyšší hodnoty 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(tato informace je vždy uvedena).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Některé </a:t>
            </a:r>
            <a:r>
              <a:rPr lang="cs-CZ" sz="2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keše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obsahují úkoly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které mohou navigovat na další poklady.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Keše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od sebe </a:t>
            </a:r>
            <a:r>
              <a:rPr lang="cs-CZ" sz="2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musí být vzdáleny alespoň 0,1 míle, tedy 161 metrů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Některé </a:t>
            </a:r>
            <a:r>
              <a:rPr lang="cs-CZ" sz="2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keše</a:t>
            </a:r>
            <a:r>
              <a:rPr lang="cs-CZ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jsou viditelné po stažení aplikace zdarma, jiné až po zaplacení poplatku.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BBC65BD5-D6C8-4C67-A4E3-0E3C19A2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42" y="1684425"/>
            <a:ext cx="4730620" cy="42685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1">
            <a:extLst>
              <a:ext uri="{FF2B5EF4-FFF2-40B4-BE49-F238E27FC236}">
                <a16:creationId xmlns:a16="http://schemas.microsoft.com/office/drawing/2014/main" id="{AA73E96C-28DF-4D4B-BB6D-8D141D13F516}"/>
              </a:ext>
            </a:extLst>
          </p:cNvPr>
          <p:cNvSpPr/>
          <p:nvPr/>
        </p:nvSpPr>
        <p:spPr>
          <a:xfrm>
            <a:off x="0" y="0"/>
            <a:ext cx="12191996" cy="1138985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99C25845-424C-409C-94E3-28702CB3CCA9}"/>
              </a:ext>
            </a:extLst>
          </p:cNvPr>
          <p:cNvSpPr/>
          <p:nvPr/>
        </p:nvSpPr>
        <p:spPr>
          <a:xfrm>
            <a:off x="240633" y="160422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Geocaching v ČR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D24457C3-4B10-41E3-A238-9566F3773EE4}"/>
              </a:ext>
            </a:extLst>
          </p:cNvPr>
          <p:cNvSpPr/>
          <p:nvPr/>
        </p:nvSpPr>
        <p:spPr>
          <a:xfrm>
            <a:off x="240633" y="1369003"/>
            <a:ext cx="6221812" cy="4161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Založen 2003.</a:t>
            </a:r>
          </a:p>
          <a:p>
            <a:pPr marL="457200" marR="0" lvl="0" indent="-4572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Získal si rychle oblibu.</a:t>
            </a:r>
          </a:p>
          <a:p>
            <a:pPr marL="457200" marR="0" lvl="0" indent="-4572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2015: v ČR </a:t>
            </a:r>
            <a:r>
              <a:rPr lang="cs-CZ" sz="3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přes 40 000 keší.</a:t>
            </a:r>
          </a:p>
          <a:p>
            <a:pPr marL="457200" marR="0" lvl="0" indent="-4572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 </a:t>
            </a:r>
            <a:r>
              <a:rPr lang="cs-CZ" sz="3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EU jsme na 4. místě </a:t>
            </a: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 počtu kešek na milion obyvatel. </a:t>
            </a:r>
          </a:p>
        </p:txBody>
      </p:sp>
      <p:pic>
        <p:nvPicPr>
          <p:cNvPr id="5" name="Obrázek 10">
            <a:extLst>
              <a:ext uri="{FF2B5EF4-FFF2-40B4-BE49-F238E27FC236}">
                <a16:creationId xmlns:a16="http://schemas.microsoft.com/office/drawing/2014/main" id="{18B93BF8-705F-49B3-B8F2-EEE6DDAA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55" y="1369003"/>
            <a:ext cx="4831314" cy="49924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>
            <a:extLst>
              <a:ext uri="{FF2B5EF4-FFF2-40B4-BE49-F238E27FC236}">
                <a16:creationId xmlns:a16="http://schemas.microsoft.com/office/drawing/2014/main" id="{C205C6D7-C98B-45BD-B49B-0FF034DE0DB3}"/>
              </a:ext>
            </a:extLst>
          </p:cNvPr>
          <p:cNvSpPr/>
          <p:nvPr/>
        </p:nvSpPr>
        <p:spPr>
          <a:xfrm>
            <a:off x="0" y="0"/>
            <a:ext cx="12191996" cy="199464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2DC3D71C-47D4-4478-BD77-91B30EA20781}"/>
              </a:ext>
            </a:extLst>
          </p:cNvPr>
          <p:cNvSpPr/>
          <p:nvPr/>
        </p:nvSpPr>
        <p:spPr>
          <a:xfrm>
            <a:off x="240633" y="2151107"/>
            <a:ext cx="5293891" cy="41614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Ve skupinách zkuste napsat </a:t>
            </a:r>
            <a:r>
              <a:rPr lang="cs-CZ" sz="36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alespoň 5 důvodů</a:t>
            </a: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proč si myslíte, že se geocaching těší tak velké oblibě. </a:t>
            </a:r>
            <a:r>
              <a:rPr lang="cs-CZ" sz="3600" b="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co by se na něm líbilo tobě?</a:t>
            </a:r>
          </a:p>
        </p:txBody>
      </p:sp>
      <p:grpSp>
        <p:nvGrpSpPr>
          <p:cNvPr id="4" name="Skupina 7">
            <a:extLst>
              <a:ext uri="{FF2B5EF4-FFF2-40B4-BE49-F238E27FC236}">
                <a16:creationId xmlns:a16="http://schemas.microsoft.com/office/drawing/2014/main" id="{ADBCCE41-E5A0-4240-8466-E054C441439F}"/>
              </a:ext>
            </a:extLst>
          </p:cNvPr>
          <p:cNvGrpSpPr/>
          <p:nvPr/>
        </p:nvGrpSpPr>
        <p:grpSpPr>
          <a:xfrm>
            <a:off x="144383" y="144374"/>
            <a:ext cx="2614863" cy="1636291"/>
            <a:chOff x="144383" y="144374"/>
            <a:chExt cx="2614863" cy="1636291"/>
          </a:xfrm>
        </p:grpSpPr>
        <p:sp>
          <p:nvSpPr>
            <p:cNvPr id="5" name="Obdélník: se zakulacenými rohy 3">
              <a:extLst>
                <a:ext uri="{FF2B5EF4-FFF2-40B4-BE49-F238E27FC236}">
                  <a16:creationId xmlns:a16="http://schemas.microsoft.com/office/drawing/2014/main" id="{EB2ED10B-42B8-419B-94D4-CBFF3B526A4E}"/>
                </a:ext>
              </a:extLst>
            </p:cNvPr>
            <p:cNvSpPr/>
            <p:nvPr/>
          </p:nvSpPr>
          <p:spPr>
            <a:xfrm>
              <a:off x="144383" y="545430"/>
              <a:ext cx="2614863" cy="83418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0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č. 1</a:t>
              </a:r>
            </a:p>
          </p:txBody>
        </p:sp>
        <p:sp>
          <p:nvSpPr>
            <p:cNvPr id="6" name="Ovál 6">
              <a:extLst>
                <a:ext uri="{FF2B5EF4-FFF2-40B4-BE49-F238E27FC236}">
                  <a16:creationId xmlns:a16="http://schemas.microsoft.com/office/drawing/2014/main" id="{E12A37D4-8B79-416D-B290-F753960D5B6F}"/>
                </a:ext>
              </a:extLst>
            </p:cNvPr>
            <p:cNvSpPr/>
            <p:nvPr/>
          </p:nvSpPr>
          <p:spPr>
            <a:xfrm>
              <a:off x="232614" y="144374"/>
              <a:ext cx="2438403" cy="163629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Úkol 3</a:t>
              </a:r>
            </a:p>
          </p:txBody>
        </p:sp>
      </p:grpSp>
      <p:sp>
        <p:nvSpPr>
          <p:cNvPr id="7" name="Obdélník: se zakulacenými rohy 8">
            <a:extLst>
              <a:ext uri="{FF2B5EF4-FFF2-40B4-BE49-F238E27FC236}">
                <a16:creationId xmlns:a16="http://schemas.microsoft.com/office/drawing/2014/main" id="{17E4BB90-C997-4649-AEA5-8DC3367E0741}"/>
              </a:ext>
            </a:extLst>
          </p:cNvPr>
          <p:cNvSpPr/>
          <p:nvPr/>
        </p:nvSpPr>
        <p:spPr>
          <a:xfrm>
            <a:off x="2935708" y="545430"/>
            <a:ext cx="9111913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Proč si myslíš, že je geocaching tak populární?</a:t>
            </a:r>
            <a:endParaRPr lang="cs-CZ" sz="3600" b="1" i="1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Obrázek 9">
            <a:extLst>
              <a:ext uri="{FF2B5EF4-FFF2-40B4-BE49-F238E27FC236}">
                <a16:creationId xmlns:a16="http://schemas.microsoft.com/office/drawing/2014/main" id="{834CDB2C-1C85-4264-87BB-15AA916C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26" y="2420544"/>
            <a:ext cx="5882636" cy="3921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CCE1C251-5981-49FA-82D6-16D4ABCB8145}"/>
              </a:ext>
            </a:extLst>
          </p:cNvPr>
          <p:cNvSpPr/>
          <p:nvPr/>
        </p:nvSpPr>
        <p:spPr>
          <a:xfrm>
            <a:off x="0" y="0"/>
            <a:ext cx="12191996" cy="1187119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EDD25901-E3FD-47F6-8ACF-BD801FBC6EA1}"/>
              </a:ext>
            </a:extLst>
          </p:cNvPr>
          <p:cNvSpPr/>
          <p:nvPr/>
        </p:nvSpPr>
        <p:spPr>
          <a:xfrm>
            <a:off x="240633" y="144374"/>
            <a:ext cx="11710739" cy="8341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66666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Dle geocherů je to nejčastěji těchto 10 důvodů:</a:t>
            </a:r>
          </a:p>
        </p:txBody>
      </p:sp>
      <p:sp>
        <p:nvSpPr>
          <p:cNvPr id="4" name="Obdélník 5">
            <a:extLst>
              <a:ext uri="{FF2B5EF4-FFF2-40B4-BE49-F238E27FC236}">
                <a16:creationId xmlns:a16="http://schemas.microsoft.com/office/drawing/2014/main" id="{54470C93-72CA-4B89-A0E2-361165AF68D1}"/>
              </a:ext>
            </a:extLst>
          </p:cNvPr>
          <p:cNvSpPr/>
          <p:nvPr/>
        </p:nvSpPr>
        <p:spPr>
          <a:xfrm>
            <a:off x="240633" y="1737972"/>
            <a:ext cx="11710739" cy="48320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Zjistíš, že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objevování a dobrodružství stále existuje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v reálném světě.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Přiměje tě to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jít ven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Uděláš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něco pro své zdraví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co je navíc zábavou.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Užije si to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celá rodina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Můžeš tak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procestovat celý svět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Poznáš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různá místa z pohledu místních lidí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 blízkosti tvého bydliště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objevíš skrytá místa a zajímavosti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o kterých jsi netušil.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Dozvíš se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zajímavosti o naší planetě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Můžeš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pomoci přírodě a životnímu prostředí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 ostatními geocachery.</a:t>
            </a:r>
          </a:p>
          <a:p>
            <a:pPr marL="571500" marR="0" lvl="0" indent="-5715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Budeš </a:t>
            </a:r>
            <a:r>
              <a:rPr lang="cs-CZ" sz="2800" b="1" i="0" u="none" strike="noStrike" kern="1200" cap="none" spc="0" baseline="0">
                <a:solidFill>
                  <a:srgbClr val="FF8000"/>
                </a:solidFill>
                <a:uFillTx/>
                <a:latin typeface="Calibri"/>
              </a:rPr>
              <a:t>obdivovat tvořivost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některých zakladatelů kešek.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553</Words>
  <Application>Microsoft Office PowerPoint</Application>
  <PresentationFormat>Širokoúhlá obrazovka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jambi</dc:creator>
  <cp:lastModifiedBy>Pavlína Ráslová</cp:lastModifiedBy>
  <cp:revision>5</cp:revision>
  <dcterms:created xsi:type="dcterms:W3CDTF">2019-09-22T15:58:42Z</dcterms:created>
  <dcterms:modified xsi:type="dcterms:W3CDTF">2021-09-30T12:19:45Z</dcterms:modified>
</cp:coreProperties>
</file>