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000"/>
    <a:srgbClr val="5DAEBC"/>
    <a:srgbClr val="F27F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0" autoAdjust="0"/>
    <p:restoredTop sz="94660"/>
  </p:normalViewPr>
  <p:slideViewPr>
    <p:cSldViewPr snapToGrid="0">
      <p:cViewPr varScale="1">
        <p:scale>
          <a:sx n="79" d="100"/>
          <a:sy n="79" d="100"/>
        </p:scale>
        <p:origin x="-816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33074D98-7847-4649-BCD0-F1A4FD72D6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="" xmlns:a16="http://schemas.microsoft.com/office/drawing/2014/main" id="{84A208EA-45FC-4615-9818-B4A0EE5414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528CFFD9-499C-454E-9237-9025E0329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999A-959C-4696-A695-C565FF345636}" type="datetimeFigureOut">
              <a:rPr lang="cs-CZ" smtClean="0"/>
              <a:t>1.11.2021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B583B89E-31B3-4206-AC95-EA7B538CC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4A515BE9-9D4A-40CA-AE86-544848909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57CB0-6635-4C7C-82EA-44F778C6808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58593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04F5729B-05E5-4FD0-956A-AE293673E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="" xmlns:a16="http://schemas.microsoft.com/office/drawing/2014/main" id="{B4648EDF-66F0-46AD-873E-9B1F122C2C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0E608A63-7857-47BC-96DC-191E585F6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999A-959C-4696-A695-C565FF345636}" type="datetimeFigureOut">
              <a:rPr lang="cs-CZ" smtClean="0"/>
              <a:t>1.11.2021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7D341BCF-3C8B-40D3-835E-1E5C66573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80E8139E-6ACF-4DDF-AF17-652E19B7C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57CB0-6635-4C7C-82EA-44F778C6808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103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="" xmlns:a16="http://schemas.microsoft.com/office/drawing/2014/main" id="{1A64EE34-E341-4D01-B529-1D0278E65E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="" xmlns:a16="http://schemas.microsoft.com/office/drawing/2014/main" id="{035D1489-CBE0-4818-87F9-FA7202DC59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1B9D58A3-95E2-4496-AFD1-425AD311B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999A-959C-4696-A695-C565FF345636}" type="datetimeFigureOut">
              <a:rPr lang="cs-CZ" smtClean="0"/>
              <a:t>1.11.2021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8D104A47-F92D-4E3F-A16F-90E2CF1CC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32FF8C79-96E2-4A5B-A093-1C5A8F490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57CB0-6635-4C7C-82EA-44F778C6808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5877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06D1FA57-42D6-4D45-917D-F53139E45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801D7267-F3EC-43EA-BB45-55610AC50B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FE0BD0D5-20E9-4F1C-8D98-CC3333126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999A-959C-4696-A695-C565FF345636}" type="datetimeFigureOut">
              <a:rPr lang="cs-CZ" smtClean="0"/>
              <a:t>1.11.2021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BFA209EA-948C-483F-ADF9-665BE39AA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EDC61674-2ED1-48FE-BBFE-978D6243C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57CB0-6635-4C7C-82EA-44F778C6808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2376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2368E82C-6854-4AF5-B902-887BB9BE7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="" xmlns:a16="http://schemas.microsoft.com/office/drawing/2014/main" id="{9EC64799-F419-4D8A-A9BF-74E6B24259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BD59295F-C6C0-4BB2-935F-FD1ED5C43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999A-959C-4696-A695-C565FF345636}" type="datetimeFigureOut">
              <a:rPr lang="cs-CZ" smtClean="0"/>
              <a:t>1.11.2021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4346BE13-B22D-49F4-B856-933D09AFD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D55C02F0-1928-4FD3-8BAE-61B46ECC5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57CB0-6635-4C7C-82EA-44F778C6808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51768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8CD43B8D-AD7E-41E5-B704-3C64D5791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DF076CA4-C94C-4CC7-B815-6A1F11C027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="" xmlns:a16="http://schemas.microsoft.com/office/drawing/2014/main" id="{E3F61500-8AFF-4B76-AA74-89A902B822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="" xmlns:a16="http://schemas.microsoft.com/office/drawing/2014/main" id="{25E70593-8299-4DA3-B182-1D40373D5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999A-959C-4696-A695-C565FF345636}" type="datetimeFigureOut">
              <a:rPr lang="cs-CZ" smtClean="0"/>
              <a:t>1.11.2021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="" xmlns:a16="http://schemas.microsoft.com/office/drawing/2014/main" id="{6483D6F1-A20A-42F6-A517-5C4CFECFA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="" xmlns:a16="http://schemas.microsoft.com/office/drawing/2014/main" id="{9A84F50F-D3ED-4C51-8D35-EC9599A93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57CB0-6635-4C7C-82EA-44F778C6808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0296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BC3FA102-917C-429E-9F27-77B4828ED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="" xmlns:a16="http://schemas.microsoft.com/office/drawing/2014/main" id="{33AA150B-84A1-4726-81D6-62414236B1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="" xmlns:a16="http://schemas.microsoft.com/office/drawing/2014/main" id="{997EDC93-26B2-4EB0-9133-0114CC199D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="" xmlns:a16="http://schemas.microsoft.com/office/drawing/2014/main" id="{096E2762-63F2-4822-9EA0-FF65D0F033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="" xmlns:a16="http://schemas.microsoft.com/office/drawing/2014/main" id="{7774CA20-8B17-4F92-9F9A-5F386D0D4F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="" xmlns:a16="http://schemas.microsoft.com/office/drawing/2014/main" id="{273D4386-CF06-44A0-9356-1EA82D5C4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999A-959C-4696-A695-C565FF345636}" type="datetimeFigureOut">
              <a:rPr lang="cs-CZ" smtClean="0"/>
              <a:t>1.11.2021</a:t>
            </a:fld>
            <a:endParaRPr lang="cs-CZ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="" xmlns:a16="http://schemas.microsoft.com/office/drawing/2014/main" id="{39672644-C720-4AC5-BB7F-0AD4062D9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="" xmlns:a16="http://schemas.microsoft.com/office/drawing/2014/main" id="{440C24A2-FFE4-413B-988C-B884F5C91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57CB0-6635-4C7C-82EA-44F778C6808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5853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CE558142-9074-4DEF-9ED2-932E89AB5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="" xmlns:a16="http://schemas.microsoft.com/office/drawing/2014/main" id="{95DB9F14-5417-46F9-A7CB-99073314E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999A-959C-4696-A695-C565FF345636}" type="datetimeFigureOut">
              <a:rPr lang="cs-CZ" smtClean="0"/>
              <a:t>1.11.2021</a:t>
            </a:fld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="" xmlns:a16="http://schemas.microsoft.com/office/drawing/2014/main" id="{3444A656-C6E0-49BF-A4CE-E971A1326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="" xmlns:a16="http://schemas.microsoft.com/office/drawing/2014/main" id="{0FF1F343-853C-4CAF-84FB-A4013A21B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57CB0-6635-4C7C-82EA-44F778C6808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54069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="" xmlns:a16="http://schemas.microsoft.com/office/drawing/2014/main" id="{C551A82E-2C4E-4E38-BAD4-65F8522CA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999A-959C-4696-A695-C565FF345636}" type="datetimeFigureOut">
              <a:rPr lang="cs-CZ" smtClean="0"/>
              <a:t>1.11.2021</a:t>
            </a:fld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="" xmlns:a16="http://schemas.microsoft.com/office/drawing/2014/main" id="{502CB167-6AB0-4D16-A333-8EA4BA405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7066A7BB-AF53-44DD-BBBD-8A0D917E0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57CB0-6635-4C7C-82EA-44F778C6808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9097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29A6AEB3-C776-47DA-9955-7C4725B33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26B01A8A-E7C3-4DA5-A680-7DB5C92E81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="" xmlns:a16="http://schemas.microsoft.com/office/drawing/2014/main" id="{FBA60AEB-F09C-40FC-B8E0-FF8E28CA44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="" xmlns:a16="http://schemas.microsoft.com/office/drawing/2014/main" id="{8B7216B0-7342-4958-8AB9-F51D6841C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999A-959C-4696-A695-C565FF345636}" type="datetimeFigureOut">
              <a:rPr lang="cs-CZ" smtClean="0"/>
              <a:t>1.11.2021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="" xmlns:a16="http://schemas.microsoft.com/office/drawing/2014/main" id="{8E9CBB2C-1A6A-4DC9-8C8B-3BB9624BD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="" xmlns:a16="http://schemas.microsoft.com/office/drawing/2014/main" id="{3CF40C0B-2638-4EB2-9BC3-DB80D3DE0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57CB0-6635-4C7C-82EA-44F778C6808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40927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0997B52B-F3B4-4695-A409-4E501EC3E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="" xmlns:a16="http://schemas.microsoft.com/office/drawing/2014/main" id="{D14079C9-6ADF-4470-9AE8-DA18427647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="" xmlns:a16="http://schemas.microsoft.com/office/drawing/2014/main" id="{6F418971-BE8B-415C-8F75-21526DDC8E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="" xmlns:a16="http://schemas.microsoft.com/office/drawing/2014/main" id="{B515142C-E604-497B-936C-A71B5949C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999A-959C-4696-A695-C565FF345636}" type="datetimeFigureOut">
              <a:rPr lang="cs-CZ" smtClean="0"/>
              <a:t>1.11.2021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="" xmlns:a16="http://schemas.microsoft.com/office/drawing/2014/main" id="{22FB4D32-A91B-48D8-8F29-49CAEB106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="" xmlns:a16="http://schemas.microsoft.com/office/drawing/2014/main" id="{6C746477-6F85-4799-9F46-596A1BAB6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57CB0-6635-4C7C-82EA-44F778C6808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75753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="" xmlns:a16="http://schemas.microsoft.com/office/drawing/2014/main" id="{7095F1E7-1604-4F7D-B3CE-1759DE738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="" xmlns:a16="http://schemas.microsoft.com/office/drawing/2014/main" id="{7AAF6793-32E2-4A05-AB8C-7AD2FB5347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D92C9B9E-0303-44AD-B739-0C7923C624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5A999A-959C-4696-A695-C565FF345636}" type="datetimeFigureOut">
              <a:rPr lang="cs-CZ" smtClean="0"/>
              <a:t>1.11.2021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584A78ED-F6EB-4867-8A6D-236437E8D7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912794D8-4699-4C04-BA47-6F0D30B66E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657CB0-6635-4C7C-82EA-44F778C6808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0877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="" xmlns:a16="http://schemas.microsoft.com/office/drawing/2014/main" id="{7E8278BF-D109-4523-BD71-FDBCE08BB031}"/>
              </a:ext>
            </a:extLst>
          </p:cNvPr>
          <p:cNvSpPr/>
          <p:nvPr/>
        </p:nvSpPr>
        <p:spPr>
          <a:xfrm>
            <a:off x="-1" y="1"/>
            <a:ext cx="7616824" cy="1417320"/>
          </a:xfrm>
          <a:prstGeom prst="rect">
            <a:avLst/>
          </a:prstGeom>
          <a:solidFill>
            <a:srgbClr val="FF8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5400" b="1" kern="0" dirty="0">
                <a:solidFill>
                  <a:srgbClr val="FFFFFF"/>
                </a:solidFill>
              </a:rPr>
              <a:t>ŽURNALISTIKA </a:t>
            </a:r>
            <a:r>
              <a:rPr lang="cs-CZ" sz="5400" b="1" kern="0" dirty="0" smtClean="0">
                <a:solidFill>
                  <a:srgbClr val="FFFFFF"/>
                </a:solidFill>
              </a:rPr>
              <a:t>– TEORIE </a:t>
            </a:r>
            <a:endParaRPr lang="cs-CZ" sz="5400" b="1" i="0" u="none" strike="noStrike" kern="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="" xmlns:a16="http://schemas.microsoft.com/office/drawing/2014/main" id="{40A66368-A237-4752-A594-2F2E553953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7260" y="1612548"/>
            <a:ext cx="2402302" cy="237828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Obrázek 5">
            <a:extLst>
              <a:ext uri="{FF2B5EF4-FFF2-40B4-BE49-F238E27FC236}">
                <a16:creationId xmlns="" xmlns:a16="http://schemas.microsoft.com/office/drawing/2014/main" id="{5CD63152-CD77-4C31-A8BC-C4F5F3F118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7319" y="5680997"/>
            <a:ext cx="4342183" cy="96369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Obrázek 7">
            <a:extLst>
              <a:ext uri="{FF2B5EF4-FFF2-40B4-BE49-F238E27FC236}">
                <a16:creationId xmlns="" xmlns:a16="http://schemas.microsoft.com/office/drawing/2014/main" id="{C8F03F38-D36E-4622-BE7B-DED8375B40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6823" y="0"/>
            <a:ext cx="4575177" cy="6858000"/>
          </a:xfrm>
          <a:prstGeom prst="rect">
            <a:avLst/>
          </a:prstGeom>
        </p:spPr>
      </p:pic>
      <p:sp>
        <p:nvSpPr>
          <p:cNvPr id="9" name="Obdélník 8">
            <a:extLst>
              <a:ext uri="{FF2B5EF4-FFF2-40B4-BE49-F238E27FC236}">
                <a16:creationId xmlns="" xmlns:a16="http://schemas.microsoft.com/office/drawing/2014/main" id="{75839C09-2B4E-4FA5-A7EE-C7794C1CEFCF}"/>
              </a:ext>
            </a:extLst>
          </p:cNvPr>
          <p:cNvSpPr/>
          <p:nvPr/>
        </p:nvSpPr>
        <p:spPr>
          <a:xfrm>
            <a:off x="0" y="4178231"/>
            <a:ext cx="7616824" cy="963695"/>
          </a:xfrm>
          <a:prstGeom prst="rect">
            <a:avLst/>
          </a:prstGeom>
          <a:solidFill>
            <a:srgbClr val="FF8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4800" b="1" kern="0" dirty="0">
                <a:solidFill>
                  <a:srgbClr val="FFFFFF"/>
                </a:solidFill>
                <a:latin typeface="Calibri"/>
              </a:rPr>
              <a:t>Reportérem v akci 1</a:t>
            </a:r>
            <a:endParaRPr lang="cs-CZ" sz="4800" b="1" i="0" u="none" strike="noStrike" kern="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17146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9">
            <a:extLst>
              <a:ext uri="{FF2B5EF4-FFF2-40B4-BE49-F238E27FC236}">
                <a16:creationId xmlns="" xmlns:a16="http://schemas.microsoft.com/office/drawing/2014/main" id="{EF4547A3-ADEB-4629-83B7-F39713AB7819}"/>
              </a:ext>
            </a:extLst>
          </p:cNvPr>
          <p:cNvSpPr/>
          <p:nvPr/>
        </p:nvSpPr>
        <p:spPr>
          <a:xfrm>
            <a:off x="0" y="0"/>
            <a:ext cx="12191996" cy="1106908"/>
          </a:xfrm>
          <a:prstGeom prst="rect">
            <a:avLst/>
          </a:prstGeom>
          <a:solidFill>
            <a:srgbClr val="F2F2F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5" name="Obdélník: se zakulacenými rohy 4">
            <a:extLst>
              <a:ext uri="{FF2B5EF4-FFF2-40B4-BE49-F238E27FC236}">
                <a16:creationId xmlns="" xmlns:a16="http://schemas.microsoft.com/office/drawing/2014/main" id="{09F21E20-F717-4CB0-BC36-2003FA5E7A67}"/>
              </a:ext>
            </a:extLst>
          </p:cNvPr>
          <p:cNvSpPr/>
          <p:nvPr/>
        </p:nvSpPr>
        <p:spPr>
          <a:xfrm>
            <a:off x="3686472" y="136360"/>
            <a:ext cx="4819047" cy="834188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8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4000" b="1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ŽURNALISTIKA</a:t>
            </a:r>
            <a:endParaRPr lang="cs-CZ" sz="4000" b="1" i="1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8" name="Zástupný text 5">
            <a:extLst>
              <a:ext uri="{FF2B5EF4-FFF2-40B4-BE49-F238E27FC236}">
                <a16:creationId xmlns="" xmlns:a16="http://schemas.microsoft.com/office/drawing/2014/main" id="{977D06B8-DCEA-4474-BE17-34FEB453D770}"/>
              </a:ext>
            </a:extLst>
          </p:cNvPr>
          <p:cNvSpPr txBox="1">
            <a:spLocks/>
          </p:cNvSpPr>
          <p:nvPr/>
        </p:nvSpPr>
        <p:spPr>
          <a:xfrm>
            <a:off x="6095996" y="1744981"/>
            <a:ext cx="5595891" cy="26060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Sbírání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zpracování a distribuce specifických </a:t>
            </a:r>
            <a:r>
              <a:rPr lang="cs-CZ" b="1" u="sng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sdělení</a:t>
            </a:r>
            <a:r>
              <a:rPr lang="cs-CZ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cs-CZ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Sdělení 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mohou být v textové, zvukové nebo vizuální </a:t>
            </a:r>
            <a:r>
              <a:rPr lang="cs-CZ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formě.</a:t>
            </a:r>
            <a:endParaRPr lang="cs-CZ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Jsou 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určená </a:t>
            </a:r>
            <a:r>
              <a:rPr lang="cs-CZ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veřejnosti.</a:t>
            </a:r>
            <a:endParaRPr lang="cs-CZ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="" xmlns:a16="http://schemas.microsoft.com/office/drawing/2014/main" id="{BD0C0386-FCBB-4389-B9F5-9CCD31896A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32"/>
          <a:stretch/>
        </p:blipFill>
        <p:spPr>
          <a:xfrm>
            <a:off x="0" y="1106908"/>
            <a:ext cx="5595892" cy="5751092"/>
          </a:xfrm>
          <a:prstGeom prst="rect">
            <a:avLst/>
          </a:prstGeom>
        </p:spPr>
      </p:pic>
      <p:sp>
        <p:nvSpPr>
          <p:cNvPr id="11" name="Obdélník: se zakulacenými rohy 4">
            <a:extLst>
              <a:ext uri="{FF2B5EF4-FFF2-40B4-BE49-F238E27FC236}">
                <a16:creationId xmlns="" xmlns:a16="http://schemas.microsoft.com/office/drawing/2014/main" id="{C67DD46D-9D1B-45FF-86F0-EAF059982A46}"/>
              </a:ext>
            </a:extLst>
          </p:cNvPr>
          <p:cNvSpPr/>
          <p:nvPr/>
        </p:nvSpPr>
        <p:spPr>
          <a:xfrm>
            <a:off x="6596110" y="4989094"/>
            <a:ext cx="4550543" cy="965734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5DAEBC"/>
          </a:solidFill>
          <a:ln cap="flat">
            <a:noFill/>
            <a:prstDash val="solid"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marL="0" indent="0" algn="ctr">
              <a:buNone/>
            </a:pPr>
            <a:r>
              <a:rPr lang="cs-CZ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Přináší informace o aktuálním společenském </a:t>
            </a:r>
            <a:r>
              <a:rPr lang="cs-CZ" sz="28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dění.</a:t>
            </a:r>
            <a:endParaRPr lang="cs-CZ" sz="28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957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: se zakulacenými rohy 4">
            <a:extLst>
              <a:ext uri="{FF2B5EF4-FFF2-40B4-BE49-F238E27FC236}">
                <a16:creationId xmlns="" xmlns:a16="http://schemas.microsoft.com/office/drawing/2014/main" id="{09F21E20-F717-4CB0-BC36-2003FA5E7A67}"/>
              </a:ext>
            </a:extLst>
          </p:cNvPr>
          <p:cNvSpPr/>
          <p:nvPr/>
        </p:nvSpPr>
        <p:spPr>
          <a:xfrm>
            <a:off x="3374056" y="159220"/>
            <a:ext cx="4819047" cy="834188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8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4000" b="1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ŽURNALISTIKA</a:t>
            </a:r>
            <a:endParaRPr lang="cs-CZ" sz="4000" b="1" i="1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1" name="Obdélník: se zakulacenými rohy 4">
            <a:extLst>
              <a:ext uri="{FF2B5EF4-FFF2-40B4-BE49-F238E27FC236}">
                <a16:creationId xmlns="" xmlns:a16="http://schemas.microsoft.com/office/drawing/2014/main" id="{C67DD46D-9D1B-45FF-86F0-EAF059982A46}"/>
              </a:ext>
            </a:extLst>
          </p:cNvPr>
          <p:cNvSpPr/>
          <p:nvPr/>
        </p:nvSpPr>
        <p:spPr>
          <a:xfrm>
            <a:off x="1242809" y="1941094"/>
            <a:ext cx="4320000" cy="965734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chemeClr val="accent6">
              <a:lumMod val="75000"/>
            </a:schemeClr>
          </a:solidFill>
          <a:ln cap="flat">
            <a:noFill/>
            <a:prstDash val="solid"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marL="0" indent="0" algn="ctr">
              <a:buNone/>
            </a:pPr>
            <a:r>
              <a:rPr lang="cs-CZ" sz="4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ZPRAVODAJSTVÍ</a:t>
            </a:r>
          </a:p>
        </p:txBody>
      </p:sp>
      <p:sp>
        <p:nvSpPr>
          <p:cNvPr id="7" name="Obdélník: se zakulacenými rohy 4">
            <a:extLst>
              <a:ext uri="{FF2B5EF4-FFF2-40B4-BE49-F238E27FC236}">
                <a16:creationId xmlns="" xmlns:a16="http://schemas.microsoft.com/office/drawing/2014/main" id="{D321EDB6-58F9-4DE5-9809-B5C29B58765B}"/>
              </a:ext>
            </a:extLst>
          </p:cNvPr>
          <p:cNvSpPr/>
          <p:nvPr/>
        </p:nvSpPr>
        <p:spPr>
          <a:xfrm>
            <a:off x="6637772" y="1941094"/>
            <a:ext cx="4320000" cy="965734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chemeClr val="accent5">
              <a:lumMod val="75000"/>
            </a:schemeClr>
          </a:solidFill>
          <a:ln cap="flat">
            <a:noFill/>
            <a:prstDash val="solid"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marL="0" indent="0" algn="ctr">
              <a:buNone/>
            </a:pPr>
            <a:r>
              <a:rPr lang="cs-CZ" sz="4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PUBLICISTIKA</a:t>
            </a:r>
          </a:p>
        </p:txBody>
      </p:sp>
      <p:cxnSp>
        <p:nvCxnSpPr>
          <p:cNvPr id="3" name="Přímá spojnice se šipkou 2">
            <a:extLst>
              <a:ext uri="{FF2B5EF4-FFF2-40B4-BE49-F238E27FC236}">
                <a16:creationId xmlns="" xmlns:a16="http://schemas.microsoft.com/office/drawing/2014/main" id="{117C2176-F446-45C3-8121-1E9F65762BD4}"/>
              </a:ext>
            </a:extLst>
          </p:cNvPr>
          <p:cNvCxnSpPr>
            <a:cxnSpLocks/>
          </p:cNvCxnSpPr>
          <p:nvPr/>
        </p:nvCxnSpPr>
        <p:spPr>
          <a:xfrm flipH="1">
            <a:off x="4007369" y="1084848"/>
            <a:ext cx="921644" cy="825766"/>
          </a:xfrm>
          <a:prstGeom prst="straightConnector1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>
            <a:extLst>
              <a:ext uri="{FF2B5EF4-FFF2-40B4-BE49-F238E27FC236}">
                <a16:creationId xmlns="" xmlns:a16="http://schemas.microsoft.com/office/drawing/2014/main" id="{564B2295-2B1F-437C-966C-FBCBDC44E6FA}"/>
              </a:ext>
            </a:extLst>
          </p:cNvPr>
          <p:cNvCxnSpPr>
            <a:cxnSpLocks/>
          </p:cNvCxnSpPr>
          <p:nvPr/>
        </p:nvCxnSpPr>
        <p:spPr>
          <a:xfrm>
            <a:off x="6638148" y="1084848"/>
            <a:ext cx="854192" cy="825766"/>
          </a:xfrm>
          <a:prstGeom prst="straightConnector1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bdélník 16">
            <a:extLst>
              <a:ext uri="{FF2B5EF4-FFF2-40B4-BE49-F238E27FC236}">
                <a16:creationId xmlns="" xmlns:a16="http://schemas.microsoft.com/office/drawing/2014/main" id="{A50E43BB-9CCD-4B06-9D91-F48EDCB66823}"/>
              </a:ext>
            </a:extLst>
          </p:cNvPr>
          <p:cNvSpPr/>
          <p:nvPr/>
        </p:nvSpPr>
        <p:spPr>
          <a:xfrm>
            <a:off x="1242808" y="2937308"/>
            <a:ext cx="4320000" cy="3639552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8" name="Obdélník 17">
            <a:extLst>
              <a:ext uri="{FF2B5EF4-FFF2-40B4-BE49-F238E27FC236}">
                <a16:creationId xmlns="" xmlns:a16="http://schemas.microsoft.com/office/drawing/2014/main" id="{D072FB6E-3AC2-4BAB-8E8B-E84D65D609A2}"/>
              </a:ext>
            </a:extLst>
          </p:cNvPr>
          <p:cNvSpPr/>
          <p:nvPr/>
        </p:nvSpPr>
        <p:spPr>
          <a:xfrm>
            <a:off x="6637980" y="2937308"/>
            <a:ext cx="4320000" cy="3639552"/>
          </a:xfrm>
          <a:prstGeom prst="rect">
            <a:avLst/>
          </a:prstGeom>
          <a:noFill/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0" name="TextovéPole 19">
            <a:extLst>
              <a:ext uri="{FF2B5EF4-FFF2-40B4-BE49-F238E27FC236}">
                <a16:creationId xmlns="" xmlns:a16="http://schemas.microsoft.com/office/drawing/2014/main" id="{64845848-D6BA-46CB-8176-7DDC8A287769}"/>
              </a:ext>
            </a:extLst>
          </p:cNvPr>
          <p:cNvSpPr txBox="1"/>
          <p:nvPr/>
        </p:nvSpPr>
        <p:spPr>
          <a:xfrm>
            <a:off x="1242808" y="3214132"/>
            <a:ext cx="4320000" cy="30492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3000"/>
              </a:lnSpc>
              <a:spcAft>
                <a:spcPts val="800"/>
              </a:spcAft>
            </a:pPr>
            <a:r>
              <a:rPr lang="cs-CZ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cs-CZ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Žurnalistický </a:t>
            </a:r>
            <a:r>
              <a:rPr lang="cs-CZ" sz="24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žánr.</a:t>
            </a:r>
            <a:endParaRPr lang="cs-CZ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3000"/>
              </a:lnSpc>
              <a:spcAft>
                <a:spcPts val="800"/>
              </a:spcAft>
            </a:pPr>
            <a:r>
              <a:rPr lang="cs-CZ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Jeho úkolem je </a:t>
            </a:r>
            <a:r>
              <a:rPr lang="cs-CZ" sz="2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objektivně informovat veřejnost</a:t>
            </a:r>
            <a:r>
              <a:rPr lang="cs-CZ" sz="24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konkrétní </a:t>
            </a:r>
            <a:r>
              <a:rPr lang="cs-CZ" sz="24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události.</a:t>
            </a:r>
            <a:endParaRPr lang="cs-CZ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3000"/>
              </a:lnSpc>
              <a:spcAft>
                <a:spcPts val="800"/>
              </a:spcAft>
            </a:pPr>
            <a:r>
              <a:rPr lang="cs-CZ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Neobsahuje názor autora</a:t>
            </a:r>
            <a:r>
              <a:rPr lang="cs-CZ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danou </a:t>
            </a:r>
            <a:r>
              <a:rPr lang="cs-CZ" sz="24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událost.</a:t>
            </a:r>
            <a:endParaRPr lang="cs-CZ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3000"/>
              </a:lnSpc>
              <a:spcAft>
                <a:spcPts val="800"/>
              </a:spcAft>
            </a:pPr>
            <a:r>
              <a:rPr lang="cs-CZ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založen na </a:t>
            </a:r>
            <a:r>
              <a:rPr lang="cs-CZ" sz="24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faktech.</a:t>
            </a:r>
            <a:endParaRPr lang="cs-CZ" sz="2400" dirty="0"/>
          </a:p>
        </p:txBody>
      </p:sp>
      <p:sp>
        <p:nvSpPr>
          <p:cNvPr id="21" name="TextovéPole 20">
            <a:extLst>
              <a:ext uri="{FF2B5EF4-FFF2-40B4-BE49-F238E27FC236}">
                <a16:creationId xmlns="" xmlns:a16="http://schemas.microsoft.com/office/drawing/2014/main" id="{4B60F90D-1193-4248-AC59-332844507F36}"/>
              </a:ext>
            </a:extLst>
          </p:cNvPr>
          <p:cNvSpPr txBox="1"/>
          <p:nvPr/>
        </p:nvSpPr>
        <p:spPr>
          <a:xfrm>
            <a:off x="6637772" y="3232467"/>
            <a:ext cx="4320000" cy="30492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3000"/>
              </a:lnSpc>
              <a:spcAft>
                <a:spcPts val="800"/>
              </a:spcAft>
            </a:pPr>
            <a:r>
              <a:rPr lang="cs-CZ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cs-CZ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Žurnalistický </a:t>
            </a:r>
            <a:r>
              <a:rPr lang="cs-CZ" sz="24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žánr.</a:t>
            </a:r>
            <a:endParaRPr lang="cs-CZ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3000"/>
              </a:lnSpc>
              <a:spcAft>
                <a:spcPts val="800"/>
              </a:spcAft>
            </a:pPr>
            <a:r>
              <a:rPr lang="cs-CZ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Jeho úkolem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je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informovat</a:t>
            </a:r>
            <a:b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určité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události</a:t>
            </a:r>
            <a:r>
              <a:rPr lang="cs-CZ" sz="2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cs-CZ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3000"/>
              </a:lnSpc>
              <a:spcAft>
                <a:spcPts val="800"/>
              </a:spcAft>
            </a:pPr>
            <a:r>
              <a:rPr lang="cs-CZ" sz="24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Obsahuje i názor autora </a:t>
            </a:r>
            <a:r>
              <a:rPr lang="cs-CZ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tuto událost </a:t>
            </a:r>
            <a:r>
              <a:rPr lang="cs-CZ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 cílem </a:t>
            </a:r>
            <a:r>
              <a:rPr lang="cs-CZ" sz="24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publikum přesvědčit nebo </a:t>
            </a:r>
            <a:r>
              <a:rPr lang="cs-CZ" sz="2400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pobavit.</a:t>
            </a:r>
            <a:endParaRPr lang="cs-CZ" sz="2400" dirty="0">
              <a:solidFill>
                <a:srgbClr val="0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3000"/>
              </a:lnSpc>
              <a:spcAft>
                <a:spcPts val="800"/>
              </a:spcAft>
            </a:pPr>
            <a:r>
              <a:rPr lang="cs-CZ" sz="24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Používá expresivní </a:t>
            </a:r>
            <a:r>
              <a:rPr lang="cs-CZ" sz="24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výrazy.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700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9">
            <a:extLst>
              <a:ext uri="{FF2B5EF4-FFF2-40B4-BE49-F238E27FC236}">
                <a16:creationId xmlns="" xmlns:a16="http://schemas.microsoft.com/office/drawing/2014/main" id="{EF4547A3-ADEB-4629-83B7-F39713AB7819}"/>
              </a:ext>
            </a:extLst>
          </p:cNvPr>
          <p:cNvSpPr/>
          <p:nvPr/>
        </p:nvSpPr>
        <p:spPr>
          <a:xfrm>
            <a:off x="0" y="0"/>
            <a:ext cx="12191996" cy="1287780"/>
          </a:xfrm>
          <a:prstGeom prst="rect">
            <a:avLst/>
          </a:prstGeom>
          <a:solidFill>
            <a:srgbClr val="F2F2F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8" name="Zástupný text 5">
            <a:extLst>
              <a:ext uri="{FF2B5EF4-FFF2-40B4-BE49-F238E27FC236}">
                <a16:creationId xmlns="" xmlns:a16="http://schemas.microsoft.com/office/drawing/2014/main" id="{977D06B8-DCEA-4474-BE17-34FEB453D770}"/>
              </a:ext>
            </a:extLst>
          </p:cNvPr>
          <p:cNvSpPr txBox="1">
            <a:spLocks/>
          </p:cNvSpPr>
          <p:nvPr/>
        </p:nvSpPr>
        <p:spPr>
          <a:xfrm>
            <a:off x="5737856" y="1646924"/>
            <a:ext cx="5595891" cy="480821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Zpráva tvoří </a:t>
            </a:r>
            <a:r>
              <a:rPr lang="cs-CZ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zpravodajství</a:t>
            </a:r>
            <a:br>
              <a:rPr lang="cs-CZ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odpovídá na otázky:</a:t>
            </a:r>
          </a:p>
          <a:p>
            <a:endParaRPr lang="cs-CZ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aktuální, objektivní, </a:t>
            </a:r>
            <a:r>
              <a:rPr lang="cs-CZ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věcná</a:t>
            </a:r>
            <a:br>
              <a:rPr lang="cs-CZ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srozumitelná.</a:t>
            </a:r>
            <a:endParaRPr lang="cs-CZ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Rozšířená verze zprávy </a:t>
            </a:r>
            <a:r>
              <a:rPr lang="cs-CZ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může 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přiblížit, jak a proč k dané události </a:t>
            </a:r>
            <a:r>
              <a:rPr lang="cs-CZ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došlo.</a:t>
            </a:r>
            <a:endParaRPr lang="cs-CZ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11" name="Obdélník: se zakulacenými rohy 4">
            <a:extLst>
              <a:ext uri="{FF2B5EF4-FFF2-40B4-BE49-F238E27FC236}">
                <a16:creationId xmlns="" xmlns:a16="http://schemas.microsoft.com/office/drawing/2014/main" id="{C67DD46D-9D1B-45FF-86F0-EAF059982A46}"/>
              </a:ext>
            </a:extLst>
          </p:cNvPr>
          <p:cNvSpPr/>
          <p:nvPr/>
        </p:nvSpPr>
        <p:spPr>
          <a:xfrm>
            <a:off x="7876271" y="2590799"/>
            <a:ext cx="3203210" cy="771627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5DAEBC"/>
          </a:solidFill>
          <a:ln cap="flat">
            <a:noFill/>
            <a:prstDash val="solid"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marL="0" indent="0" algn="ctr">
              <a:buNone/>
            </a:pPr>
            <a:r>
              <a:rPr lang="cs-CZ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Kdo? Co? Kdy? Kde?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="" xmlns:a16="http://schemas.microsoft.com/office/drawing/2014/main" id="{DF3AD1D9-3AEC-448A-BAB9-2D65C711622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777"/>
          <a:stretch/>
        </p:blipFill>
        <p:spPr>
          <a:xfrm>
            <a:off x="0" y="1287780"/>
            <a:ext cx="4581545" cy="5570220"/>
          </a:xfrm>
          <a:prstGeom prst="rect">
            <a:avLst/>
          </a:prstGeom>
        </p:spPr>
      </p:pic>
      <p:sp>
        <p:nvSpPr>
          <p:cNvPr id="9" name="Obdélník: se zakulacenými rohy 4">
            <a:extLst>
              <a:ext uri="{FF2B5EF4-FFF2-40B4-BE49-F238E27FC236}">
                <a16:creationId xmlns="" xmlns:a16="http://schemas.microsoft.com/office/drawing/2014/main" id="{3243DF95-AEA2-491A-8603-B88BA65C4217}"/>
              </a:ext>
            </a:extLst>
          </p:cNvPr>
          <p:cNvSpPr/>
          <p:nvPr/>
        </p:nvSpPr>
        <p:spPr>
          <a:xfrm>
            <a:off x="3328332" y="53748"/>
            <a:ext cx="4819047" cy="834188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8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4000" b="1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ZPRÁVA</a:t>
            </a:r>
            <a:endParaRPr lang="cs-CZ" sz="4000" b="1" i="1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2" name="Obdélník: se zakulacenými rohy 4">
            <a:extLst>
              <a:ext uri="{FF2B5EF4-FFF2-40B4-BE49-F238E27FC236}">
                <a16:creationId xmlns="" xmlns:a16="http://schemas.microsoft.com/office/drawing/2014/main" id="{9647AF23-C59C-4D60-93CD-95C262F068BC}"/>
              </a:ext>
            </a:extLst>
          </p:cNvPr>
          <p:cNvSpPr/>
          <p:nvPr/>
        </p:nvSpPr>
        <p:spPr>
          <a:xfrm>
            <a:off x="4228291" y="787982"/>
            <a:ext cx="3019127" cy="410774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ZPRAVODAJSTVÍ</a:t>
            </a:r>
            <a:endParaRPr lang="cs-CZ" sz="2800" b="1" i="1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41125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9">
            <a:extLst>
              <a:ext uri="{FF2B5EF4-FFF2-40B4-BE49-F238E27FC236}">
                <a16:creationId xmlns="" xmlns:a16="http://schemas.microsoft.com/office/drawing/2014/main" id="{EF4547A3-ADEB-4629-83B7-F39713AB7819}"/>
              </a:ext>
            </a:extLst>
          </p:cNvPr>
          <p:cNvSpPr/>
          <p:nvPr/>
        </p:nvSpPr>
        <p:spPr>
          <a:xfrm>
            <a:off x="0" y="0"/>
            <a:ext cx="12191996" cy="1287780"/>
          </a:xfrm>
          <a:prstGeom prst="rect">
            <a:avLst/>
          </a:prstGeom>
          <a:solidFill>
            <a:srgbClr val="F2F2F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8" name="Zástupný text 5">
            <a:extLst>
              <a:ext uri="{FF2B5EF4-FFF2-40B4-BE49-F238E27FC236}">
                <a16:creationId xmlns="" xmlns:a16="http://schemas.microsoft.com/office/drawing/2014/main" id="{977D06B8-DCEA-4474-BE17-34FEB453D770}"/>
              </a:ext>
            </a:extLst>
          </p:cNvPr>
          <p:cNvSpPr txBox="1">
            <a:spLocks/>
          </p:cNvSpPr>
          <p:nvPr/>
        </p:nvSpPr>
        <p:spPr>
          <a:xfrm>
            <a:off x="6065514" y="2270462"/>
            <a:ext cx="5595891" cy="36052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Přibližuje čtenářům, posluchačům nebo divákům určitou událost nebo </a:t>
            </a:r>
            <a:r>
              <a:rPr lang="cs-CZ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zážitek.</a:t>
            </a:r>
            <a:endParaRPr lang="cs-CZ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Autor v ní sděluje fakta, zprostředkovává děj a klade důraz na </a:t>
            </a:r>
            <a:r>
              <a:rPr lang="cs-CZ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přesnost.</a:t>
            </a:r>
            <a:endParaRPr lang="cs-CZ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Vyjadřuje i autorův názor na danou </a:t>
            </a:r>
            <a:r>
              <a:rPr lang="cs-CZ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událost.</a:t>
            </a:r>
            <a:endParaRPr lang="cs-CZ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9" name="Obdélník: se zakulacenými rohy 4">
            <a:extLst>
              <a:ext uri="{FF2B5EF4-FFF2-40B4-BE49-F238E27FC236}">
                <a16:creationId xmlns="" xmlns:a16="http://schemas.microsoft.com/office/drawing/2014/main" id="{3243DF95-AEA2-491A-8603-B88BA65C4217}"/>
              </a:ext>
            </a:extLst>
          </p:cNvPr>
          <p:cNvSpPr/>
          <p:nvPr/>
        </p:nvSpPr>
        <p:spPr>
          <a:xfrm>
            <a:off x="3328332" y="53748"/>
            <a:ext cx="4819047" cy="834188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8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4000" b="1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REPORTÁŽ</a:t>
            </a:r>
            <a:endParaRPr lang="cs-CZ" sz="4000" b="1" i="1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2" name="Obdélník: se zakulacenými rohy 4">
            <a:extLst>
              <a:ext uri="{FF2B5EF4-FFF2-40B4-BE49-F238E27FC236}">
                <a16:creationId xmlns="" xmlns:a16="http://schemas.microsoft.com/office/drawing/2014/main" id="{9647AF23-C59C-4D60-93CD-95C262F068BC}"/>
              </a:ext>
            </a:extLst>
          </p:cNvPr>
          <p:cNvSpPr/>
          <p:nvPr/>
        </p:nvSpPr>
        <p:spPr>
          <a:xfrm>
            <a:off x="4228291" y="787982"/>
            <a:ext cx="3019127" cy="410774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PUBLICISTIKA</a:t>
            </a:r>
            <a:endParaRPr lang="cs-CZ" sz="2800" b="1" i="1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="" xmlns:a16="http://schemas.microsoft.com/office/drawing/2014/main" id="{A2D2E3B9-8FE9-440C-89F7-A8FD1CC4CB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90"/>
          <a:stretch/>
        </p:blipFill>
        <p:spPr>
          <a:xfrm>
            <a:off x="0" y="1288188"/>
            <a:ext cx="5573418" cy="556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807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9">
            <a:extLst>
              <a:ext uri="{FF2B5EF4-FFF2-40B4-BE49-F238E27FC236}">
                <a16:creationId xmlns="" xmlns:a16="http://schemas.microsoft.com/office/drawing/2014/main" id="{EF4547A3-ADEB-4629-83B7-F39713AB7819}"/>
              </a:ext>
            </a:extLst>
          </p:cNvPr>
          <p:cNvSpPr/>
          <p:nvPr/>
        </p:nvSpPr>
        <p:spPr>
          <a:xfrm>
            <a:off x="0" y="0"/>
            <a:ext cx="12191996" cy="1287780"/>
          </a:xfrm>
          <a:prstGeom prst="rect">
            <a:avLst/>
          </a:prstGeom>
          <a:solidFill>
            <a:srgbClr val="F2F2F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8" name="Zástupný text 5">
            <a:extLst>
              <a:ext uri="{FF2B5EF4-FFF2-40B4-BE49-F238E27FC236}">
                <a16:creationId xmlns="" xmlns:a16="http://schemas.microsoft.com/office/drawing/2014/main" id="{977D06B8-DCEA-4474-BE17-34FEB453D770}"/>
              </a:ext>
            </a:extLst>
          </p:cNvPr>
          <p:cNvSpPr txBox="1">
            <a:spLocks/>
          </p:cNvSpPr>
          <p:nvPr/>
        </p:nvSpPr>
        <p:spPr>
          <a:xfrm>
            <a:off x="500107" y="2849880"/>
            <a:ext cx="5595891" cy="305892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Publicistický žánr, který formou dialogu představuje určitou osobnost a přináší zajímavé informace z jejího </a:t>
            </a:r>
            <a:r>
              <a:rPr lang="cs-CZ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života.</a:t>
            </a:r>
            <a:endParaRPr lang="cs-CZ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9" name="Obdélník: se zakulacenými rohy 4">
            <a:extLst>
              <a:ext uri="{FF2B5EF4-FFF2-40B4-BE49-F238E27FC236}">
                <a16:creationId xmlns="" xmlns:a16="http://schemas.microsoft.com/office/drawing/2014/main" id="{3243DF95-AEA2-491A-8603-B88BA65C4217}"/>
              </a:ext>
            </a:extLst>
          </p:cNvPr>
          <p:cNvSpPr/>
          <p:nvPr/>
        </p:nvSpPr>
        <p:spPr>
          <a:xfrm>
            <a:off x="3328332" y="53748"/>
            <a:ext cx="4819047" cy="834188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8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4000" b="1" dirty="0">
                <a:solidFill>
                  <a:srgbClr val="FFFFFF"/>
                </a:solidFill>
                <a:latin typeface="Calibri"/>
              </a:rPr>
              <a:t>INTERVIEW</a:t>
            </a:r>
            <a:endParaRPr lang="cs-CZ" sz="4000" b="1" i="1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2" name="Obdélník: se zakulacenými rohy 4">
            <a:extLst>
              <a:ext uri="{FF2B5EF4-FFF2-40B4-BE49-F238E27FC236}">
                <a16:creationId xmlns="" xmlns:a16="http://schemas.microsoft.com/office/drawing/2014/main" id="{9647AF23-C59C-4D60-93CD-95C262F068BC}"/>
              </a:ext>
            </a:extLst>
          </p:cNvPr>
          <p:cNvSpPr/>
          <p:nvPr/>
        </p:nvSpPr>
        <p:spPr>
          <a:xfrm>
            <a:off x="4228291" y="787982"/>
            <a:ext cx="3019127" cy="410774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ROZHOVOR</a:t>
            </a:r>
            <a:endParaRPr lang="cs-CZ" sz="2800" b="1" i="1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="" xmlns:a16="http://schemas.microsoft.com/office/drawing/2014/main" id="{6157C9FD-CF1E-455F-B808-B3997456F2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688"/>
          <a:stretch/>
        </p:blipFill>
        <p:spPr>
          <a:xfrm>
            <a:off x="6400794" y="1287780"/>
            <a:ext cx="5791206" cy="557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27518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108</Words>
  <Application>Microsoft Office PowerPoint</Application>
  <PresentationFormat>Vlastní</PresentationFormat>
  <Paragraphs>39</Paragraphs>
  <Slides>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7" baseType="lpstr"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Zdenek Jambor</dc:creator>
  <cp:lastModifiedBy>Lenka</cp:lastModifiedBy>
  <cp:revision>14</cp:revision>
  <dcterms:created xsi:type="dcterms:W3CDTF">2021-09-29T10:26:01Z</dcterms:created>
  <dcterms:modified xsi:type="dcterms:W3CDTF">2021-11-01T21:03:27Z</dcterms:modified>
</cp:coreProperties>
</file>