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462" r:id="rId2"/>
    <p:sldId id="463" r:id="rId3"/>
    <p:sldId id="464" r:id="rId4"/>
    <p:sldId id="465" r:id="rId5"/>
    <p:sldId id="466" r:id="rId6"/>
    <p:sldId id="475" r:id="rId7"/>
    <p:sldId id="467" r:id="rId8"/>
    <p:sldId id="468" r:id="rId9"/>
    <p:sldId id="469" r:id="rId10"/>
    <p:sldId id="470" r:id="rId11"/>
    <p:sldId id="472" r:id="rId12"/>
    <p:sldId id="473" r:id="rId13"/>
    <p:sldId id="4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783"/>
    <a:srgbClr val="CD4014"/>
    <a:srgbClr val="F26815"/>
    <a:srgbClr val="33348E"/>
    <a:srgbClr val="FFF9C7"/>
    <a:srgbClr val="0C7D5E"/>
    <a:srgbClr val="FDF2AE"/>
    <a:srgbClr val="3DBD68"/>
    <a:srgbClr val="45C36F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53" autoAdjust="0"/>
    <p:restoredTop sz="86481" autoAdjust="0"/>
  </p:normalViewPr>
  <p:slideViewPr>
    <p:cSldViewPr snapToGrid="0">
      <p:cViewPr varScale="1">
        <p:scale>
          <a:sx n="141" d="100"/>
          <a:sy n="141" d="100"/>
        </p:scale>
        <p:origin x="678" y="114"/>
      </p:cViewPr>
      <p:guideLst/>
    </p:cSldViewPr>
  </p:slideViewPr>
  <p:outlineViewPr>
    <p:cViewPr>
      <p:scale>
        <a:sx n="33" d="100"/>
        <a:sy n="33" d="100"/>
      </p:scale>
      <p:origin x="0" y="-29532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1170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C0CE4-C608-40AD-8998-4CF4DB8727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14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8.4-1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CB442A3A-EEE9-4C60-8445-89CC85DFF4B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537396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8.4-1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E630312D-8972-4C3C-A16C-D9F44D293B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0251" y="1602184"/>
            <a:ext cx="8229600" cy="309981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9AD0B12A-2BD7-4B69-9985-D7CA888283F3}"/>
              </a:ext>
            </a:extLst>
          </p:cNvPr>
          <p:cNvSpPr/>
          <p:nvPr userDrawn="1"/>
        </p:nvSpPr>
        <p:spPr>
          <a:xfrm rot="5400000">
            <a:off x="2209435" y="181213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/>
              <a:t>8.4-1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/>
              <a:t>8.4-1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1075382"/>
            <a:ext cx="751053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957527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Comparatives and superlatives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AC63C6B-D8FD-4A1B-B5B9-19C3A1223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38124" y="1600723"/>
            <a:ext cx="8229600" cy="31019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41412114-7B2C-433D-B3CE-C6A98B40AB49}"/>
              </a:ext>
            </a:extLst>
          </p:cNvPr>
          <p:cNvSpPr/>
          <p:nvPr userDrawn="1"/>
        </p:nvSpPr>
        <p:spPr>
          <a:xfrm flipH="1">
            <a:off x="0" y="-12689"/>
            <a:ext cx="12191998" cy="1303482"/>
          </a:xfrm>
          <a:custGeom>
            <a:avLst/>
            <a:gdLst>
              <a:gd name="connsiteX0" fmla="*/ 13855 w 12178146"/>
              <a:gd name="connsiteY0" fmla="*/ 1316182 h 1316182"/>
              <a:gd name="connsiteX1" fmla="*/ 3172691 w 12178146"/>
              <a:gd name="connsiteY1" fmla="*/ 969819 h 1316182"/>
              <a:gd name="connsiteX2" fmla="*/ 5320146 w 12178146"/>
              <a:gd name="connsiteY2" fmla="*/ 803564 h 1316182"/>
              <a:gd name="connsiteX3" fmla="*/ 8229600 w 12178146"/>
              <a:gd name="connsiteY3" fmla="*/ 637310 h 1316182"/>
              <a:gd name="connsiteX4" fmla="*/ 12178146 w 12178146"/>
              <a:gd name="connsiteY4" fmla="*/ 568037 h 1316182"/>
              <a:gd name="connsiteX5" fmla="*/ 12164291 w 12178146"/>
              <a:gd name="connsiteY5" fmla="*/ 0 h 1316182"/>
              <a:gd name="connsiteX6" fmla="*/ 0 w 12178146"/>
              <a:gd name="connsiteY6" fmla="*/ 27710 h 1316182"/>
              <a:gd name="connsiteX7" fmla="*/ 13855 w 12178146"/>
              <a:gd name="connsiteY7" fmla="*/ 1316182 h 131618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7814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9832 h 1309832"/>
              <a:gd name="connsiteX1" fmla="*/ 3172691 w 12196041"/>
              <a:gd name="connsiteY1" fmla="*/ 963469 h 1309832"/>
              <a:gd name="connsiteX2" fmla="*/ 5320146 w 12196041"/>
              <a:gd name="connsiteY2" fmla="*/ 797214 h 1309832"/>
              <a:gd name="connsiteX3" fmla="*/ 8229600 w 12196041"/>
              <a:gd name="connsiteY3" fmla="*/ 630960 h 1309832"/>
              <a:gd name="connsiteX4" fmla="*/ 12184496 w 12196041"/>
              <a:gd name="connsiteY4" fmla="*/ 561687 h 1309832"/>
              <a:gd name="connsiteX5" fmla="*/ 12196041 w 12196041"/>
              <a:gd name="connsiteY5" fmla="*/ 0 h 1309832"/>
              <a:gd name="connsiteX6" fmla="*/ 0 w 12196041"/>
              <a:gd name="connsiteY6" fmla="*/ 21360 h 1309832"/>
              <a:gd name="connsiteX7" fmla="*/ 13855 w 12196041"/>
              <a:gd name="connsiteY7" fmla="*/ 1309832 h 1309832"/>
              <a:gd name="connsiteX0" fmla="*/ 13855 w 12196041"/>
              <a:gd name="connsiteY0" fmla="*/ 1303482 h 1303482"/>
              <a:gd name="connsiteX1" fmla="*/ 3172691 w 12196041"/>
              <a:gd name="connsiteY1" fmla="*/ 957119 h 1303482"/>
              <a:gd name="connsiteX2" fmla="*/ 5320146 w 12196041"/>
              <a:gd name="connsiteY2" fmla="*/ 790864 h 1303482"/>
              <a:gd name="connsiteX3" fmla="*/ 8229600 w 12196041"/>
              <a:gd name="connsiteY3" fmla="*/ 624610 h 1303482"/>
              <a:gd name="connsiteX4" fmla="*/ 12184496 w 12196041"/>
              <a:gd name="connsiteY4" fmla="*/ 555337 h 1303482"/>
              <a:gd name="connsiteX5" fmla="*/ 12196041 w 12196041"/>
              <a:gd name="connsiteY5" fmla="*/ 0 h 1303482"/>
              <a:gd name="connsiteX6" fmla="*/ 0 w 12196041"/>
              <a:gd name="connsiteY6" fmla="*/ 15010 h 1303482"/>
              <a:gd name="connsiteX7" fmla="*/ 13855 w 12196041"/>
              <a:gd name="connsiteY7" fmla="*/ 1303482 h 1303482"/>
              <a:gd name="connsiteX0" fmla="*/ 13855 w 12203546"/>
              <a:gd name="connsiteY0" fmla="*/ 1303482 h 1303482"/>
              <a:gd name="connsiteX1" fmla="*/ 3172691 w 12203546"/>
              <a:gd name="connsiteY1" fmla="*/ 957119 h 1303482"/>
              <a:gd name="connsiteX2" fmla="*/ 5320146 w 12203546"/>
              <a:gd name="connsiteY2" fmla="*/ 790864 h 1303482"/>
              <a:gd name="connsiteX3" fmla="*/ 8229600 w 12203546"/>
              <a:gd name="connsiteY3" fmla="*/ 624610 h 1303482"/>
              <a:gd name="connsiteX4" fmla="*/ 12203546 w 12203546"/>
              <a:gd name="connsiteY4" fmla="*/ 561687 h 1303482"/>
              <a:gd name="connsiteX5" fmla="*/ 12196041 w 12203546"/>
              <a:gd name="connsiteY5" fmla="*/ 0 h 1303482"/>
              <a:gd name="connsiteX6" fmla="*/ 0 w 12203546"/>
              <a:gd name="connsiteY6" fmla="*/ 15010 h 1303482"/>
              <a:gd name="connsiteX7" fmla="*/ 13855 w 12203546"/>
              <a:gd name="connsiteY7" fmla="*/ 1303482 h 1303482"/>
              <a:gd name="connsiteX0" fmla="*/ 13855 w 12197196"/>
              <a:gd name="connsiteY0" fmla="*/ 1303482 h 1303482"/>
              <a:gd name="connsiteX1" fmla="*/ 3172691 w 12197196"/>
              <a:gd name="connsiteY1" fmla="*/ 957119 h 1303482"/>
              <a:gd name="connsiteX2" fmla="*/ 5320146 w 12197196"/>
              <a:gd name="connsiteY2" fmla="*/ 790864 h 1303482"/>
              <a:gd name="connsiteX3" fmla="*/ 8229600 w 12197196"/>
              <a:gd name="connsiteY3" fmla="*/ 624610 h 1303482"/>
              <a:gd name="connsiteX4" fmla="*/ 12197196 w 12197196"/>
              <a:gd name="connsiteY4" fmla="*/ 561687 h 1303482"/>
              <a:gd name="connsiteX5" fmla="*/ 12196041 w 12197196"/>
              <a:gd name="connsiteY5" fmla="*/ 0 h 1303482"/>
              <a:gd name="connsiteX6" fmla="*/ 0 w 12197196"/>
              <a:gd name="connsiteY6" fmla="*/ 15010 h 1303482"/>
              <a:gd name="connsiteX7" fmla="*/ 13855 w 12197196"/>
              <a:gd name="connsiteY7" fmla="*/ 1303482 h 1303482"/>
              <a:gd name="connsiteX0" fmla="*/ 0 w 12199216"/>
              <a:gd name="connsiteY0" fmla="*/ 1303482 h 1303482"/>
              <a:gd name="connsiteX1" fmla="*/ 3174711 w 12199216"/>
              <a:gd name="connsiteY1" fmla="*/ 957119 h 1303482"/>
              <a:gd name="connsiteX2" fmla="*/ 5322166 w 12199216"/>
              <a:gd name="connsiteY2" fmla="*/ 790864 h 1303482"/>
              <a:gd name="connsiteX3" fmla="*/ 8231620 w 12199216"/>
              <a:gd name="connsiteY3" fmla="*/ 624610 h 1303482"/>
              <a:gd name="connsiteX4" fmla="*/ 12199216 w 12199216"/>
              <a:gd name="connsiteY4" fmla="*/ 561687 h 1303482"/>
              <a:gd name="connsiteX5" fmla="*/ 12198061 w 12199216"/>
              <a:gd name="connsiteY5" fmla="*/ 0 h 1303482"/>
              <a:gd name="connsiteX6" fmla="*/ 2020 w 12199216"/>
              <a:gd name="connsiteY6" fmla="*/ 15010 h 1303482"/>
              <a:gd name="connsiteX7" fmla="*/ 0 w 12199216"/>
              <a:gd name="connsiteY7" fmla="*/ 1303482 h 1303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9216" h="1303482">
                <a:moveTo>
                  <a:pt x="0" y="1303482"/>
                </a:moveTo>
                <a:lnTo>
                  <a:pt x="3174711" y="957119"/>
                </a:lnTo>
                <a:lnTo>
                  <a:pt x="5322166" y="790864"/>
                </a:lnTo>
                <a:lnTo>
                  <a:pt x="8231620" y="624610"/>
                </a:lnTo>
                <a:lnTo>
                  <a:pt x="12199216" y="561687"/>
                </a:lnTo>
                <a:lnTo>
                  <a:pt x="12198061" y="0"/>
                </a:lnTo>
                <a:lnTo>
                  <a:pt x="2020" y="15010"/>
                </a:lnTo>
                <a:cubicBezTo>
                  <a:pt x="1347" y="444501"/>
                  <a:pt x="673" y="873991"/>
                  <a:pt x="0" y="1303482"/>
                </a:cubicBezTo>
                <a:close/>
              </a:path>
            </a:pathLst>
          </a:custGeom>
          <a:solidFill>
            <a:srgbClr val="0C7D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31857E5A-064A-44BF-B338-551B8B257406}"/>
              </a:ext>
            </a:extLst>
          </p:cNvPr>
          <p:cNvSpPr txBox="1"/>
          <p:nvPr userDrawn="1"/>
        </p:nvSpPr>
        <p:spPr>
          <a:xfrm>
            <a:off x="8946192" y="110638"/>
            <a:ext cx="3245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GRAMÁTICA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44595AF-87D7-404F-92B5-E4D8B8BCC920}"/>
              </a:ext>
            </a:extLst>
          </p:cNvPr>
          <p:cNvSpPr txBox="1"/>
          <p:nvPr userDrawn="1"/>
        </p:nvSpPr>
        <p:spPr>
          <a:xfrm>
            <a:off x="9682485" y="525083"/>
            <a:ext cx="163003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CO" sz="1600" b="1" i="0" u="none" strike="noStrike" baseline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¡A comer!</a:t>
            </a:r>
          </a:p>
        </p:txBody>
      </p:sp>
      <p:sp>
        <p:nvSpPr>
          <p:cNvPr id="19" name="Rectángulo: esquinas superiores redondeadas 18">
            <a:extLst>
              <a:ext uri="{FF2B5EF4-FFF2-40B4-BE49-F238E27FC236}">
                <a16:creationId xmlns:a16="http://schemas.microsoft.com/office/drawing/2014/main" id="{3406400F-7EE9-467D-920A-05D07E4B8877}"/>
              </a:ext>
            </a:extLst>
          </p:cNvPr>
          <p:cNvSpPr/>
          <p:nvPr userDrawn="1"/>
        </p:nvSpPr>
        <p:spPr>
          <a:xfrm rot="5400000" flipV="1">
            <a:off x="11581212" y="-57179"/>
            <a:ext cx="407191" cy="795340"/>
          </a:xfrm>
          <a:prstGeom prst="round2SameRect">
            <a:avLst>
              <a:gd name="adj1" fmla="val 17837"/>
              <a:gd name="adj2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20" name="Rectangle: Rounded Corners 14">
            <a:extLst>
              <a:ext uri="{FF2B5EF4-FFF2-40B4-BE49-F238E27FC236}">
                <a16:creationId xmlns:a16="http://schemas.microsoft.com/office/drawing/2014/main" id="{D9E9D540-D299-4BB2-B6F9-3374439EA81B}"/>
              </a:ext>
            </a:extLst>
          </p:cNvPr>
          <p:cNvSpPr/>
          <p:nvPr userDrawn="1"/>
        </p:nvSpPr>
        <p:spPr>
          <a:xfrm>
            <a:off x="11425240" y="161615"/>
            <a:ext cx="317564" cy="36576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E9DD78-AFB6-42A8-A13C-9BF9B178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8.4-1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8FFB6E-6A83-4E4F-8CAF-2B2B29C2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58B582F1-D1BB-4B28-8E14-7A6C74292610}"/>
              </a:ext>
            </a:extLst>
          </p:cNvPr>
          <p:cNvSpPr txBox="1"/>
          <p:nvPr/>
        </p:nvSpPr>
        <p:spPr>
          <a:xfrm>
            <a:off x="2532744" y="1627003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Comparisons of inequality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FCC0D74-CB8F-4EAB-9388-4656DACDBF4B}"/>
              </a:ext>
            </a:extLst>
          </p:cNvPr>
          <p:cNvSpPr txBox="1">
            <a:spLocks/>
          </p:cNvSpPr>
          <p:nvPr/>
        </p:nvSpPr>
        <p:spPr>
          <a:xfrm>
            <a:off x="2080251" y="2088235"/>
            <a:ext cx="8733618" cy="1696185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400" dirty="0"/>
              <a:t>Comparisons of inequality are formed by placing </a:t>
            </a:r>
            <a:r>
              <a:rPr lang="en-US" sz="2400" b="1" dirty="0" err="1"/>
              <a:t>más</a:t>
            </a:r>
            <a:r>
              <a:rPr lang="en-US" sz="2400" dirty="0"/>
              <a:t> (</a:t>
            </a:r>
            <a:r>
              <a:rPr lang="en-US" sz="2400" i="1" dirty="0"/>
              <a:t>more</a:t>
            </a:r>
            <a:r>
              <a:rPr lang="en-US" sz="2400" dirty="0"/>
              <a:t>) or </a:t>
            </a:r>
            <a:r>
              <a:rPr lang="en-US" sz="2400" b="1" dirty="0" err="1"/>
              <a:t>menos</a:t>
            </a:r>
            <a:r>
              <a:rPr lang="en-US" sz="2400" dirty="0"/>
              <a:t> (</a:t>
            </a:r>
            <a:r>
              <a:rPr lang="en-US" sz="2400" i="1" dirty="0"/>
              <a:t>less</a:t>
            </a:r>
            <a:r>
              <a:rPr lang="en-US" sz="2400" dirty="0"/>
              <a:t>) before adjectives, adverbs, and nouns and </a:t>
            </a:r>
            <a:r>
              <a:rPr lang="en-US" sz="2400" b="1" dirty="0"/>
              <a:t>que</a:t>
            </a:r>
            <a:r>
              <a:rPr lang="en-US" sz="2400" dirty="0"/>
              <a:t> (</a:t>
            </a:r>
            <a:r>
              <a:rPr lang="en-US" sz="2400" i="1" dirty="0"/>
              <a:t>than</a:t>
            </a:r>
            <a:r>
              <a:rPr lang="en-US" sz="2400" dirty="0"/>
              <a:t>) after them. When the comparison involves a numerical expression, use </a:t>
            </a:r>
            <a:r>
              <a:rPr lang="en-US" sz="2400" b="1" dirty="0"/>
              <a:t>de</a:t>
            </a:r>
            <a:r>
              <a:rPr lang="en-US" sz="2400" dirty="0"/>
              <a:t> before the number.</a:t>
            </a:r>
          </a:p>
        </p:txBody>
      </p:sp>
      <p:pic>
        <p:nvPicPr>
          <p:cNvPr id="10" name="Imagen 9" descr="Video characters Sara and Manuel in the food market. Manuel speaks.">
            <a:extLst>
              <a:ext uri="{FF2B5EF4-FFF2-40B4-BE49-F238E27FC236}">
                <a16:creationId xmlns:a16="http://schemas.microsoft.com/office/drawing/2014/main" id="{35ABE155-AFCD-4980-9504-D432F752B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1303" y="3833354"/>
            <a:ext cx="2908235" cy="2344656"/>
          </a:xfrm>
          <a:prstGeom prst="rect">
            <a:avLst/>
          </a:prstGeom>
        </p:spPr>
      </p:pic>
      <p:pic>
        <p:nvPicPr>
          <p:cNvPr id="12" name="Imagen 11" descr="Manuel, Sara, and Daniel stand at a display case in the food market. Sara speaks.">
            <a:extLst>
              <a:ext uri="{FF2B5EF4-FFF2-40B4-BE49-F238E27FC236}">
                <a16:creationId xmlns:a16="http://schemas.microsoft.com/office/drawing/2014/main" id="{C25A4DC0-17CE-48E6-9C10-AB1CCA8CE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4865" y="3993640"/>
            <a:ext cx="2908235" cy="2184370"/>
          </a:xfrm>
          <a:prstGeom prst="rect">
            <a:avLst/>
          </a:prstGeom>
        </p:spPr>
      </p:pic>
      <p:sp>
        <p:nvSpPr>
          <p:cNvPr id="13" name="Título 12">
            <a:extLst>
              <a:ext uri="{FF2B5EF4-FFF2-40B4-BE49-F238E27FC236}">
                <a16:creationId xmlns:a16="http://schemas.microsoft.com/office/drawing/2014/main" id="{1054DFA8-6F28-4681-8944-DC41CFC70E0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Comparatives and superlatives</a:t>
            </a:r>
          </a:p>
        </p:txBody>
      </p:sp>
      <p:sp>
        <p:nvSpPr>
          <p:cNvPr id="14" name="Isosceles Triangle 2">
            <a:extLst>
              <a:ext uri="{FF2B5EF4-FFF2-40B4-BE49-F238E27FC236}">
                <a16:creationId xmlns:a16="http://schemas.microsoft.com/office/drawing/2014/main" id="{58970672-D4AB-464B-8223-BA160B83B268}"/>
              </a:ext>
            </a:extLst>
          </p:cNvPr>
          <p:cNvSpPr/>
          <p:nvPr/>
        </p:nvSpPr>
        <p:spPr>
          <a:xfrm rot="5400000">
            <a:off x="2209435" y="221218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98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E9DD78-AFB6-42A8-A13C-9BF9B178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8.4-9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8FFB6E-6A83-4E4F-8CAF-2B2B29C2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58B582F1-D1BB-4B28-8E14-7A6C74292610}"/>
              </a:ext>
            </a:extLst>
          </p:cNvPr>
          <p:cNvSpPr txBox="1"/>
          <p:nvPr/>
        </p:nvSpPr>
        <p:spPr>
          <a:xfrm>
            <a:off x="2532744" y="1627003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Superlatives (cont’d)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FCC0D74-CB8F-4EAB-9388-4656DACDBF4B}"/>
              </a:ext>
            </a:extLst>
          </p:cNvPr>
          <p:cNvSpPr txBox="1">
            <a:spLocks/>
          </p:cNvSpPr>
          <p:nvPr/>
        </p:nvSpPr>
        <p:spPr>
          <a:xfrm>
            <a:off x="2072630" y="2121286"/>
            <a:ext cx="8433965" cy="667698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n-US" dirty="0"/>
              <a:t>Note these spelling changes.</a:t>
            </a:r>
          </a:p>
        </p:txBody>
      </p:sp>
      <p:graphicFrame>
        <p:nvGraphicFramePr>
          <p:cNvPr id="2" name="Tabla 8">
            <a:extLst>
              <a:ext uri="{FF2B5EF4-FFF2-40B4-BE49-F238E27FC236}">
                <a16:creationId xmlns:a16="http://schemas.microsoft.com/office/drawing/2014/main" id="{95B2454A-35FA-408C-A22C-8EA237404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752201"/>
              </p:ext>
            </p:extLst>
          </p:nvPr>
        </p:nvGraphicFramePr>
        <p:xfrm>
          <a:off x="2581900" y="3074670"/>
          <a:ext cx="7993275" cy="708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3500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3460635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  <a:gridCol w="2009140">
                  <a:extLst>
                    <a:ext uri="{9D8B030D-6E8A-4147-A177-3AD203B41FA5}">
                      <a16:colId xmlns:a16="http://schemas.microsoft.com/office/drawing/2014/main" val="3272917570"/>
                    </a:ext>
                  </a:extLst>
                </a:gridCol>
              </a:tblGrid>
              <a:tr h="509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es-ES" sz="18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dirty="0">
                          <a:solidFill>
                            <a:srgbClr val="C00000"/>
                          </a:solidFill>
                        </a:rPr>
                        <a:t>➔</a:t>
                      </a:r>
                      <a:r>
                        <a:rPr lang="es-ES" sz="2000" b="0" i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ísimo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jove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>
                          <a:solidFill>
                            <a:srgbClr val="C00000"/>
                          </a:solidFill>
                        </a:rPr>
                        <a:t>➔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jove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nc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ísimo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72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lar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 </a:t>
                      </a:r>
                      <a:r>
                        <a:rPr lang="en-US" sz="1800" b="0" dirty="0">
                          <a:solidFill>
                            <a:srgbClr val="C00000"/>
                          </a:solidFill>
                        </a:rPr>
                        <a:t>➔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lar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ísimo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trabajado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>
                          <a:solidFill>
                            <a:srgbClr val="C00000"/>
                          </a:solidFill>
                        </a:rPr>
                        <a:t>➔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trabajado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rc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ísimo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cil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>
                          <a:solidFill>
                            <a:srgbClr val="C00000"/>
                          </a:solidFill>
                        </a:rPr>
                        <a:t>➔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cilísimo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feli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>
                          <a:solidFill>
                            <a:srgbClr val="C00000"/>
                          </a:solidFill>
                        </a:rPr>
                        <a:t>➔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feli</a:t>
                      </a:r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ísimo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9" name="Título 18">
            <a:extLst>
              <a:ext uri="{FF2B5EF4-FFF2-40B4-BE49-F238E27FC236}">
                <a16:creationId xmlns:a16="http://schemas.microsoft.com/office/drawing/2014/main" id="{A058259C-7D75-4704-A332-AAD0B433B6E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Comparatives and superlatives</a:t>
            </a:r>
            <a:endParaRPr lang="es-CO" dirty="0"/>
          </a:p>
        </p:txBody>
      </p:sp>
      <p:sp>
        <p:nvSpPr>
          <p:cNvPr id="10" name="Isosceles Triangle 2">
            <a:extLst>
              <a:ext uri="{FF2B5EF4-FFF2-40B4-BE49-F238E27FC236}">
                <a16:creationId xmlns:a16="http://schemas.microsoft.com/office/drawing/2014/main" id="{16FB9980-28AD-4F8E-9D7E-0281BAB7D128}"/>
              </a:ext>
            </a:extLst>
          </p:cNvPr>
          <p:cNvSpPr/>
          <p:nvPr/>
        </p:nvSpPr>
        <p:spPr>
          <a:xfrm rot="5400000">
            <a:off x="2209435" y="2297913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030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E9DD78-AFB6-42A8-A13C-9BF9B178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8.4-10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8FFB6E-6A83-4E4F-8CAF-2B2B29C2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58B582F1-D1BB-4B28-8E14-7A6C74292610}"/>
              </a:ext>
            </a:extLst>
          </p:cNvPr>
          <p:cNvSpPr txBox="1"/>
          <p:nvPr/>
        </p:nvSpPr>
        <p:spPr>
          <a:xfrm>
            <a:off x="2517504" y="1627003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 comparatives and superlatives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8BC2970-F81E-457E-9512-AADF487C99CA}"/>
              </a:ext>
            </a:extLst>
          </p:cNvPr>
          <p:cNvSpPr/>
          <p:nvPr/>
        </p:nvSpPr>
        <p:spPr>
          <a:xfrm>
            <a:off x="3357367" y="2461359"/>
            <a:ext cx="6019800" cy="829274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0" bIns="365760"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Irregular comparative and superlative forms</a:t>
            </a:r>
          </a:p>
        </p:txBody>
      </p:sp>
      <p:sp>
        <p:nvSpPr>
          <p:cNvPr id="11" name="Rectángulo: esquinas superiores redondeadas 10">
            <a:extLst>
              <a:ext uri="{FF2B5EF4-FFF2-40B4-BE49-F238E27FC236}">
                <a16:creationId xmlns:a16="http://schemas.microsoft.com/office/drawing/2014/main" id="{13C56624-DB4D-4AFA-9907-4DA894D363E3}"/>
              </a:ext>
            </a:extLst>
          </p:cNvPr>
          <p:cNvSpPr/>
          <p:nvPr/>
        </p:nvSpPr>
        <p:spPr>
          <a:xfrm rot="10800000">
            <a:off x="2159361" y="2875996"/>
            <a:ext cx="8415811" cy="2390875"/>
          </a:xfrm>
          <a:prstGeom prst="round2SameRect">
            <a:avLst>
              <a:gd name="adj1" fmla="val 13543"/>
              <a:gd name="adj2" fmla="val 0"/>
            </a:avLst>
          </a:prstGeom>
          <a:solidFill>
            <a:srgbClr val="FDF2AE"/>
          </a:solidFill>
          <a:ln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graphicFrame>
        <p:nvGraphicFramePr>
          <p:cNvPr id="13" name="Tabla 8">
            <a:extLst>
              <a:ext uri="{FF2B5EF4-FFF2-40B4-BE49-F238E27FC236}">
                <a16:creationId xmlns:a16="http://schemas.microsoft.com/office/drawing/2014/main" id="{57A45D48-FCE0-47C6-91FD-4C4B977CD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443265"/>
              </p:ext>
            </p:extLst>
          </p:nvPr>
        </p:nvGraphicFramePr>
        <p:xfrm>
          <a:off x="2324100" y="3008492"/>
          <a:ext cx="8351520" cy="1979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620">
                  <a:extLst>
                    <a:ext uri="{9D8B030D-6E8A-4147-A177-3AD203B41FA5}">
                      <a16:colId xmlns:a16="http://schemas.microsoft.com/office/drawing/2014/main" val="3181323561"/>
                    </a:ext>
                  </a:extLst>
                </a:gridCol>
                <a:gridCol w="1394460">
                  <a:extLst>
                    <a:ext uri="{9D8B030D-6E8A-4147-A177-3AD203B41FA5}">
                      <a16:colId xmlns:a16="http://schemas.microsoft.com/office/drawing/2014/main" val="53100613"/>
                    </a:ext>
                  </a:extLst>
                </a:gridCol>
                <a:gridCol w="1239520">
                  <a:extLst>
                    <a:ext uri="{9D8B030D-6E8A-4147-A177-3AD203B41FA5}">
                      <a16:colId xmlns:a16="http://schemas.microsoft.com/office/drawing/2014/main" val="1972348875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795863718"/>
                    </a:ext>
                  </a:extLst>
                </a:gridCol>
                <a:gridCol w="1303020">
                  <a:extLst>
                    <a:ext uri="{9D8B030D-6E8A-4147-A177-3AD203B41FA5}">
                      <a16:colId xmlns:a16="http://schemas.microsoft.com/office/drawing/2014/main" val="1637290235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643294961"/>
                    </a:ext>
                  </a:extLst>
                </a:gridCol>
              </a:tblGrid>
              <a:tr h="380673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endParaRPr lang="es-CO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endParaRPr lang="es-CO" sz="15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endParaRPr lang="es-CO" sz="1500" b="0" i="1" kern="1200" noProof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endParaRPr lang="es-CO" sz="1500" b="0" i="1" kern="1200" noProof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endParaRPr lang="es-CO" sz="15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T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00"/>
                        </a:spcAft>
                      </a:pPr>
                      <a:endParaRPr lang="en-US" sz="1500" b="0" kern="1200" dirty="0">
                        <a:solidFill>
                          <a:srgbClr val="31278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08000" marR="108000" marT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4173232"/>
                  </a:ext>
                </a:extLst>
              </a:tr>
              <a:tr h="1230369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5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bueno/a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5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5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grande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5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pequeño/a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5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joven</a:t>
                      </a:r>
                    </a:p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5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viejo/a</a:t>
                      </a:r>
                    </a:p>
                  </a:txBody>
                  <a:tcPr marL="108000" marR="108000" marT="72000" marB="9144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good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bad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big; old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small; young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young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ES" sz="15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old</a:t>
                      </a:r>
                    </a:p>
                  </a:txBody>
                  <a:tcPr marL="108000" marT="72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s-CO" sz="15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mejor</a:t>
                      </a:r>
                    </a:p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s-CO" sz="15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peor</a:t>
                      </a:r>
                    </a:p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s-CO" sz="15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mayor</a:t>
                      </a:r>
                    </a:p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s-CO" sz="15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menor</a:t>
                      </a:r>
                    </a:p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s-CO" sz="15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menor</a:t>
                      </a:r>
                    </a:p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s-CO" sz="1500" b="0" kern="1200" noProof="1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mayor</a:t>
                      </a:r>
                    </a:p>
                  </a:txBody>
                  <a:tcPr marL="108000" marT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CO" sz="15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better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CO" sz="15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worse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CO" sz="15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older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CO" sz="15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younger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CO" sz="15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younger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s-CO" sz="1500" b="0" i="1" kern="1200" noProof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older</a:t>
                      </a:r>
                    </a:p>
                  </a:txBody>
                  <a:tcPr marL="108000" marT="72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el/la mejor</a:t>
                      </a:r>
                    </a:p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el/la peor</a:t>
                      </a:r>
                    </a:p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el/la mayor</a:t>
                      </a:r>
                    </a:p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el/la menor</a:t>
                      </a:r>
                    </a:p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el/la menor </a:t>
                      </a:r>
                    </a:p>
                    <a:p>
                      <a:pPr algn="r">
                        <a:spcAft>
                          <a:spcPts val="100"/>
                        </a:spcAft>
                      </a:pPr>
                      <a:r>
                        <a:rPr lang="es-CO" sz="1500" b="0" kern="1200" dirty="0">
                          <a:solidFill>
                            <a:srgbClr val="31278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el/la mayor</a:t>
                      </a:r>
                    </a:p>
                  </a:txBody>
                  <a:tcPr marL="108000" marT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(the) best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(the) worst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(the) oldest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(the) youngest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(the) youngest</a:t>
                      </a:r>
                    </a:p>
                    <a:p>
                      <a:pPr algn="l">
                        <a:spcAft>
                          <a:spcPts val="100"/>
                        </a:spcAft>
                      </a:pPr>
                      <a:r>
                        <a:rPr lang="en-US" sz="15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(the) oldest</a:t>
                      </a:r>
                    </a:p>
                  </a:txBody>
                  <a:tcPr marL="108000" marR="108000" marT="72000">
                    <a:lnL w="12700" cap="flat" cmpd="sng" algn="ctr">
                      <a:solidFill>
                        <a:srgbClr val="3127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15" name="Elipse 14">
            <a:extLst>
              <a:ext uri="{FF2B5EF4-FFF2-40B4-BE49-F238E27FC236}">
                <a16:creationId xmlns:a16="http://schemas.microsoft.com/office/drawing/2014/main" id="{F4B83F01-5064-45CB-9DEF-DFFBDCFB903A}"/>
              </a:ext>
            </a:extLst>
          </p:cNvPr>
          <p:cNvSpPr/>
          <p:nvPr/>
        </p:nvSpPr>
        <p:spPr>
          <a:xfrm>
            <a:off x="8650287" y="4941985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12783"/>
              </a:solidFill>
            </a:endParaRP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C5F2C083-F8D5-44FC-93C7-5C5B19E699A4}"/>
              </a:ext>
            </a:extLst>
          </p:cNvPr>
          <p:cNvSpPr/>
          <p:nvPr/>
        </p:nvSpPr>
        <p:spPr>
          <a:xfrm>
            <a:off x="2970300" y="3110411"/>
            <a:ext cx="1098052" cy="286034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noProof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Adjective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3759CD53-ABD1-4F6C-8D44-033735F05D8C}"/>
              </a:ext>
            </a:extLst>
          </p:cNvPr>
          <p:cNvSpPr/>
          <p:nvPr/>
        </p:nvSpPr>
        <p:spPr>
          <a:xfrm>
            <a:off x="7751895" y="3111618"/>
            <a:ext cx="1874705" cy="286034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Superlative</a:t>
            </a:r>
            <a:r>
              <a:rPr lang="es-CO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1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</a:t>
            </a:r>
            <a:endParaRPr lang="es-CO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2D376A78-7589-43A0-AC44-C9159A18794B}"/>
              </a:ext>
            </a:extLst>
          </p:cNvPr>
          <p:cNvSpPr/>
          <p:nvPr/>
        </p:nvSpPr>
        <p:spPr>
          <a:xfrm>
            <a:off x="3427886" y="4944966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12783"/>
              </a:solidFill>
            </a:endParaRP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B5CDCF3E-9297-48EC-9C3C-99BDF8FA5D4E}"/>
              </a:ext>
            </a:extLst>
          </p:cNvPr>
          <p:cNvSpPr/>
          <p:nvPr/>
        </p:nvSpPr>
        <p:spPr>
          <a:xfrm>
            <a:off x="5158647" y="3111618"/>
            <a:ext cx="1874706" cy="286034"/>
          </a:xfrm>
          <a:prstGeom prst="roundRect">
            <a:avLst>
              <a:gd name="adj" fmla="val 48052"/>
            </a:avLst>
          </a:prstGeom>
          <a:solidFill>
            <a:srgbClr val="FFF9C7"/>
          </a:solidFill>
          <a:ln w="12700">
            <a:solidFill>
              <a:srgbClr val="3127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noProof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Comparative form</a:t>
            </a: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18DBB0FD-8F8C-49B4-94CA-C1D905BC3565}"/>
              </a:ext>
            </a:extLst>
          </p:cNvPr>
          <p:cNvSpPr/>
          <p:nvPr/>
        </p:nvSpPr>
        <p:spPr>
          <a:xfrm>
            <a:off x="6059804" y="4941985"/>
            <a:ext cx="91440" cy="91440"/>
          </a:xfrm>
          <a:prstGeom prst="ellipse">
            <a:avLst/>
          </a:prstGeom>
          <a:solidFill>
            <a:srgbClr val="3127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12783"/>
              </a:solidFill>
            </a:endParaRPr>
          </a:p>
        </p:txBody>
      </p:sp>
      <p:sp>
        <p:nvSpPr>
          <p:cNvPr id="28" name="Título 27">
            <a:extLst>
              <a:ext uri="{FF2B5EF4-FFF2-40B4-BE49-F238E27FC236}">
                <a16:creationId xmlns:a16="http://schemas.microsoft.com/office/drawing/2014/main" id="{B4E24AE5-5FEF-4095-9F8B-6852D6C64A3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Comparatives and superlatives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12753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E9DD78-AFB6-42A8-A13C-9BF9B178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8.4-11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8FFB6E-6A83-4E4F-8CAF-2B2B29C2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58B582F1-D1BB-4B28-8E14-7A6C74292610}"/>
              </a:ext>
            </a:extLst>
          </p:cNvPr>
          <p:cNvSpPr txBox="1"/>
          <p:nvPr/>
        </p:nvSpPr>
        <p:spPr>
          <a:xfrm>
            <a:off x="2517504" y="1627003"/>
            <a:ext cx="8885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 comparatives and superlatives (cont’d)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FCC0D74-CB8F-4EAB-9388-4656DACDBF4B}"/>
              </a:ext>
            </a:extLst>
          </p:cNvPr>
          <p:cNvSpPr txBox="1">
            <a:spLocks/>
          </p:cNvSpPr>
          <p:nvPr/>
        </p:nvSpPr>
        <p:spPr>
          <a:xfrm>
            <a:off x="2087870" y="2104747"/>
            <a:ext cx="7757535" cy="2392631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  <a:spcAft>
                <a:spcPts val="800"/>
              </a:spcAft>
            </a:pPr>
            <a:r>
              <a:rPr lang="en-US" sz="2600" dirty="0"/>
              <a:t>When </a:t>
            </a:r>
            <a:r>
              <a:rPr lang="en-US" sz="2600" b="1" dirty="0" err="1"/>
              <a:t>grande</a:t>
            </a:r>
            <a:r>
              <a:rPr lang="en-US" sz="2600" dirty="0"/>
              <a:t> and </a:t>
            </a:r>
            <a:r>
              <a:rPr lang="en-US" sz="2600" b="1" dirty="0" err="1"/>
              <a:t>pequeño</a:t>
            </a:r>
            <a:r>
              <a:rPr lang="en-US" sz="2600" b="1" dirty="0"/>
              <a:t>/a</a:t>
            </a:r>
            <a:r>
              <a:rPr lang="en-US" sz="2600" dirty="0"/>
              <a:t> refer to age, use the irregular comparative and superlative forms, </a:t>
            </a:r>
            <a:r>
              <a:rPr lang="en-US" sz="2600" b="1" dirty="0"/>
              <a:t>mayor/</a:t>
            </a:r>
            <a:r>
              <a:rPr lang="en-US" sz="2600" b="1" dirty="0" err="1"/>
              <a:t>menor</a:t>
            </a:r>
            <a:r>
              <a:rPr lang="en-US" sz="2600" dirty="0"/>
              <a:t>. However, when </a:t>
            </a:r>
            <a:r>
              <a:rPr lang="en-US" sz="2600" b="1" dirty="0" err="1"/>
              <a:t>grande</a:t>
            </a:r>
            <a:r>
              <a:rPr lang="en-US" sz="2600" dirty="0"/>
              <a:t> and </a:t>
            </a:r>
            <a:r>
              <a:rPr lang="en-US" sz="2600" b="1" dirty="0" err="1"/>
              <a:t>pequeño</a:t>
            </a:r>
            <a:r>
              <a:rPr lang="en-US" sz="2600" b="1" dirty="0"/>
              <a:t>/a</a:t>
            </a:r>
            <a:r>
              <a:rPr lang="en-US" sz="2600" dirty="0"/>
              <a:t> refer to size, use the regular forms, </a:t>
            </a:r>
            <a:r>
              <a:rPr lang="en-US" sz="2600" b="1" dirty="0" err="1"/>
              <a:t>más</a:t>
            </a:r>
            <a:r>
              <a:rPr lang="en-US" sz="2600" b="1" dirty="0"/>
              <a:t> </a:t>
            </a:r>
            <a:r>
              <a:rPr lang="en-US" sz="2600" b="1" dirty="0" err="1"/>
              <a:t>grande</a:t>
            </a:r>
            <a:r>
              <a:rPr lang="en-US" sz="2600" b="1" dirty="0"/>
              <a:t>/</a:t>
            </a:r>
            <a:r>
              <a:rPr lang="en-US" sz="2600" b="1" dirty="0" err="1"/>
              <a:t>más</a:t>
            </a:r>
            <a:r>
              <a:rPr lang="en-US" sz="2600" b="1" dirty="0"/>
              <a:t> </a:t>
            </a:r>
            <a:r>
              <a:rPr lang="en-US" sz="2600" b="1" dirty="0" err="1"/>
              <a:t>pequeño</a:t>
            </a:r>
            <a:r>
              <a:rPr lang="en-US" sz="2600" b="1" dirty="0"/>
              <a:t>/a</a:t>
            </a:r>
            <a:r>
              <a:rPr lang="en-US" sz="2600" dirty="0"/>
              <a:t>.</a:t>
            </a:r>
          </a:p>
        </p:txBody>
      </p:sp>
      <p:graphicFrame>
        <p:nvGraphicFramePr>
          <p:cNvPr id="2" name="Tabla 8">
            <a:extLst>
              <a:ext uri="{FF2B5EF4-FFF2-40B4-BE49-F238E27FC236}">
                <a16:creationId xmlns:a16="http://schemas.microsoft.com/office/drawing/2014/main" id="{95B2454A-35FA-408C-A22C-8EA237404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092743"/>
              </p:ext>
            </p:extLst>
          </p:nvPr>
        </p:nvGraphicFramePr>
        <p:xfrm>
          <a:off x="2542313" y="4933188"/>
          <a:ext cx="7675744" cy="678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601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4209143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610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Isabel es la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mayor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Isabel is the oldest.</a:t>
                      </a: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 ensalada es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más grande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ésa.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Your salad is bigger than that one.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5" name="Título 4">
            <a:extLst>
              <a:ext uri="{FF2B5EF4-FFF2-40B4-BE49-F238E27FC236}">
                <a16:creationId xmlns:a16="http://schemas.microsoft.com/office/drawing/2014/main" id="{9B237EA3-C7EC-4D88-B85B-5B25777D9FF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Comparatives and superlatives</a:t>
            </a:r>
            <a:endParaRPr lang="es-CO" dirty="0"/>
          </a:p>
        </p:txBody>
      </p:sp>
      <p:sp>
        <p:nvSpPr>
          <p:cNvPr id="10" name="Isosceles Triangle 2">
            <a:extLst>
              <a:ext uri="{FF2B5EF4-FFF2-40B4-BE49-F238E27FC236}">
                <a16:creationId xmlns:a16="http://schemas.microsoft.com/office/drawing/2014/main" id="{5BDF7697-FA59-4EFC-9D6D-BD127D23B7F4}"/>
              </a:ext>
            </a:extLst>
          </p:cNvPr>
          <p:cNvSpPr/>
          <p:nvPr/>
        </p:nvSpPr>
        <p:spPr>
          <a:xfrm rot="5400000">
            <a:off x="2209435" y="2297913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459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E9DD78-AFB6-42A8-A13C-9BF9B178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8.4-12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8FFB6E-6A83-4E4F-8CAF-2B2B29C2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58B582F1-D1BB-4B28-8E14-7A6C74292610}"/>
              </a:ext>
            </a:extLst>
          </p:cNvPr>
          <p:cNvSpPr txBox="1"/>
          <p:nvPr/>
        </p:nvSpPr>
        <p:spPr>
          <a:xfrm>
            <a:off x="2517504" y="1627003"/>
            <a:ext cx="8885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 comparatives and superlatives (cont’d)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FCC0D74-CB8F-4EAB-9388-4656DACDBF4B}"/>
              </a:ext>
            </a:extLst>
          </p:cNvPr>
          <p:cNvSpPr txBox="1">
            <a:spLocks/>
          </p:cNvSpPr>
          <p:nvPr/>
        </p:nvSpPr>
        <p:spPr>
          <a:xfrm>
            <a:off x="2072630" y="2106771"/>
            <a:ext cx="7757535" cy="1237169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n-US" b="1" dirty="0"/>
              <a:t>Bien</a:t>
            </a:r>
            <a:r>
              <a:rPr lang="en-US" dirty="0"/>
              <a:t> and </a:t>
            </a:r>
            <a:r>
              <a:rPr lang="en-US" b="1" dirty="0"/>
              <a:t>mal</a:t>
            </a:r>
            <a:r>
              <a:rPr lang="en-US" dirty="0"/>
              <a:t> have the same comparative forms as </a:t>
            </a:r>
            <a:r>
              <a:rPr lang="en-US" b="1" dirty="0" err="1"/>
              <a:t>bueno</a:t>
            </a:r>
            <a:r>
              <a:rPr lang="en-US" b="1" dirty="0"/>
              <a:t>/a</a:t>
            </a:r>
            <a:r>
              <a:rPr lang="en-US" dirty="0"/>
              <a:t> and </a:t>
            </a:r>
            <a:r>
              <a:rPr lang="en-US" b="1" dirty="0" err="1"/>
              <a:t>malo</a:t>
            </a:r>
            <a:r>
              <a:rPr lang="en-US" b="1" dirty="0"/>
              <a:t>/a</a:t>
            </a:r>
            <a:r>
              <a:rPr lang="en-US" dirty="0"/>
              <a:t>.</a:t>
            </a:r>
          </a:p>
        </p:txBody>
      </p:sp>
      <p:graphicFrame>
        <p:nvGraphicFramePr>
          <p:cNvPr id="2" name="Tabla 8">
            <a:extLst>
              <a:ext uri="{FF2B5EF4-FFF2-40B4-BE49-F238E27FC236}">
                <a16:creationId xmlns:a16="http://schemas.microsoft.com/office/drawing/2014/main" id="{95B2454A-35FA-408C-A22C-8EA237404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897145"/>
              </p:ext>
            </p:extLst>
          </p:nvPr>
        </p:nvGraphicFramePr>
        <p:xfrm>
          <a:off x="2293255" y="3852822"/>
          <a:ext cx="8536670" cy="678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9470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6103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Julio nada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mejor que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 otros chicos.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Julio swims better than the other boys.</a:t>
                      </a: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Ellas cantan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peor que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 otras chicas.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They sing worse than the other girls.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5" name="Título 4">
            <a:extLst>
              <a:ext uri="{FF2B5EF4-FFF2-40B4-BE49-F238E27FC236}">
                <a16:creationId xmlns:a16="http://schemas.microsoft.com/office/drawing/2014/main" id="{C36F78C7-BD9C-40B8-8202-67F1E2EB171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Comparatives and superlatives</a:t>
            </a:r>
            <a:endParaRPr lang="es-CO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8B016E84-BDC6-4BE0-BB97-8A3144B89AD4}"/>
              </a:ext>
            </a:extLst>
          </p:cNvPr>
          <p:cNvSpPr/>
          <p:nvPr/>
        </p:nvSpPr>
        <p:spPr>
          <a:xfrm rot="5400000">
            <a:off x="2209435" y="2297913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6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E9DD78-AFB6-42A8-A13C-9BF9B178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8.4-2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8FFB6E-6A83-4E4F-8CAF-2B2B29C2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58B582F1-D1BB-4B28-8E14-7A6C74292610}"/>
              </a:ext>
            </a:extLst>
          </p:cNvPr>
          <p:cNvSpPr txBox="1"/>
          <p:nvPr/>
        </p:nvSpPr>
        <p:spPr>
          <a:xfrm>
            <a:off x="2532744" y="1627003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Comparisons of inequality (cont’d)</a:t>
            </a:r>
          </a:p>
        </p:txBody>
      </p:sp>
      <p:graphicFrame>
        <p:nvGraphicFramePr>
          <p:cNvPr id="2" name="Tabla 8">
            <a:extLst>
              <a:ext uri="{FF2B5EF4-FFF2-40B4-BE49-F238E27FC236}">
                <a16:creationId xmlns:a16="http://schemas.microsoft.com/office/drawing/2014/main" id="{89239023-6AC5-45C1-85DF-6E4311EB53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10433"/>
              </p:ext>
            </p:extLst>
          </p:nvPr>
        </p:nvGraphicFramePr>
        <p:xfrm>
          <a:off x="2532744" y="2471600"/>
          <a:ext cx="8330836" cy="220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8736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4102100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té es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más caro que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jugo.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Tea is more expensive than juice.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Susana es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menos generosa </a:t>
                      </a:r>
                      <a:b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 prima.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Susana is less generous than her cousin.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Luis se despierta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más </a:t>
                      </a:r>
                      <a:b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temprano que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yo.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Luis gets up earlier than I (do).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Tomo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más clases </a:t>
                      </a:r>
                      <a:b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Enrique.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take more classes than Enrique.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5" name="Título 4">
            <a:extLst>
              <a:ext uri="{FF2B5EF4-FFF2-40B4-BE49-F238E27FC236}">
                <a16:creationId xmlns:a16="http://schemas.microsoft.com/office/drawing/2014/main" id="{076FE15E-9B04-46F0-AFFE-67A2AD9DCF7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Comparatives and superlatives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84314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E9DD78-AFB6-42A8-A13C-9BF9B178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8.4-3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8FFB6E-6A83-4E4F-8CAF-2B2B29C2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58B582F1-D1BB-4B28-8E14-7A6C74292610}"/>
              </a:ext>
            </a:extLst>
          </p:cNvPr>
          <p:cNvSpPr txBox="1"/>
          <p:nvPr/>
        </p:nvSpPr>
        <p:spPr>
          <a:xfrm>
            <a:off x="2532744" y="1627003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Comparisons of inequality (cont’d)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FCC0D74-CB8F-4EAB-9388-4656DACDBF4B}"/>
              </a:ext>
            </a:extLst>
          </p:cNvPr>
          <p:cNvSpPr txBox="1">
            <a:spLocks/>
          </p:cNvSpPr>
          <p:nvPr/>
        </p:nvSpPr>
        <p:spPr>
          <a:xfrm>
            <a:off x="2087871" y="2111095"/>
            <a:ext cx="8733618" cy="1696185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dirty="0"/>
              <a:t>With verbs, use this construction to make comparisons of inequality:</a:t>
            </a:r>
          </a:p>
          <a:p>
            <a:pPr algn="ctr">
              <a:lnSpc>
                <a:spcPts val="3000"/>
              </a:lnSpc>
            </a:pPr>
            <a:r>
              <a:rPr lang="en-US" dirty="0"/>
              <a:t>[</a:t>
            </a:r>
            <a:r>
              <a:rPr lang="en-US" i="1" dirty="0"/>
              <a:t>verb</a:t>
            </a:r>
            <a:r>
              <a:rPr lang="en-US" dirty="0"/>
              <a:t>] + </a:t>
            </a:r>
            <a:r>
              <a:rPr lang="en-US" b="1" dirty="0" err="1"/>
              <a:t>más</a:t>
            </a:r>
            <a:r>
              <a:rPr lang="en-US" b="1" dirty="0"/>
              <a:t>/</a:t>
            </a:r>
            <a:r>
              <a:rPr lang="en-US" b="1" dirty="0" err="1"/>
              <a:t>menos</a:t>
            </a:r>
            <a:r>
              <a:rPr lang="en-US" b="1" dirty="0"/>
              <a:t> que</a:t>
            </a:r>
            <a:r>
              <a:rPr lang="en-US" dirty="0"/>
              <a:t>.</a:t>
            </a:r>
          </a:p>
        </p:txBody>
      </p:sp>
      <p:graphicFrame>
        <p:nvGraphicFramePr>
          <p:cNvPr id="2" name="Tabla 8">
            <a:extLst>
              <a:ext uri="{FF2B5EF4-FFF2-40B4-BE49-F238E27FC236}">
                <a16:creationId xmlns:a16="http://schemas.microsoft.com/office/drawing/2014/main" id="{95B2454A-35FA-408C-A22C-8EA237404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903418"/>
              </p:ext>
            </p:extLst>
          </p:nvPr>
        </p:nvGraphicFramePr>
        <p:xfrm>
          <a:off x="2521855" y="4212720"/>
          <a:ext cx="8199485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245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4079240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Mis hermanos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comen más que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 brothers eat more than I (do).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Antonio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viaja más que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Antonio travels more than you (do).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Arturo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duerme menos que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 padre.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Arturo sleeps less than his father (does).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habla menos que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Ana talks less than I (do).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5" name="Título 4">
            <a:extLst>
              <a:ext uri="{FF2B5EF4-FFF2-40B4-BE49-F238E27FC236}">
                <a16:creationId xmlns:a16="http://schemas.microsoft.com/office/drawing/2014/main" id="{50CEE530-A5D0-42D5-BD63-C59F7296EC0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Comparatives and superlatives</a:t>
            </a:r>
            <a:endParaRPr lang="es-CO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AF1E9664-5076-45E4-8819-85230751BF6C}"/>
              </a:ext>
            </a:extLst>
          </p:cNvPr>
          <p:cNvSpPr/>
          <p:nvPr/>
        </p:nvSpPr>
        <p:spPr>
          <a:xfrm rot="5400000">
            <a:off x="2209435" y="2297913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172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E9DD78-AFB6-42A8-A13C-9BF9B178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8.4-4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8FFB6E-6A83-4E4F-8CAF-2B2B29C2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58B582F1-D1BB-4B28-8E14-7A6C74292610}"/>
              </a:ext>
            </a:extLst>
          </p:cNvPr>
          <p:cNvSpPr txBox="1"/>
          <p:nvPr/>
        </p:nvSpPr>
        <p:spPr>
          <a:xfrm>
            <a:off x="2532744" y="1627003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Comparisons of equality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FCC0D74-CB8F-4EAB-9388-4656DACDBF4B}"/>
              </a:ext>
            </a:extLst>
          </p:cNvPr>
          <p:cNvSpPr txBox="1">
            <a:spLocks/>
          </p:cNvSpPr>
          <p:nvPr/>
        </p:nvSpPr>
        <p:spPr>
          <a:xfrm>
            <a:off x="2087870" y="2100021"/>
            <a:ext cx="8433965" cy="1325564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  <a:spcAft>
                <a:spcPts val="800"/>
              </a:spcAft>
            </a:pPr>
            <a:r>
              <a:rPr lang="en-US" sz="2400" dirty="0"/>
              <a:t>The constructions </a:t>
            </a:r>
            <a:r>
              <a:rPr lang="en-US" sz="2400" b="1" dirty="0"/>
              <a:t>tan</a:t>
            </a:r>
            <a:r>
              <a:rPr lang="en-US" sz="2400" dirty="0"/>
              <a:t> + [</a:t>
            </a:r>
            <a:r>
              <a:rPr lang="en-US" sz="2400" i="1" dirty="0"/>
              <a:t>adverb, adjective</a:t>
            </a:r>
            <a:r>
              <a:rPr lang="en-US" sz="2400" dirty="0"/>
              <a:t>] + </a:t>
            </a:r>
            <a:r>
              <a:rPr lang="en-US" sz="2400" b="1" dirty="0" err="1"/>
              <a:t>como</a:t>
            </a:r>
            <a:r>
              <a:rPr lang="en-US" sz="2400" dirty="0"/>
              <a:t> and </a:t>
            </a:r>
            <a:r>
              <a:rPr lang="en-US" sz="2400" b="1" dirty="0"/>
              <a:t>tanto/a(s)</a:t>
            </a:r>
            <a:r>
              <a:rPr lang="en-US" sz="2400" dirty="0"/>
              <a:t> + [</a:t>
            </a:r>
            <a:r>
              <a:rPr lang="en-US" sz="2400" i="1" dirty="0"/>
              <a:t>singular noun, plural noun</a:t>
            </a:r>
            <a:r>
              <a:rPr lang="en-US" sz="2400" dirty="0"/>
              <a:t>] + </a:t>
            </a:r>
            <a:r>
              <a:rPr lang="en-US" sz="2400" b="1" dirty="0" err="1"/>
              <a:t>como</a:t>
            </a:r>
            <a:r>
              <a:rPr lang="en-US" sz="2400" dirty="0"/>
              <a:t> are used to make comparisons of equality.</a:t>
            </a:r>
          </a:p>
        </p:txBody>
      </p:sp>
      <p:graphicFrame>
        <p:nvGraphicFramePr>
          <p:cNvPr id="2" name="Tabla 8">
            <a:extLst>
              <a:ext uri="{FF2B5EF4-FFF2-40B4-BE49-F238E27FC236}">
                <a16:creationId xmlns:a16="http://schemas.microsoft.com/office/drawing/2014/main" id="{95B2454A-35FA-408C-A22C-8EA237404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326929"/>
              </p:ext>
            </p:extLst>
          </p:nvPr>
        </p:nvGraphicFramePr>
        <p:xfrm>
          <a:off x="2659015" y="3693008"/>
          <a:ext cx="8523335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670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4389665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Este plato es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tan delicioso </a:t>
                      </a:r>
                      <a:b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como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aquél.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This dish is as delicious as that one.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 comí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tanta comida </a:t>
                      </a:r>
                      <a:b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como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ate as much food as you (did).</a:t>
                      </a:r>
                      <a:endParaRPr lang="es-E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 amigo es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tan simpático </a:t>
                      </a:r>
                      <a:b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como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tú.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Your friend is as nice as you (are).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Ustedes probaron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tantos platos </a:t>
                      </a:r>
                      <a:b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como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ellos.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 tried as many dishes as they (did).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5" name="Título 4">
            <a:extLst>
              <a:ext uri="{FF2B5EF4-FFF2-40B4-BE49-F238E27FC236}">
                <a16:creationId xmlns:a16="http://schemas.microsoft.com/office/drawing/2014/main" id="{E54D7C7E-B3A4-40FD-A557-7ACFB1FF507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Comparatives and superlatives</a:t>
            </a:r>
            <a:endParaRPr lang="es-CO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F5081E7D-E0CA-4B1F-B613-BF52AB923CB8}"/>
              </a:ext>
            </a:extLst>
          </p:cNvPr>
          <p:cNvSpPr/>
          <p:nvPr/>
        </p:nvSpPr>
        <p:spPr>
          <a:xfrm rot="5400000">
            <a:off x="2209435" y="2212188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12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E9DD78-AFB6-42A8-A13C-9BF9B178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8.4-5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8FFB6E-6A83-4E4F-8CAF-2B2B29C2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58B582F1-D1BB-4B28-8E14-7A6C74292610}"/>
              </a:ext>
            </a:extLst>
          </p:cNvPr>
          <p:cNvSpPr txBox="1"/>
          <p:nvPr/>
        </p:nvSpPr>
        <p:spPr>
          <a:xfrm>
            <a:off x="2532744" y="1627003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Comparisons of equality (cont’d)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FCC0D74-CB8F-4EAB-9388-4656DACDBF4B}"/>
              </a:ext>
            </a:extLst>
          </p:cNvPr>
          <p:cNvSpPr txBox="1">
            <a:spLocks/>
          </p:cNvSpPr>
          <p:nvPr/>
        </p:nvSpPr>
        <p:spPr>
          <a:xfrm>
            <a:off x="2080251" y="2100020"/>
            <a:ext cx="8260090" cy="1774789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n-US" dirty="0"/>
              <a:t>Comparisons of equality with verbs are formed by placing </a:t>
            </a:r>
            <a:r>
              <a:rPr lang="en-US" b="1" dirty="0"/>
              <a:t>tanto </a:t>
            </a:r>
            <a:r>
              <a:rPr lang="en-US" b="1" dirty="0" err="1"/>
              <a:t>como</a:t>
            </a:r>
            <a:r>
              <a:rPr lang="en-US" b="1" dirty="0"/>
              <a:t> </a:t>
            </a:r>
            <a:r>
              <a:rPr lang="en-US" dirty="0"/>
              <a:t>after the verb. Note that </a:t>
            </a:r>
            <a:r>
              <a:rPr lang="en-US" b="1" dirty="0"/>
              <a:t>tanto</a:t>
            </a:r>
            <a:r>
              <a:rPr lang="en-US" dirty="0"/>
              <a:t> does not change in number or gender.</a:t>
            </a:r>
          </a:p>
        </p:txBody>
      </p:sp>
      <p:graphicFrame>
        <p:nvGraphicFramePr>
          <p:cNvPr id="2" name="Tabla 8">
            <a:extLst>
              <a:ext uri="{FF2B5EF4-FFF2-40B4-BE49-F238E27FC236}">
                <a16:creationId xmlns:a16="http://schemas.microsoft.com/office/drawing/2014/main" id="{95B2454A-35FA-408C-A22C-8EA237404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31252"/>
              </p:ext>
            </p:extLst>
          </p:nvPr>
        </p:nvGraphicFramePr>
        <p:xfrm>
          <a:off x="2659015" y="4273045"/>
          <a:ext cx="8523335" cy="9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6585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4476750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duermo tanto como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 tía.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don’t sleep as much as my aunt (does).</a:t>
                      </a: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Estudiamos tanto como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ustedes.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 study as much as you (do).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5" name="Título 4">
            <a:extLst>
              <a:ext uri="{FF2B5EF4-FFF2-40B4-BE49-F238E27FC236}">
                <a16:creationId xmlns:a16="http://schemas.microsoft.com/office/drawing/2014/main" id="{F9125F7E-2A0D-4F6D-A8FB-3E48A007E41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Comparatives and superlatives</a:t>
            </a:r>
            <a:endParaRPr lang="es-CO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38226860-2C1B-4E69-AA53-EA28BD7B5FF9}"/>
              </a:ext>
            </a:extLst>
          </p:cNvPr>
          <p:cNvSpPr/>
          <p:nvPr/>
        </p:nvSpPr>
        <p:spPr>
          <a:xfrm rot="5400000">
            <a:off x="2209435" y="2297913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42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08FE64-C249-4F4A-92F5-2BCB3419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/>
              <a:t>8.4-1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7517BF-1697-4717-A6A4-5A2ADA55D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414B57-C229-422C-9F54-1949619DE07A}"/>
              </a:ext>
            </a:extLst>
          </p:cNvPr>
          <p:cNvSpPr txBox="1"/>
          <p:nvPr/>
        </p:nvSpPr>
        <p:spPr>
          <a:xfrm>
            <a:off x="921173" y="1305341"/>
            <a:ext cx="1155530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noProof="1"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r>
              <a:rPr lang="en-US" noProof="1">
                <a:latin typeface="Arial Black" panose="020B0A04020102020204" pitchFamily="34" charset="0"/>
              </a:rPr>
              <a:t>Juan es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mas</a:t>
            </a:r>
            <a:r>
              <a:rPr lang="en-US" noProof="1">
                <a:latin typeface="Arial Black" panose="020B0A04020102020204" pitchFamily="34" charset="0"/>
              </a:rPr>
              <a:t> alto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noProof="1">
                <a:latin typeface="Arial Black" panose="020B0A04020102020204" pitchFamily="34" charset="0"/>
              </a:rPr>
              <a:t> Pedro              </a:t>
            </a:r>
          </a:p>
          <a:p>
            <a:pPr marL="342900" indent="-342900">
              <a:buAutoNum type="arabicPeriod"/>
            </a:pPr>
            <a:endParaRPr lang="en-US" noProof="1"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r>
              <a:rPr lang="en-US" noProof="1">
                <a:latin typeface="Arial Black" panose="020B0A04020102020204" pitchFamily="34" charset="0"/>
              </a:rPr>
              <a:t>Juan es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tan</a:t>
            </a:r>
            <a:r>
              <a:rPr lang="en-US" noProof="1">
                <a:latin typeface="Arial Black" panose="020B0A04020102020204" pitchFamily="34" charset="0"/>
              </a:rPr>
              <a:t> inteligente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como</a:t>
            </a:r>
            <a:r>
              <a:rPr lang="en-US" noProof="1">
                <a:latin typeface="Arial Black" panose="020B0A04020102020204" pitchFamily="34" charset="0"/>
              </a:rPr>
              <a:t> Pedro                          adverbs </a:t>
            </a:r>
          </a:p>
          <a:p>
            <a:pPr marL="342900" indent="-342900">
              <a:buAutoNum type="arabicPeriod"/>
            </a:pPr>
            <a:endParaRPr lang="en-US" noProof="1"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r>
              <a:rPr lang="en-US" noProof="1">
                <a:latin typeface="Arial Black" panose="020B0A04020102020204" pitchFamily="34" charset="0"/>
              </a:rPr>
              <a:t>Juan es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menos</a:t>
            </a:r>
            <a:r>
              <a:rPr lang="en-US" noProof="1">
                <a:latin typeface="Arial Black" panose="020B0A04020102020204" pitchFamily="34" charset="0"/>
              </a:rPr>
              <a:t> amable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noProof="1">
                <a:latin typeface="Arial Black" panose="020B0A04020102020204" pitchFamily="34" charset="0"/>
              </a:rPr>
              <a:t> Pedro     </a:t>
            </a:r>
          </a:p>
          <a:p>
            <a:endParaRPr lang="en-US" noProof="1"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endParaRPr lang="en-US" noProof="1"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r>
              <a:rPr lang="en-US" noProof="1">
                <a:latin typeface="Arial Black" panose="020B0A04020102020204" pitchFamily="34" charset="0"/>
              </a:rPr>
              <a:t>Juan come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 más</a:t>
            </a:r>
            <a:r>
              <a:rPr lang="en-US" noProof="1">
                <a:latin typeface="Arial Black" panose="020B0A04020102020204" pitchFamily="34" charset="0"/>
              </a:rPr>
              <a:t> comida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que </a:t>
            </a:r>
            <a:r>
              <a:rPr lang="en-US" noProof="1">
                <a:latin typeface="Arial Black" panose="020B0A04020102020204" pitchFamily="34" charset="0"/>
              </a:rPr>
              <a:t>Pedro</a:t>
            </a:r>
          </a:p>
          <a:p>
            <a:pPr marL="342900" indent="-342900">
              <a:buAutoNum type="arabicPeriod"/>
            </a:pPr>
            <a:endParaRPr lang="en-US" noProof="1"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r>
              <a:rPr lang="en-US" noProof="1">
                <a:latin typeface="Arial Black" panose="020B0A04020102020204" pitchFamily="34" charset="0"/>
              </a:rPr>
              <a:t>Juan  corre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 tanto</a:t>
            </a:r>
            <a:r>
              <a:rPr lang="en-US" noProof="1">
                <a:latin typeface="Arial Black" panose="020B0A04020102020204" pitchFamily="34" charset="0"/>
              </a:rPr>
              <a:t>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como</a:t>
            </a:r>
            <a:r>
              <a:rPr lang="en-US" noProof="1">
                <a:latin typeface="Arial Black" panose="020B0A04020102020204" pitchFamily="34" charset="0"/>
              </a:rPr>
              <a:t> Pedro</a:t>
            </a:r>
          </a:p>
          <a:p>
            <a:pPr marL="800100" lvl="1" indent="-342900">
              <a:buAutoNum type="arabicPeriod"/>
            </a:pPr>
            <a:r>
              <a:rPr lang="en-US" noProof="1">
                <a:latin typeface="Arial Black" panose="020B0A04020102020204" pitchFamily="34" charset="0"/>
              </a:rPr>
              <a:t>Juan come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tant</a:t>
            </a:r>
            <a:r>
              <a:rPr lang="en-US" i="1" noProof="1">
                <a:solidFill>
                  <a:srgbClr val="FF0000"/>
                </a:solidFill>
                <a:latin typeface="Arial Black" panose="020B0A04020102020204" pitchFamily="34" charset="0"/>
              </a:rPr>
              <a:t>a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i="1" noProof="1">
                <a:latin typeface="Arial Black" panose="020B0A04020102020204" pitchFamily="34" charset="0"/>
              </a:rPr>
              <a:t>comida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 como </a:t>
            </a:r>
            <a:r>
              <a:rPr lang="en-US" noProof="1">
                <a:latin typeface="Arial Black" panose="020B0A04020102020204" pitchFamily="34" charset="0"/>
              </a:rPr>
              <a:t>Pedro</a:t>
            </a:r>
          </a:p>
          <a:p>
            <a:pPr marL="800100" lvl="1" indent="-342900">
              <a:buAutoNum type="arabicPeriod"/>
            </a:pPr>
            <a:r>
              <a:rPr lang="en-US" noProof="1">
                <a:latin typeface="Arial Black" panose="020B0A04020102020204" pitchFamily="34" charset="0"/>
              </a:rPr>
              <a:t>Juan corre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tant</a:t>
            </a:r>
            <a:r>
              <a:rPr lang="en-US" i="1" noProof="1">
                <a:solidFill>
                  <a:srgbClr val="FF0000"/>
                </a:solidFill>
                <a:latin typeface="Arial Black" panose="020B0A04020102020204" pitchFamily="34" charset="0"/>
              </a:rPr>
              <a:t>as</a:t>
            </a:r>
            <a:r>
              <a:rPr lang="en-US" i="1" noProof="1">
                <a:latin typeface="Arial Black" panose="020B0A04020102020204" pitchFamily="34" charset="0"/>
              </a:rPr>
              <a:t> horas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como </a:t>
            </a:r>
            <a:r>
              <a:rPr lang="en-US" noProof="1">
                <a:latin typeface="Arial Black" panose="020B0A04020102020204" pitchFamily="34" charset="0"/>
              </a:rPr>
              <a:t>Pedro</a:t>
            </a:r>
          </a:p>
          <a:p>
            <a:pPr marL="800100" lvl="1" indent="-342900">
              <a:buAutoNum type="arabicPeriod"/>
            </a:pPr>
            <a:r>
              <a:rPr lang="en-US" noProof="1">
                <a:latin typeface="Arial Black" panose="020B0A04020102020204" pitchFamily="34" charset="0"/>
              </a:rPr>
              <a:t>Juan escucha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tant</a:t>
            </a:r>
            <a:r>
              <a:rPr lang="en-US" i="1" noProof="1">
                <a:solidFill>
                  <a:srgbClr val="FF0000"/>
                </a:solidFill>
                <a:latin typeface="Arial Black" panose="020B0A04020102020204" pitchFamily="34" charset="0"/>
              </a:rPr>
              <a:t>o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i="1" noProof="1">
                <a:latin typeface="Arial Black" panose="020B0A04020102020204" pitchFamily="34" charset="0"/>
              </a:rPr>
              <a:t>ruido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 como </a:t>
            </a:r>
            <a:r>
              <a:rPr lang="en-US" noProof="1">
                <a:latin typeface="Arial Black" panose="020B0A04020102020204" pitchFamily="34" charset="0"/>
              </a:rPr>
              <a:t>Pedro</a:t>
            </a:r>
          </a:p>
          <a:p>
            <a:pPr marL="800100" lvl="1" indent="-342900">
              <a:buAutoNum type="arabicPeriod"/>
            </a:pPr>
            <a:r>
              <a:rPr lang="en-US" noProof="1">
                <a:latin typeface="Arial Black" panose="020B0A04020102020204" pitchFamily="34" charset="0"/>
              </a:rPr>
              <a:t>Juan ve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tant</a:t>
            </a:r>
            <a:r>
              <a:rPr lang="en-US" i="1" noProof="1">
                <a:solidFill>
                  <a:srgbClr val="FF0000"/>
                </a:solidFill>
                <a:latin typeface="Arial Black" panose="020B0A04020102020204" pitchFamily="34" charset="0"/>
              </a:rPr>
              <a:t>os</a:t>
            </a:r>
            <a:r>
              <a:rPr lang="en-US" noProof="1">
                <a:latin typeface="Arial Black" panose="020B0A04020102020204" pitchFamily="34" charset="0"/>
              </a:rPr>
              <a:t> </a:t>
            </a:r>
            <a:r>
              <a:rPr lang="en-US" i="1" noProof="1">
                <a:latin typeface="Arial Black" panose="020B0A04020102020204" pitchFamily="34" charset="0"/>
              </a:rPr>
              <a:t>carros</a:t>
            </a:r>
            <a:r>
              <a:rPr lang="en-US" noProof="1">
                <a:latin typeface="Arial Black" panose="020B0A04020102020204" pitchFamily="34" charset="0"/>
              </a:rPr>
              <a:t>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como</a:t>
            </a:r>
            <a:r>
              <a:rPr lang="en-US" noProof="1">
                <a:latin typeface="Arial Black" panose="020B0A04020102020204" pitchFamily="34" charset="0"/>
              </a:rPr>
              <a:t> Pedro</a:t>
            </a:r>
          </a:p>
          <a:p>
            <a:pPr marL="342900" indent="-342900">
              <a:buAutoNum type="arabicPeriod"/>
            </a:pPr>
            <a:endParaRPr lang="en-US" noProof="1">
              <a:latin typeface="Arial Black" panose="020B0A04020102020204" pitchFamily="34" charset="0"/>
            </a:endParaRPr>
          </a:p>
          <a:p>
            <a:pPr marL="342900" indent="-342900">
              <a:buAutoNum type="arabicPeriod"/>
            </a:pPr>
            <a:r>
              <a:rPr lang="en-US" noProof="1">
                <a:latin typeface="Arial Black" panose="020B0A04020102020204" pitchFamily="34" charset="0"/>
              </a:rPr>
              <a:t>Juan estudia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menos</a:t>
            </a:r>
            <a:r>
              <a:rPr lang="en-US" noProof="1">
                <a:latin typeface="Arial Black" panose="020B0A04020102020204" pitchFamily="34" charset="0"/>
              </a:rPr>
              <a:t> horas </a:t>
            </a:r>
            <a:r>
              <a:rPr lang="en-US" noProof="1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noProof="1">
                <a:latin typeface="Arial Black" panose="020B0A04020102020204" pitchFamily="34" charset="0"/>
              </a:rPr>
              <a:t> Juan.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029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E9DD78-AFB6-42A8-A13C-9BF9B178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8.4-6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8FFB6E-6A83-4E4F-8CAF-2B2B29C2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58B582F1-D1BB-4B28-8E14-7A6C74292610}"/>
              </a:ext>
            </a:extLst>
          </p:cNvPr>
          <p:cNvSpPr txBox="1"/>
          <p:nvPr/>
        </p:nvSpPr>
        <p:spPr>
          <a:xfrm>
            <a:off x="2540364" y="1627003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Superlatives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FCC0D74-CB8F-4EAB-9388-4656DACDBF4B}"/>
              </a:ext>
            </a:extLst>
          </p:cNvPr>
          <p:cNvSpPr txBox="1">
            <a:spLocks/>
          </p:cNvSpPr>
          <p:nvPr/>
        </p:nvSpPr>
        <p:spPr>
          <a:xfrm>
            <a:off x="2065010" y="2111095"/>
            <a:ext cx="8433965" cy="1470305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n-US" dirty="0"/>
              <a:t>Use this construction to form the superlative. Note that the noun is preceded by a definite article. </a:t>
            </a:r>
            <a:r>
              <a:rPr lang="en-US" b="1" dirty="0"/>
              <a:t>De</a:t>
            </a:r>
            <a:r>
              <a:rPr lang="en-US" dirty="0"/>
              <a:t> is equivalent to the English </a:t>
            </a:r>
            <a:r>
              <a:rPr lang="en-US" i="1" dirty="0"/>
              <a:t>in</a:t>
            </a:r>
            <a:r>
              <a:rPr lang="en-US" dirty="0"/>
              <a:t> or </a:t>
            </a:r>
            <a:r>
              <a:rPr lang="en-US" i="1" dirty="0"/>
              <a:t>of</a:t>
            </a:r>
            <a:r>
              <a:rPr lang="en-US" dirty="0"/>
              <a:t>.</a:t>
            </a:r>
          </a:p>
        </p:txBody>
      </p:sp>
      <p:graphicFrame>
        <p:nvGraphicFramePr>
          <p:cNvPr id="2" name="Tabla 8">
            <a:extLst>
              <a:ext uri="{FF2B5EF4-FFF2-40B4-BE49-F238E27FC236}">
                <a16:creationId xmlns:a16="http://schemas.microsoft.com/office/drawing/2014/main" id="{95B2454A-35FA-408C-A22C-8EA237404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074695"/>
              </p:ext>
            </p:extLst>
          </p:nvPr>
        </p:nvGraphicFramePr>
        <p:xfrm>
          <a:off x="2521855" y="5065448"/>
          <a:ext cx="8523335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6088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5007247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café más rico del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país.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It’s the most delicious coffee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the country.</a:t>
                      </a: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Son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 tiendas menos caras de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la ciudad.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They are the least expensive stores in the city.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BCA42A6C-4D74-48B5-856A-C82E1013DCF3}"/>
              </a:ext>
            </a:extLst>
          </p:cNvPr>
          <p:cNvSpPr/>
          <p:nvPr/>
        </p:nvSpPr>
        <p:spPr>
          <a:xfrm>
            <a:off x="3086099" y="4041549"/>
            <a:ext cx="6875873" cy="671807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100000">
                <a:schemeClr val="bg1"/>
              </a:gs>
              <a:gs pos="41000">
                <a:srgbClr val="FDF3B8">
                  <a:shade val="100000"/>
                  <a:satMod val="115000"/>
                </a:srgbClr>
              </a:gs>
            </a:gsLst>
            <a:lin ang="0" scaled="1"/>
            <a:tileRect/>
          </a:gradFill>
          <a:ln w="28575">
            <a:solidFill>
              <a:srgbClr val="F5D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4533BA0-DFA0-445A-A2CA-A5FDF140D1A4}"/>
              </a:ext>
            </a:extLst>
          </p:cNvPr>
          <p:cNvSpPr txBox="1"/>
          <p:nvPr/>
        </p:nvSpPr>
        <p:spPr>
          <a:xfrm>
            <a:off x="3438097" y="4197894"/>
            <a:ext cx="615040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el/la/los/las </a:t>
            </a:r>
            <a:r>
              <a:rPr lang="es-ES" sz="20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s-ES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s-ES" sz="2000" i="1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noun</a:t>
            </a:r>
            <a:r>
              <a:rPr lang="es-ES" sz="20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+</a:t>
            </a:r>
            <a:r>
              <a:rPr lang="es-ES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más/menos </a:t>
            </a:r>
            <a:r>
              <a:rPr lang="es-ES" sz="20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s-ES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s-ES" sz="2000" i="1" u="none" strike="noStrike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adjective</a:t>
            </a:r>
            <a:r>
              <a:rPr lang="es-ES" sz="2000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+ </a:t>
            </a:r>
            <a:r>
              <a:rPr lang="es-ES" sz="2000" i="0" u="none" strike="noStrike" baseline="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endParaRPr lang="es-CO" sz="2000" i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ítulo 11">
            <a:extLst>
              <a:ext uri="{FF2B5EF4-FFF2-40B4-BE49-F238E27FC236}">
                <a16:creationId xmlns:a16="http://schemas.microsoft.com/office/drawing/2014/main" id="{A4E69F99-5045-49F3-8BD4-F07DAA4BABE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Comparatives and superlatives</a:t>
            </a:r>
            <a:endParaRPr lang="es-CO" dirty="0"/>
          </a:p>
        </p:txBody>
      </p:sp>
      <p:sp>
        <p:nvSpPr>
          <p:cNvPr id="14" name="Isosceles Triangle 2">
            <a:extLst>
              <a:ext uri="{FF2B5EF4-FFF2-40B4-BE49-F238E27FC236}">
                <a16:creationId xmlns:a16="http://schemas.microsoft.com/office/drawing/2014/main" id="{13BF588B-1DA6-41DE-9C5B-345AB360BEE1}"/>
              </a:ext>
            </a:extLst>
          </p:cNvPr>
          <p:cNvSpPr/>
          <p:nvPr/>
        </p:nvSpPr>
        <p:spPr>
          <a:xfrm rot="5400000">
            <a:off x="2209435" y="2297913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745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E9DD78-AFB6-42A8-A13C-9BF9B178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8.4-7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8FFB6E-6A83-4E4F-8CAF-2B2B29C2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58B582F1-D1BB-4B28-8E14-7A6C74292610}"/>
              </a:ext>
            </a:extLst>
          </p:cNvPr>
          <p:cNvSpPr txBox="1"/>
          <p:nvPr/>
        </p:nvSpPr>
        <p:spPr>
          <a:xfrm>
            <a:off x="2540364" y="1627003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Superlatives (cont’d)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FFCC0D74-CB8F-4EAB-9388-4656DACDBF4B}"/>
              </a:ext>
            </a:extLst>
          </p:cNvPr>
          <p:cNvSpPr txBox="1">
            <a:spLocks/>
          </p:cNvSpPr>
          <p:nvPr/>
        </p:nvSpPr>
        <p:spPr>
          <a:xfrm>
            <a:off x="2141210" y="2104747"/>
            <a:ext cx="8433965" cy="1470305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</a:pPr>
            <a:r>
              <a:rPr lang="en-US" dirty="0"/>
              <a:t>The noun in a superlative construction can be omitted if it is clear to whom or what the superlative refers.</a:t>
            </a:r>
          </a:p>
        </p:txBody>
      </p:sp>
      <p:graphicFrame>
        <p:nvGraphicFramePr>
          <p:cNvPr id="2" name="Tabla 8">
            <a:extLst>
              <a:ext uri="{FF2B5EF4-FFF2-40B4-BE49-F238E27FC236}">
                <a16:creationId xmlns:a16="http://schemas.microsoft.com/office/drawing/2014/main" id="{95B2454A-35FA-408C-A22C-8EA237404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652608"/>
              </p:ext>
            </p:extLst>
          </p:nvPr>
        </p:nvGraphicFramePr>
        <p:xfrm>
          <a:off x="2521855" y="4209368"/>
          <a:ext cx="8523335" cy="1303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82145">
                  <a:extLst>
                    <a:ext uri="{9D8B030D-6E8A-4147-A177-3AD203B41FA5}">
                      <a16:colId xmlns:a16="http://schemas.microsoft.com/office/drawing/2014/main" val="3829456256"/>
                    </a:ext>
                  </a:extLst>
                </a:gridCol>
                <a:gridCol w="4441190">
                  <a:extLst>
                    <a:ext uri="{9D8B030D-6E8A-4147-A177-3AD203B41FA5}">
                      <a16:colId xmlns:a16="http://schemas.microsoft.com/office/drawing/2014/main" val="3668847074"/>
                    </a:ext>
                  </a:extLst>
                </a:gridCol>
              </a:tblGrid>
              <a:tr h="957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¿El restaurante El Cráter?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más elegante de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ciudad.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 El </a:t>
                      </a:r>
                      <a:r>
                        <a:rPr lang="en-US" sz="1800" b="0" i="1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Cráter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restaurant?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It’s the most elegant (one) in the city.</a:t>
                      </a:r>
                    </a:p>
                  </a:txBody>
                  <a:tcPr marR="27432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Recomiendo la ensalada de papa.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 </a:t>
                      </a:r>
                      <a:r>
                        <a:rPr lang="es-ES" sz="1800" b="1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más sabrosa del </a:t>
                      </a:r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menú.</a:t>
                      </a:r>
                      <a:br>
                        <a:rPr lang="es-ES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recommend the potato salad.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It’s the most delicious one on the menu.</a:t>
                      </a:r>
                    </a:p>
                  </a:txBody>
                  <a:tcPr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907563"/>
                  </a:ext>
                </a:extLst>
              </a:tr>
            </a:tbl>
          </a:graphicData>
        </a:graphic>
      </p:graphicFrame>
      <p:sp>
        <p:nvSpPr>
          <p:cNvPr id="9" name="Título 8">
            <a:extLst>
              <a:ext uri="{FF2B5EF4-FFF2-40B4-BE49-F238E27FC236}">
                <a16:creationId xmlns:a16="http://schemas.microsoft.com/office/drawing/2014/main" id="{B8A162A0-FF1A-4679-9C1E-842B3A9B84C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Comparatives and superlatives</a:t>
            </a:r>
            <a:endParaRPr lang="es-CO" dirty="0"/>
          </a:p>
        </p:txBody>
      </p:sp>
      <p:sp>
        <p:nvSpPr>
          <p:cNvPr id="11" name="Isosceles Triangle 2">
            <a:extLst>
              <a:ext uri="{FF2B5EF4-FFF2-40B4-BE49-F238E27FC236}">
                <a16:creationId xmlns:a16="http://schemas.microsoft.com/office/drawing/2014/main" id="{3B9B29F1-528C-416D-9F3A-415ECE435DD4}"/>
              </a:ext>
            </a:extLst>
          </p:cNvPr>
          <p:cNvSpPr/>
          <p:nvPr/>
        </p:nvSpPr>
        <p:spPr>
          <a:xfrm rot="5400000">
            <a:off x="2209435" y="2297913"/>
            <a:ext cx="274320" cy="2286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7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9D819F5-B4D0-4765-A346-26FDFB36038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522156" y="2116534"/>
            <a:ext cx="7567081" cy="3038263"/>
          </a:xfrm>
          <a:prstGeom prst="rect">
            <a:avLst/>
          </a:prstGeom>
        </p:spPr>
        <p:txBody>
          <a:bodyPr/>
          <a:lstStyle/>
          <a:p>
            <a:r>
              <a:rPr lang="en-US" b="1" dirty="0">
                <a:solidFill>
                  <a:srgbClr val="CD4014"/>
                </a:solidFill>
              </a:rPr>
              <a:t>¡</a:t>
            </a:r>
            <a:r>
              <a:rPr lang="en-US" b="1" dirty="0" err="1">
                <a:solidFill>
                  <a:srgbClr val="CD4014"/>
                </a:solidFill>
              </a:rPr>
              <a:t>ojo</a:t>
            </a:r>
            <a:r>
              <a:rPr lang="en-US" b="1" dirty="0">
                <a:solidFill>
                  <a:srgbClr val="CD4014"/>
                </a:solidFill>
              </a:rPr>
              <a:t>! </a:t>
            </a:r>
            <a:r>
              <a:rPr lang="en-US" dirty="0"/>
              <a:t>The absolute superlative, which ends in –</a:t>
            </a:r>
            <a:r>
              <a:rPr lang="en-US" b="1" dirty="0" err="1"/>
              <a:t>ísimo</a:t>
            </a:r>
            <a:r>
              <a:rPr lang="en-US" b="1" dirty="0"/>
              <a:t>/a(s)</a:t>
            </a:r>
            <a:r>
              <a:rPr lang="en-US" dirty="0"/>
              <a:t>, is equivalent to the English </a:t>
            </a:r>
            <a:r>
              <a:rPr lang="en-US" i="1" dirty="0"/>
              <a:t>extremely/very </a:t>
            </a:r>
            <a:r>
              <a:rPr lang="en-US" dirty="0"/>
              <a:t>+ [</a:t>
            </a:r>
            <a:r>
              <a:rPr lang="en-US" i="1" dirty="0"/>
              <a:t>adjective/adverb</a:t>
            </a:r>
            <a:r>
              <a:rPr lang="en-US" dirty="0"/>
              <a:t>]. For example: </a:t>
            </a:r>
            <a:r>
              <a:rPr lang="en-US" b="1" dirty="0" err="1"/>
              <a:t>muchísimo</a:t>
            </a:r>
            <a:r>
              <a:rPr lang="en-US" b="1" dirty="0"/>
              <a:t>/a(s) </a:t>
            </a:r>
            <a:r>
              <a:rPr lang="en-US" dirty="0"/>
              <a:t>(</a:t>
            </a:r>
            <a:r>
              <a:rPr lang="en-US" i="1" dirty="0"/>
              <a:t>very much</a:t>
            </a:r>
            <a:r>
              <a:rPr lang="en-US" dirty="0"/>
              <a:t>), </a:t>
            </a:r>
            <a:r>
              <a:rPr lang="en-US" b="1" dirty="0" err="1"/>
              <a:t>malísimo</a:t>
            </a:r>
            <a:r>
              <a:rPr lang="en-US" b="1" dirty="0"/>
              <a:t>/a(s)</a:t>
            </a:r>
            <a:r>
              <a:rPr lang="en-US" dirty="0"/>
              <a:t> (</a:t>
            </a:r>
            <a:r>
              <a:rPr lang="en-US" i="1" dirty="0"/>
              <a:t>very bad), </a:t>
            </a:r>
            <a:r>
              <a:rPr lang="en-US" b="1" dirty="0" err="1"/>
              <a:t>facilísimo</a:t>
            </a:r>
            <a:r>
              <a:rPr lang="en-US" b="1" dirty="0"/>
              <a:t>/a(s)</a:t>
            </a:r>
            <a:r>
              <a:rPr lang="en-US" dirty="0"/>
              <a:t> (</a:t>
            </a:r>
            <a:r>
              <a:rPr lang="en-US" i="1" dirty="0"/>
              <a:t>extremely easy</a:t>
            </a:r>
            <a:r>
              <a:rPr lang="en-US" dirty="0"/>
              <a:t>).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9E9DD78-AFB6-42A8-A13C-9BF9B178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8.4-8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98FFB6E-6A83-4E4F-8CAF-2B2B29C20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58B582F1-D1BB-4B28-8E14-7A6C74292610}"/>
              </a:ext>
            </a:extLst>
          </p:cNvPr>
          <p:cNvSpPr txBox="1"/>
          <p:nvPr/>
        </p:nvSpPr>
        <p:spPr>
          <a:xfrm>
            <a:off x="2536554" y="1627003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Superlatives (cont’d)</a:t>
            </a:r>
          </a:p>
        </p:txBody>
      </p:sp>
      <p:sp>
        <p:nvSpPr>
          <p:cNvPr id="9" name="Título 8">
            <a:extLst>
              <a:ext uri="{FF2B5EF4-FFF2-40B4-BE49-F238E27FC236}">
                <a16:creationId xmlns:a16="http://schemas.microsoft.com/office/drawing/2014/main" id="{81277A79-E650-4B92-BFFE-F5DAF5D7855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Comparatives and superlatives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13535598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4546</TotalTime>
  <Words>1156</Words>
  <Application>Microsoft Office PowerPoint</Application>
  <PresentationFormat>Widescreen</PresentationFormat>
  <Paragraphs>174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Gill Sans MT</vt:lpstr>
      <vt:lpstr>Times New Roman</vt:lpstr>
      <vt:lpstr>Main-MASTER</vt:lpstr>
      <vt:lpstr>Comparatives and superlatives</vt:lpstr>
      <vt:lpstr>Comparatives and superlatives</vt:lpstr>
      <vt:lpstr>Comparatives and superlatives</vt:lpstr>
      <vt:lpstr>Comparatives and superlatives</vt:lpstr>
      <vt:lpstr>Comparatives and superlatives</vt:lpstr>
      <vt:lpstr>PowerPoint Presentation</vt:lpstr>
      <vt:lpstr>Comparatives and superlatives</vt:lpstr>
      <vt:lpstr>Comparatives and superlatives</vt:lpstr>
      <vt:lpstr>Comparatives and superlatives</vt:lpstr>
      <vt:lpstr>Comparatives and superlatives</vt:lpstr>
      <vt:lpstr>Comparatives and superlatives</vt:lpstr>
      <vt:lpstr>Comparatives and superlatives</vt:lpstr>
      <vt:lpstr>Comparatives and superlatives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Bahena, Mario</cp:lastModifiedBy>
  <cp:revision>167</cp:revision>
  <dcterms:created xsi:type="dcterms:W3CDTF">2020-01-23T15:55:24Z</dcterms:created>
  <dcterms:modified xsi:type="dcterms:W3CDTF">2023-04-24T13:54:04Z</dcterms:modified>
</cp:coreProperties>
</file>