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436" r:id="rId2"/>
    <p:sldId id="457" r:id="rId3"/>
    <p:sldId id="458" r:id="rId4"/>
    <p:sldId id="459" r:id="rId5"/>
    <p:sldId id="460" r:id="rId6"/>
    <p:sldId id="4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4014"/>
    <a:srgbClr val="312783"/>
    <a:srgbClr val="F26815"/>
    <a:srgbClr val="33348E"/>
    <a:srgbClr val="FFF9C7"/>
    <a:srgbClr val="0C7D5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4227" autoAdjust="0"/>
  </p:normalViewPr>
  <p:slideViewPr>
    <p:cSldViewPr snapToGrid="0">
      <p:cViewPr varScale="1">
        <p:scale>
          <a:sx n="108" d="100"/>
          <a:sy n="108" d="100"/>
        </p:scale>
        <p:origin x="78" y="3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8.3-1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9FC5E42-64F1-4C92-A7D2-736056EBAA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8.3-1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1C5411D-0892-4CC7-B3D7-CF1EFB4730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CCFFF09B-8E50-417F-8C72-5BF288BA41DC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8.3-1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8.3-1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 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conocer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C2435D4-F802-48A8-972D-41B274776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CFB97407-5D8E-428F-BC1C-3EEEABCD8083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266DF57E-E817-4477-A2D4-DCAD983CE04B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B94735B-6796-4578-A996-7D7F15D69C0B}"/>
              </a:ext>
            </a:extLst>
          </p:cNvPr>
          <p:cNvSpPr txBox="1"/>
          <p:nvPr userDrawn="1"/>
        </p:nvSpPr>
        <p:spPr>
          <a:xfrm>
            <a:off x="9682485" y="525083"/>
            <a:ext cx="16300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 comer!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DCF56383-7C05-4869-8A09-57BAD0B7C333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F4F32501-4FCA-46BB-A9BA-F9FAD337329A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6AA54F-76BF-4285-A23E-776B1B15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8.3-1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9D3850-490B-466C-BA4A-4A290BA9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2B52808B-5953-4404-A016-032B2B153829}"/>
              </a:ext>
            </a:extLst>
          </p:cNvPr>
          <p:cNvSpPr/>
          <p:nvPr/>
        </p:nvSpPr>
        <p:spPr>
          <a:xfrm>
            <a:off x="4635279" y="3352803"/>
            <a:ext cx="3203300" cy="829274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Saber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conocer</a:t>
            </a:r>
            <a:endParaRPr lang="en-US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: esquinas superiores redondeadas 8">
            <a:extLst>
              <a:ext uri="{FF2B5EF4-FFF2-40B4-BE49-F238E27FC236}">
                <a16:creationId xmlns:a16="http://schemas.microsoft.com/office/drawing/2014/main" id="{79E3B31F-6627-410B-BA65-8F14FBFCCD23}"/>
              </a:ext>
            </a:extLst>
          </p:cNvPr>
          <p:cNvSpPr/>
          <p:nvPr/>
        </p:nvSpPr>
        <p:spPr>
          <a:xfrm rot="10800000">
            <a:off x="3419473" y="3743228"/>
            <a:ext cx="5543549" cy="2286097"/>
          </a:xfrm>
          <a:prstGeom prst="round2SameRect">
            <a:avLst>
              <a:gd name="adj1" fmla="val 13543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0" name="Tabla 8">
            <a:extLst>
              <a:ext uri="{FF2B5EF4-FFF2-40B4-BE49-F238E27FC236}">
                <a16:creationId xmlns:a16="http://schemas.microsoft.com/office/drawing/2014/main" id="{0E2CDEDA-9BFA-4DBC-83E3-683F354F4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687815"/>
              </p:ext>
            </p:extLst>
          </p:nvPr>
        </p:nvGraphicFramePr>
        <p:xfrm>
          <a:off x="3556000" y="3875721"/>
          <a:ext cx="5181600" cy="1907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385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620715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</a:tblGrid>
              <a:tr h="380673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s-CO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endParaRPr lang="es-CO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00"/>
                        </a:spcAft>
                      </a:pPr>
                      <a:endParaRPr lang="en-U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173232"/>
                  </a:ext>
                </a:extLst>
              </a:tr>
              <a:tr h="1230369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  <a:endParaRPr lang="es-CO" sz="15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sabes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sabe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sabemos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sabéis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saben</a:t>
                      </a:r>
                      <a:endParaRPr lang="es-CO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T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cono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conoces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conoce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conocemos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conocéis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conocen</a:t>
                      </a:r>
                      <a:endParaRPr lang="en-U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1" name="Elipse 10">
            <a:extLst>
              <a:ext uri="{FF2B5EF4-FFF2-40B4-BE49-F238E27FC236}">
                <a16:creationId xmlns:a16="http://schemas.microsoft.com/office/drawing/2014/main" id="{8AC4E4F0-F80F-47C1-945D-4020DA98FCB0}"/>
              </a:ext>
            </a:extLst>
          </p:cNvPr>
          <p:cNvSpPr/>
          <p:nvPr/>
        </p:nvSpPr>
        <p:spPr>
          <a:xfrm>
            <a:off x="6848752" y="5769456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2783"/>
              </a:solidFill>
            </a:endParaRP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81703651-9371-4F03-B0F0-D50C0A63A1FD}"/>
              </a:ext>
            </a:extLst>
          </p:cNvPr>
          <p:cNvSpPr/>
          <p:nvPr/>
        </p:nvSpPr>
        <p:spPr>
          <a:xfrm>
            <a:off x="5345987" y="3914879"/>
            <a:ext cx="750013" cy="286034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E4446792-94B6-48AF-8DEA-C21087B22031}"/>
              </a:ext>
            </a:extLst>
          </p:cNvPr>
          <p:cNvSpPr/>
          <p:nvPr/>
        </p:nvSpPr>
        <p:spPr>
          <a:xfrm>
            <a:off x="6983054" y="3914879"/>
            <a:ext cx="1008421" cy="286034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conocer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9AE6942D-C4E2-4111-A70D-AADC41650F1F}"/>
              </a:ext>
            </a:extLst>
          </p:cNvPr>
          <p:cNvSpPr/>
          <p:nvPr/>
        </p:nvSpPr>
        <p:spPr>
          <a:xfrm>
            <a:off x="5230132" y="5769456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2783"/>
              </a:solidFill>
            </a:endParaRPr>
          </a:p>
        </p:txBody>
      </p:sp>
      <p:sp>
        <p:nvSpPr>
          <p:cNvPr id="13" name="Título 25">
            <a:extLst>
              <a:ext uri="{FF2B5EF4-FFF2-40B4-BE49-F238E27FC236}">
                <a16:creationId xmlns:a16="http://schemas.microsoft.com/office/drawing/2014/main" id="{F5AC6A19-717F-4A42-A8B1-1C14A588F2C8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Saber </a:t>
            </a:r>
            <a:r>
              <a:rPr lang="en-US" b="0"/>
              <a:t>and</a:t>
            </a:r>
            <a:r>
              <a:rPr lang="en-US"/>
              <a:t> conocer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5AE646-F303-4798-B734-644C78F6B0DE}"/>
              </a:ext>
            </a:extLst>
          </p:cNvPr>
          <p:cNvSpPr txBox="1"/>
          <p:nvPr/>
        </p:nvSpPr>
        <p:spPr>
          <a:xfrm>
            <a:off x="3556000" y="40349"/>
            <a:ext cx="3826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To know in Spanish</a:t>
            </a:r>
          </a:p>
        </p:txBody>
      </p:sp>
    </p:spTree>
    <p:extLst>
      <p:ext uri="{BB962C8B-B14F-4D97-AF65-F5344CB8AC3E}">
        <p14:creationId xmlns:p14="http://schemas.microsoft.com/office/powerpoint/2010/main" val="102620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C75328-B88C-44D9-ADBA-1F667D04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8.3-2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576BB5-E388-4938-9742-AEDC36FE1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F043C64-7D53-4798-8799-1BAA2D3DD9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/>
              <a:t>Saber</a:t>
            </a:r>
            <a:r>
              <a:rPr lang="en-US" dirty="0"/>
              <a:t> means </a:t>
            </a:r>
            <a:r>
              <a:rPr lang="en-US" i="1" dirty="0"/>
              <a:t>to know a fact or piece(s) of information</a:t>
            </a:r>
            <a:r>
              <a:rPr lang="en-US" dirty="0"/>
              <a:t> or </a:t>
            </a:r>
            <a:r>
              <a:rPr lang="en-US" i="1" dirty="0"/>
              <a:t>to know how to do something</a:t>
            </a:r>
            <a:r>
              <a:rPr lang="en-US" dirty="0"/>
              <a:t>.</a:t>
            </a:r>
            <a:endParaRPr lang="es-CO" dirty="0"/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311C217D-4045-487F-9F56-7A1E0016E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645483"/>
              </p:ext>
            </p:extLst>
          </p:nvPr>
        </p:nvGraphicFramePr>
        <p:xfrm>
          <a:off x="2606547" y="3098020"/>
          <a:ext cx="7528053" cy="9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1553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74650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tu número de teléfono.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don’t know your phone number.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 hermana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sabe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hablar francés.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 sister knows how to speak French.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8" name="Título 25">
            <a:extLst>
              <a:ext uri="{FF2B5EF4-FFF2-40B4-BE49-F238E27FC236}">
                <a16:creationId xmlns:a16="http://schemas.microsoft.com/office/drawing/2014/main" id="{7450747A-FA1F-47F6-9EBE-6FA6C5A7DD4D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Saber </a:t>
            </a:r>
            <a:r>
              <a:rPr lang="en-US" b="0"/>
              <a:t>and</a:t>
            </a:r>
            <a:r>
              <a:rPr lang="en-US"/>
              <a:t> conocer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6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C6B910-CDB7-42C2-AA33-7B96D4B1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8.3-3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E9ACFB-C8D7-48B2-963D-8DB20506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1ADD856-F454-4AA5-A0E2-644C4FC312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7288832" cy="3099816"/>
          </a:xfrm>
          <a:prstGeom prst="rect">
            <a:avLst/>
          </a:prstGeom>
        </p:spPr>
        <p:txBody>
          <a:bodyPr/>
          <a:lstStyle/>
          <a:p>
            <a:r>
              <a:rPr lang="en-US" b="1" dirty="0" err="1"/>
              <a:t>Conocer</a:t>
            </a:r>
            <a:r>
              <a:rPr lang="en-US" dirty="0"/>
              <a:t> means </a:t>
            </a:r>
            <a:r>
              <a:rPr lang="en-US" i="1" dirty="0"/>
              <a:t>to know or be familiar/acquainted with a person, place, or thing</a:t>
            </a:r>
            <a:r>
              <a:rPr lang="en-US" dirty="0"/>
              <a:t>.</a:t>
            </a:r>
            <a:endParaRPr lang="es-CO" dirty="0"/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69C5C962-34AA-4B10-B317-895CF04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449530"/>
              </p:ext>
            </p:extLst>
          </p:nvPr>
        </p:nvGraphicFramePr>
        <p:xfrm>
          <a:off x="2606547" y="3646661"/>
          <a:ext cx="8353553" cy="9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2403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412115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Conoces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ciudad de Nueva York?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you know New York City?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conozco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tu amigo Esteban.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don’t know your friend Esteban.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8" name="Título 25">
            <a:extLst>
              <a:ext uri="{FF2B5EF4-FFF2-40B4-BE49-F238E27FC236}">
                <a16:creationId xmlns:a16="http://schemas.microsoft.com/office/drawing/2014/main" id="{A021E331-20A9-40A6-A2FB-EB2E8FE60DCE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Saber </a:t>
            </a:r>
            <a:r>
              <a:rPr lang="en-US" b="0"/>
              <a:t>and</a:t>
            </a:r>
            <a:r>
              <a:rPr lang="en-US"/>
              <a:t> conocer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5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73A1F8-5031-43D6-AAA5-6943DCE6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8.3-4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C5E7D7-C1F1-4C14-8793-B111A7B1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48FCF9E-6688-4A7C-AE7C-2DA5C52DBC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As you learned in 5.4, when the direct object of </a:t>
            </a:r>
            <a:r>
              <a:rPr lang="en-US" b="1" dirty="0" err="1"/>
              <a:t>conocer</a:t>
            </a:r>
            <a:r>
              <a:rPr lang="en-US" dirty="0"/>
              <a:t> is a person or pet, the personal </a:t>
            </a:r>
            <a:r>
              <a:rPr lang="en-US" b="1" dirty="0"/>
              <a:t>a</a:t>
            </a:r>
            <a:r>
              <a:rPr lang="en-US" dirty="0"/>
              <a:t> is used. Compare these sentences.</a:t>
            </a:r>
            <a:endParaRPr lang="es-CO" dirty="0"/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66ADDCC1-494F-4E23-A448-24D7EC41B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90275"/>
              </p:ext>
            </p:extLst>
          </p:nvPr>
        </p:nvGraphicFramePr>
        <p:xfrm>
          <a:off x="2560827" y="3631420"/>
          <a:ext cx="732122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8103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203121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Conoces a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Rigoberta Menchú?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Conoces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ese restaurante?</a:t>
                      </a: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8" name="Título 25">
            <a:extLst>
              <a:ext uri="{FF2B5EF4-FFF2-40B4-BE49-F238E27FC236}">
                <a16:creationId xmlns:a16="http://schemas.microsoft.com/office/drawing/2014/main" id="{AF5BACFD-41D1-497E-B378-71DE4713EF0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Saber </a:t>
            </a:r>
            <a:r>
              <a:rPr lang="en-US" b="0"/>
              <a:t>and</a:t>
            </a:r>
            <a:r>
              <a:rPr lang="en-US"/>
              <a:t> conocer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08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: esquinas superiores redondeadas 12">
            <a:extLst>
              <a:ext uri="{FF2B5EF4-FFF2-40B4-BE49-F238E27FC236}">
                <a16:creationId xmlns:a16="http://schemas.microsoft.com/office/drawing/2014/main" id="{6059965B-EC9F-44D5-84F3-516FC7BD5875}"/>
              </a:ext>
            </a:extLst>
          </p:cNvPr>
          <p:cNvSpPr/>
          <p:nvPr/>
        </p:nvSpPr>
        <p:spPr>
          <a:xfrm rot="10800000">
            <a:off x="6445250" y="4067089"/>
            <a:ext cx="3525610" cy="1686009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A4D09A-886B-4E0E-8630-604E7E47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8.3-5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3DE5651-1D07-4CB0-98BD-5D94FEE52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11DBD7-F5B0-4AAF-A4D8-AD3B882B73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091" y="1602184"/>
            <a:ext cx="11185864" cy="3099816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CD4014"/>
                </a:solidFill>
              </a:rPr>
              <a:t>¡</a:t>
            </a:r>
            <a:r>
              <a:rPr lang="en-US" b="1" dirty="0" err="1">
                <a:solidFill>
                  <a:srgbClr val="CD4014"/>
                </a:solidFill>
              </a:rPr>
              <a:t>ojo</a:t>
            </a:r>
            <a:r>
              <a:rPr lang="en-US" b="1" dirty="0">
                <a:solidFill>
                  <a:srgbClr val="CD4014"/>
                </a:solidFill>
              </a:rPr>
              <a:t>! </a:t>
            </a:r>
            <a:r>
              <a:rPr lang="en-US" dirty="0"/>
              <a:t>These verbs are conjugated like </a:t>
            </a:r>
            <a:r>
              <a:rPr lang="en-US" b="1" dirty="0" err="1"/>
              <a:t>conocer</a:t>
            </a:r>
            <a:r>
              <a:rPr lang="en-US" dirty="0"/>
              <a:t> in the </a:t>
            </a:r>
            <a:r>
              <a:rPr lang="en-US" b="1" dirty="0" err="1"/>
              <a:t>yo</a:t>
            </a:r>
            <a:r>
              <a:rPr lang="en-US" dirty="0"/>
              <a:t> form in the present. You will learn how to use </a:t>
            </a:r>
            <a:r>
              <a:rPr lang="en-US" b="1" dirty="0"/>
              <a:t>saber</a:t>
            </a:r>
            <a:r>
              <a:rPr lang="en-US" dirty="0"/>
              <a:t>, </a:t>
            </a:r>
            <a:r>
              <a:rPr lang="en-US" b="1" dirty="0" err="1"/>
              <a:t>conocer</a:t>
            </a:r>
            <a:r>
              <a:rPr lang="en-US" dirty="0"/>
              <a:t>, and related verbs in the </a:t>
            </a:r>
            <a:r>
              <a:rPr lang="en-US" dirty="0" err="1"/>
              <a:t>preterite</a:t>
            </a:r>
            <a:r>
              <a:rPr lang="en-US" dirty="0"/>
              <a:t> in Lesson 9.</a:t>
            </a:r>
            <a:endParaRPr lang="es-CO" dirty="0"/>
          </a:p>
        </p:txBody>
      </p:sp>
      <p:sp>
        <p:nvSpPr>
          <p:cNvPr id="7" name="Rectángulo: esquinas superiores redondeadas 6">
            <a:extLst>
              <a:ext uri="{FF2B5EF4-FFF2-40B4-BE49-F238E27FC236}">
                <a16:creationId xmlns:a16="http://schemas.microsoft.com/office/drawing/2014/main" id="{27C2D3EB-7C07-4A78-BBF9-2B39B134817C}"/>
              </a:ext>
            </a:extLst>
          </p:cNvPr>
          <p:cNvSpPr/>
          <p:nvPr/>
        </p:nvSpPr>
        <p:spPr>
          <a:xfrm rot="10800000">
            <a:off x="3486147" y="4067089"/>
            <a:ext cx="2366703" cy="1686009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9" name="Tabla 5">
            <a:extLst>
              <a:ext uri="{FF2B5EF4-FFF2-40B4-BE49-F238E27FC236}">
                <a16:creationId xmlns:a16="http://schemas.microsoft.com/office/drawing/2014/main" id="{69F0BCFB-7921-4843-8C4D-38FDC40EB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086251"/>
              </p:ext>
            </p:extLst>
          </p:nvPr>
        </p:nvGraphicFramePr>
        <p:xfrm>
          <a:off x="3657600" y="4152132"/>
          <a:ext cx="620848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>
                  <a:extLst>
                    <a:ext uri="{9D8B030D-6E8A-4147-A177-3AD203B41FA5}">
                      <a16:colId xmlns:a16="http://schemas.microsoft.com/office/drawing/2014/main" val="552916393"/>
                    </a:ext>
                  </a:extLst>
                </a:gridCol>
                <a:gridCol w="4106636">
                  <a:extLst>
                    <a:ext uri="{9D8B030D-6E8A-4147-A177-3AD203B41FA5}">
                      <a16:colId xmlns:a16="http://schemas.microsoft.com/office/drawing/2014/main" val="1879009558"/>
                    </a:ext>
                  </a:extLst>
                </a:gridCol>
              </a:tblGrid>
              <a:tr h="446820">
                <a:tc>
                  <a:txBody>
                    <a:bodyPr/>
                    <a:lstStyle/>
                    <a:p>
                      <a:pPr algn="r"/>
                      <a:r>
                        <a:rPr lang="es-ES" sz="1500" b="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ofrecer </a:t>
                      </a:r>
                      <a:r>
                        <a:rPr lang="es-E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" sz="1500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5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500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</a:t>
                      </a:r>
                      <a:r>
                        <a:rPr lang="es-E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algn="r"/>
                      <a:r>
                        <a:rPr lang="es-ES" sz="1500" b="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parecer </a:t>
                      </a:r>
                      <a:r>
                        <a:rPr lang="es-E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" sz="1500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5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500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seem</a:t>
                      </a:r>
                      <a:r>
                        <a:rPr lang="es-E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algn="r"/>
                      <a:r>
                        <a:rPr lang="es-ES" sz="1500" b="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conducir </a:t>
                      </a:r>
                      <a:r>
                        <a:rPr lang="es-E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" sz="1500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5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drive</a:t>
                      </a:r>
                      <a:r>
                        <a:rPr lang="es-E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algn="r"/>
                      <a:endParaRPr lang="es-ES" sz="1500" b="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s-ES" sz="1500" b="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traducir </a:t>
                      </a:r>
                      <a:r>
                        <a:rPr lang="es-E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" sz="1500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5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500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translate</a:t>
                      </a:r>
                      <a:r>
                        <a:rPr lang="es-E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CO" sz="15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ofre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ofreces, ofrece, etc.</a:t>
                      </a:r>
                    </a:p>
                    <a:p>
                      <a:pPr algn="r"/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pare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pareces, parece, etc.</a:t>
                      </a:r>
                    </a:p>
                    <a:p>
                      <a:pPr algn="r"/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conduces, conduce,</a:t>
                      </a:r>
                    </a:p>
                    <a:p>
                      <a:pPr algn="r"/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cimos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condu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cís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conducen</a:t>
                      </a:r>
                    </a:p>
                    <a:p>
                      <a:pPr algn="r"/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tradu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traduces, traduce,</a:t>
                      </a:r>
                    </a:p>
                    <a:p>
                      <a:pPr algn="r"/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tradu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cimos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tradu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cís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traducen</a:t>
                      </a:r>
                      <a:endParaRPr lang="es-CO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747550"/>
                  </a:ext>
                </a:extLst>
              </a:tr>
            </a:tbl>
          </a:graphicData>
        </a:graphic>
      </p:graphicFrame>
      <p:sp>
        <p:nvSpPr>
          <p:cNvPr id="11" name="Triángulo isósceles 10">
            <a:extLst>
              <a:ext uri="{FF2B5EF4-FFF2-40B4-BE49-F238E27FC236}">
                <a16:creationId xmlns:a16="http://schemas.microsoft.com/office/drawing/2014/main" id="{94EABC97-2407-4B10-8EF0-BF9C2F043165}"/>
              </a:ext>
            </a:extLst>
          </p:cNvPr>
          <p:cNvSpPr/>
          <p:nvPr/>
        </p:nvSpPr>
        <p:spPr>
          <a:xfrm rot="5400000">
            <a:off x="5137792" y="4681907"/>
            <a:ext cx="1916428" cy="276757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ítulo 25">
            <a:extLst>
              <a:ext uri="{FF2B5EF4-FFF2-40B4-BE49-F238E27FC236}">
                <a16:creationId xmlns:a16="http://schemas.microsoft.com/office/drawing/2014/main" id="{C618BD5C-2C39-4496-A0FE-2529A254BD7E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Saber </a:t>
            </a:r>
            <a:r>
              <a:rPr lang="en-US" b="0"/>
              <a:t>and</a:t>
            </a:r>
            <a:r>
              <a:rPr lang="en-US"/>
              <a:t> conocer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8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C474D6-6DF2-4040-9730-1BF09E7EE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8.3-6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D986BF-116A-41C5-8E9A-C334FD881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A0140450-8033-4EF4-8096-5AF0F6555AA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91953" y="1879092"/>
            <a:ext cx="11372295" cy="3099816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CD4014"/>
                </a:solidFill>
              </a:rPr>
              <a:t>¡</a:t>
            </a:r>
            <a:r>
              <a:rPr lang="en-US" b="1" dirty="0" err="1">
                <a:solidFill>
                  <a:srgbClr val="CD4014"/>
                </a:solidFill>
              </a:rPr>
              <a:t>ojo</a:t>
            </a:r>
            <a:r>
              <a:rPr lang="en-US" b="1" dirty="0">
                <a:solidFill>
                  <a:srgbClr val="CD4014"/>
                </a:solidFill>
              </a:rPr>
              <a:t>! </a:t>
            </a:r>
            <a:r>
              <a:rPr lang="en-US" b="1" dirty="0" err="1"/>
              <a:t>Conducir</a:t>
            </a:r>
            <a:r>
              <a:rPr lang="en-US" dirty="0"/>
              <a:t> and </a:t>
            </a:r>
            <a:r>
              <a:rPr lang="en-US" b="1" dirty="0" err="1"/>
              <a:t>traducir</a:t>
            </a:r>
            <a:r>
              <a:rPr lang="en-US" dirty="0"/>
              <a:t> are –</a:t>
            </a:r>
            <a:r>
              <a:rPr lang="en-US" b="1" dirty="0" err="1"/>
              <a:t>ir</a:t>
            </a:r>
            <a:r>
              <a:rPr lang="en-US" dirty="0"/>
              <a:t> verbs, so they differ from </a:t>
            </a:r>
            <a:r>
              <a:rPr lang="en-US" b="1" dirty="0" err="1"/>
              <a:t>conocer</a:t>
            </a:r>
            <a:r>
              <a:rPr lang="en-US" dirty="0"/>
              <a:t> in their </a:t>
            </a:r>
            <a:r>
              <a:rPr lang="en-US" b="1" dirty="0" err="1"/>
              <a:t>nosotros</a:t>
            </a:r>
            <a:r>
              <a:rPr lang="en-US" b="1" dirty="0"/>
              <a:t>/as</a:t>
            </a:r>
            <a:r>
              <a:rPr lang="en-US" dirty="0"/>
              <a:t> and </a:t>
            </a:r>
            <a:r>
              <a:rPr lang="en-US" b="1" dirty="0" err="1"/>
              <a:t>vosotros</a:t>
            </a:r>
            <a:r>
              <a:rPr lang="en-US" b="1" dirty="0"/>
              <a:t>/as</a:t>
            </a:r>
            <a:r>
              <a:rPr lang="en-US" dirty="0"/>
              <a:t> forms.</a:t>
            </a:r>
            <a:endParaRPr lang="es-CO" dirty="0"/>
          </a:p>
        </p:txBody>
      </p:sp>
      <p:sp>
        <p:nvSpPr>
          <p:cNvPr id="8" name="Título 25">
            <a:extLst>
              <a:ext uri="{FF2B5EF4-FFF2-40B4-BE49-F238E27FC236}">
                <a16:creationId xmlns:a16="http://schemas.microsoft.com/office/drawing/2014/main" id="{36456111-CA25-450C-887A-5F6E8D339F52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Saber </a:t>
            </a:r>
            <a:r>
              <a:rPr lang="en-US" b="0"/>
              <a:t>and</a:t>
            </a:r>
            <a:r>
              <a:rPr lang="en-US"/>
              <a:t> conocer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533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4398</TotalTime>
  <Words>394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Main-MASTER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Bahena, Mario</cp:lastModifiedBy>
  <cp:revision>163</cp:revision>
  <dcterms:created xsi:type="dcterms:W3CDTF">2020-01-23T15:55:24Z</dcterms:created>
  <dcterms:modified xsi:type="dcterms:W3CDTF">2023-04-19T13:54:20Z</dcterms:modified>
</cp:coreProperties>
</file>