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436" r:id="rId2"/>
    <p:sldId id="450" r:id="rId3"/>
    <p:sldId id="451" r:id="rId4"/>
    <p:sldId id="452" r:id="rId5"/>
    <p:sldId id="453" r:id="rId6"/>
    <p:sldId id="454" r:id="rId7"/>
    <p:sldId id="455" r:id="rId8"/>
    <p:sldId id="45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  <a:srgbClr val="CD4014"/>
    <a:srgbClr val="F26815"/>
    <a:srgbClr val="33348E"/>
    <a:srgbClr val="FFF9C7"/>
    <a:srgbClr val="0C7D5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4" autoAdjust="0"/>
    <p:restoredTop sz="86481" autoAdjust="0"/>
  </p:normalViewPr>
  <p:slideViewPr>
    <p:cSldViewPr snapToGrid="0">
      <p:cViewPr varScale="1">
        <p:scale>
          <a:sx n="99" d="100"/>
          <a:sy n="99" d="100"/>
        </p:scale>
        <p:origin x="137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8.2-1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10CC9EB-9274-4FA0-856B-F10B1E08B7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39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8.2-1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E4A5470-030F-4D2E-9492-6BFCD7528D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25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3967AA73-61CA-4F23-B618-AC58668F6943}"/>
              </a:ext>
            </a:extLst>
          </p:cNvPr>
          <p:cNvSpPr/>
          <p:nvPr userDrawn="1"/>
        </p:nvSpPr>
        <p:spPr>
          <a:xfrm rot="5400000">
            <a:off x="220943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8.2-1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8.2-1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object pronouns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1A4B6E-4DA6-4841-B7EE-87C1E3D8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12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ABAEA2BD-4DD6-4CB5-AB6D-CC39F1174AA6}"/>
              </a:ext>
            </a:extLst>
          </p:cNvPr>
          <p:cNvSpPr/>
          <p:nvPr userDrawn="1"/>
        </p:nvSpPr>
        <p:spPr>
          <a:xfrm flipH="1">
            <a:off x="0" y="-12689"/>
            <a:ext cx="12191998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13690933-1562-4963-8AFA-CBDA386BD8B0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31B60B9-A4AF-4894-B992-BA50595DBAD9}"/>
              </a:ext>
            </a:extLst>
          </p:cNvPr>
          <p:cNvSpPr txBox="1"/>
          <p:nvPr userDrawn="1"/>
        </p:nvSpPr>
        <p:spPr>
          <a:xfrm>
            <a:off x="9682485" y="525083"/>
            <a:ext cx="163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 comer!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9239BF13-AE3F-4BD2-BC01-7E6E8043C980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4E510BFB-1AA3-4CA7-843F-F067ACFF18BA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6AA54F-76BF-4285-A23E-776B1B15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8.2-1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9D3850-490B-466C-BA4A-4A290BA9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4F8471F-3E65-4A47-B2F3-0C011CAE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You have already learned that direct and indirect object pronouns replace nouns. You’ll now learn how to use these pronouns together.</a:t>
            </a:r>
            <a:endParaRPr lang="es-CO" dirty="0"/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5377C419-ACA1-4047-903F-EC6066680A96}"/>
              </a:ext>
            </a:extLst>
          </p:cNvPr>
          <p:cNvSpPr/>
          <p:nvPr/>
        </p:nvSpPr>
        <p:spPr>
          <a:xfrm rot="10800000">
            <a:off x="3733800" y="3798332"/>
            <a:ext cx="6059108" cy="62126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327671-9EB6-4A0D-87C8-1731A5A12E22}"/>
              </a:ext>
            </a:extLst>
          </p:cNvPr>
          <p:cNvSpPr txBox="1"/>
          <p:nvPr/>
        </p:nvSpPr>
        <p:spPr>
          <a:xfrm>
            <a:off x="5016092" y="3399245"/>
            <a:ext cx="3979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OBJECT PRONOUNS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F2490A-33E5-4353-BEEF-B115624BF6DB}"/>
              </a:ext>
            </a:extLst>
          </p:cNvPr>
          <p:cNvSpPr txBox="1"/>
          <p:nvPr/>
        </p:nvSpPr>
        <p:spPr>
          <a:xfrm>
            <a:off x="4296227" y="3924300"/>
            <a:ext cx="541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       te        le (se)        nos        os        les (se)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84C093A-B4DE-4C81-9FE8-05A44F995461}"/>
              </a:ext>
            </a:extLst>
          </p:cNvPr>
          <p:cNvSpPr txBox="1"/>
          <p:nvPr/>
        </p:nvSpPr>
        <p:spPr>
          <a:xfrm>
            <a:off x="5187909" y="4341715"/>
            <a:ext cx="363582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s-CO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OBJECT PRONOUNS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804C54B3-BA5D-488B-9FC6-F7653CAB933E}"/>
              </a:ext>
            </a:extLst>
          </p:cNvPr>
          <p:cNvSpPr/>
          <p:nvPr/>
        </p:nvSpPr>
        <p:spPr>
          <a:xfrm rot="10800000">
            <a:off x="5321300" y="5374683"/>
            <a:ext cx="3043464" cy="621268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5CADD4-CDB8-423F-972A-C0E1DAFEA6FE}"/>
              </a:ext>
            </a:extLst>
          </p:cNvPr>
          <p:cNvSpPr txBox="1"/>
          <p:nvPr/>
        </p:nvSpPr>
        <p:spPr>
          <a:xfrm>
            <a:off x="5558475" y="5500651"/>
            <a:ext cx="2806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      la        los        las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19434E8-8F42-45AA-A539-DCC0B3B0459D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620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superiores redondeadas 10">
            <a:extLst>
              <a:ext uri="{FF2B5EF4-FFF2-40B4-BE49-F238E27FC236}">
                <a16:creationId xmlns:a16="http://schemas.microsoft.com/office/drawing/2014/main" id="{912FA030-6B1E-4CF4-A961-F53EA25008D4}"/>
              </a:ext>
            </a:extLst>
          </p:cNvPr>
          <p:cNvSpPr/>
          <p:nvPr/>
        </p:nvSpPr>
        <p:spPr>
          <a:xfrm rot="10800000">
            <a:off x="2476499" y="5168354"/>
            <a:ext cx="3624005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2259925E-2B6D-4DB3-B4AE-2B0C22F8F447}"/>
              </a:ext>
            </a:extLst>
          </p:cNvPr>
          <p:cNvSpPr/>
          <p:nvPr/>
        </p:nvSpPr>
        <p:spPr>
          <a:xfrm rot="10800000">
            <a:off x="2476497" y="4338081"/>
            <a:ext cx="3606871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F0B3EDAE-CDB2-4151-9B31-8B8602F64025}"/>
              </a:ext>
            </a:extLst>
          </p:cNvPr>
          <p:cNvSpPr/>
          <p:nvPr/>
        </p:nvSpPr>
        <p:spPr>
          <a:xfrm rot="10800000">
            <a:off x="2476495" y="3507808"/>
            <a:ext cx="3606874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159967A6-B21B-43CB-8EA9-86B5A5692A62}"/>
              </a:ext>
            </a:extLst>
          </p:cNvPr>
          <p:cNvSpPr/>
          <p:nvPr/>
        </p:nvSpPr>
        <p:spPr>
          <a:xfrm rot="10800000">
            <a:off x="6508750" y="5174426"/>
            <a:ext cx="3130550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A344DB2A-EDEF-4257-A245-247AC98BAFB8}"/>
              </a:ext>
            </a:extLst>
          </p:cNvPr>
          <p:cNvSpPr/>
          <p:nvPr/>
        </p:nvSpPr>
        <p:spPr>
          <a:xfrm rot="10800000">
            <a:off x="6508750" y="4338081"/>
            <a:ext cx="3130550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A53EEAAF-A5F6-4FEB-85EA-1A824618E2FB}"/>
              </a:ext>
            </a:extLst>
          </p:cNvPr>
          <p:cNvSpPr/>
          <p:nvPr/>
        </p:nvSpPr>
        <p:spPr>
          <a:xfrm rot="10800000">
            <a:off x="6508750" y="3507809"/>
            <a:ext cx="3130550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09DD324-80C7-4FEE-8CB1-F51DB7A4D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29260"/>
              </p:ext>
            </p:extLst>
          </p:nvPr>
        </p:nvGraphicFramePr>
        <p:xfrm>
          <a:off x="2476500" y="3569140"/>
          <a:ext cx="71247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552916393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879009558"/>
                    </a:ext>
                  </a:extLst>
                </a:gridCol>
              </a:tblGrid>
              <a:tr h="446820">
                <a:tc>
                  <a:txBody>
                    <a:bodyPr/>
                    <a:lstStyle/>
                    <a:p>
                      <a:pPr algn="r"/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camarero </a:t>
                      </a:r>
                      <a:r>
                        <a:rPr lang="es-ES" sz="1500" b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muestra </a:t>
                      </a:r>
                      <a:r>
                        <a:rPr lang="es-ES" sz="15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menú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waiter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shows me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O" sz="15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camarero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muestra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waiter shows it to me.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74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  <a:p>
                      <a:pPr algn="r"/>
                      <a:r>
                        <a:rPr lang="es-E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</a:t>
                      </a:r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sirven </a:t>
                      </a:r>
                      <a:r>
                        <a:rPr lang="es-E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platos</a:t>
                      </a:r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r"/>
                      <a:r>
                        <a:rPr lang="es-ES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E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serve </a:t>
                      </a:r>
                      <a:r>
                        <a:rPr lang="es-ES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E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dishes</a:t>
                      </a:r>
                      <a:r>
                        <a:rPr lang="es-E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sirven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They serve them to us.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77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  <a:p>
                      <a:pPr algn="r"/>
                      <a:r>
                        <a:rPr lang="es-CO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Maribel </a:t>
                      </a:r>
                      <a:r>
                        <a:rPr lang="es-CO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 </a:t>
                      </a:r>
                      <a:r>
                        <a:rPr lang="es-CO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pidió </a:t>
                      </a:r>
                      <a:r>
                        <a:rPr lang="es-CO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una hamburguesa</a:t>
                      </a:r>
                      <a:r>
                        <a:rPr lang="es-CO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CO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Maribel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ordered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hamburger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  <a:p>
                      <a:pPr algn="r"/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Maribel </a:t>
                      </a:r>
                      <a:r>
                        <a:rPr lang="en-US" sz="15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pidió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Maribel ordered it for you.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85038"/>
                  </a:ext>
                </a:extLst>
              </a:tr>
            </a:tbl>
          </a:graphicData>
        </a:graphic>
      </p:graphicFrame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E5E6022B-A260-4436-878F-CE4117BABF15}"/>
              </a:ext>
            </a:extLst>
          </p:cNvPr>
          <p:cNvSpPr/>
          <p:nvPr/>
        </p:nvSpPr>
        <p:spPr>
          <a:xfrm rot="5400000">
            <a:off x="5838149" y="3719150"/>
            <a:ext cx="835723" cy="24250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A29FA40D-FA84-405A-B0F6-8778852A08FB}"/>
              </a:ext>
            </a:extLst>
          </p:cNvPr>
          <p:cNvSpPr/>
          <p:nvPr/>
        </p:nvSpPr>
        <p:spPr>
          <a:xfrm rot="5400000">
            <a:off x="5838149" y="4564854"/>
            <a:ext cx="835723" cy="24250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81E724A2-A48F-4EB5-AE67-6F5743B63491}"/>
              </a:ext>
            </a:extLst>
          </p:cNvPr>
          <p:cNvSpPr/>
          <p:nvPr/>
        </p:nvSpPr>
        <p:spPr>
          <a:xfrm rot="5400000">
            <a:off x="5833660" y="5396697"/>
            <a:ext cx="835723" cy="24250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0A780E-DD11-49DC-BC5E-8B27897BBD51}"/>
              </a:ext>
            </a:extLst>
          </p:cNvPr>
          <p:cNvSpPr txBox="1"/>
          <p:nvPr/>
        </p:nvSpPr>
        <p:spPr>
          <a:xfrm>
            <a:off x="4132120" y="3153392"/>
            <a:ext cx="488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0" u="none" strike="noStrike" baseline="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I.O.</a:t>
            </a:r>
            <a:endParaRPr lang="es-CO" sz="14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B1F087-3489-48A3-BB9D-74C9593B7BEE}"/>
              </a:ext>
            </a:extLst>
          </p:cNvPr>
          <p:cNvSpPr txBox="1"/>
          <p:nvPr/>
        </p:nvSpPr>
        <p:spPr>
          <a:xfrm>
            <a:off x="5426740" y="3158345"/>
            <a:ext cx="569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D.O.</a:t>
            </a:r>
            <a:endParaRPr lang="es-CO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C48FABA-8D58-4025-8744-1A95F05AEB04}"/>
              </a:ext>
            </a:extLst>
          </p:cNvPr>
          <p:cNvSpPr txBox="1"/>
          <p:nvPr/>
        </p:nvSpPr>
        <p:spPr>
          <a:xfrm>
            <a:off x="7579454" y="2984588"/>
            <a:ext cx="180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OBJECT</a:t>
            </a:r>
          </a:p>
          <a:p>
            <a:pPr algn="ctr"/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endParaRPr lang="es-CO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B1BF8-E413-4DF0-85A7-FC9FC01A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C26D9F-C7BB-4940-9C37-540FB244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55F2B8F-61B9-4354-9FC4-C722608A5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83829"/>
            <a:ext cx="8229600" cy="997055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When object pronouns are used together, the indirect object pronoun precedes the direct object pronoun.</a:t>
            </a:r>
            <a:endParaRPr lang="es-CO" sz="2400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4A528780-63F7-4D25-A53E-ED6DB33A930F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66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054049-81B3-43A7-93AF-F742E070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0281C4-EEE1-4444-87F7-0D402884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6" name="Imagen 5" descr="Female food vendor from the video.">
            <a:extLst>
              <a:ext uri="{FF2B5EF4-FFF2-40B4-BE49-F238E27FC236}">
                <a16:creationId xmlns:a16="http://schemas.microsoft.com/office/drawing/2014/main" id="{A70E579B-00E7-42B1-99CA-D45F1568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965" y="1757748"/>
            <a:ext cx="3766964" cy="2756195"/>
          </a:xfrm>
          <a:prstGeom prst="rect">
            <a:avLst/>
          </a:prstGeom>
        </p:spPr>
      </p:pic>
      <p:pic>
        <p:nvPicPr>
          <p:cNvPr id="8" name="Imagen 7" descr="Video characters Sara and Manuel in the food market. Sara holds a piece of food. Manuel speaks.">
            <a:extLst>
              <a:ext uri="{FF2B5EF4-FFF2-40B4-BE49-F238E27FC236}">
                <a16:creationId xmlns:a16="http://schemas.microsoft.com/office/drawing/2014/main" id="{22DB37CF-6B9C-474D-A7D9-62FA9C41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43" y="1757748"/>
            <a:ext cx="3710070" cy="27561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AAFDEB-DDC4-4BE6-91FE-AC73A5AD6F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198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superiores redondeadas 10">
            <a:extLst>
              <a:ext uri="{FF2B5EF4-FFF2-40B4-BE49-F238E27FC236}">
                <a16:creationId xmlns:a16="http://schemas.microsoft.com/office/drawing/2014/main" id="{912FA030-6B1E-4CF4-A961-F53EA25008D4}"/>
              </a:ext>
            </a:extLst>
          </p:cNvPr>
          <p:cNvSpPr/>
          <p:nvPr/>
        </p:nvSpPr>
        <p:spPr>
          <a:xfrm rot="10800000">
            <a:off x="2476499" y="5168354"/>
            <a:ext cx="3624005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2259925E-2B6D-4DB3-B4AE-2B0C22F8F447}"/>
              </a:ext>
            </a:extLst>
          </p:cNvPr>
          <p:cNvSpPr/>
          <p:nvPr/>
        </p:nvSpPr>
        <p:spPr>
          <a:xfrm rot="10800000">
            <a:off x="2476497" y="4338081"/>
            <a:ext cx="3606871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: esquinas superiores redondeadas 6">
            <a:extLst>
              <a:ext uri="{FF2B5EF4-FFF2-40B4-BE49-F238E27FC236}">
                <a16:creationId xmlns:a16="http://schemas.microsoft.com/office/drawing/2014/main" id="{F0B3EDAE-CDB2-4151-9B31-8B8602F64025}"/>
              </a:ext>
            </a:extLst>
          </p:cNvPr>
          <p:cNvSpPr/>
          <p:nvPr/>
        </p:nvSpPr>
        <p:spPr>
          <a:xfrm rot="10800000">
            <a:off x="2476495" y="3507808"/>
            <a:ext cx="3606874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Rectángulo: esquinas superiores redondeadas 22">
            <a:extLst>
              <a:ext uri="{FF2B5EF4-FFF2-40B4-BE49-F238E27FC236}">
                <a16:creationId xmlns:a16="http://schemas.microsoft.com/office/drawing/2014/main" id="{159967A6-B21B-43CB-8EA9-86B5A5692A62}"/>
              </a:ext>
            </a:extLst>
          </p:cNvPr>
          <p:cNvSpPr/>
          <p:nvPr/>
        </p:nvSpPr>
        <p:spPr>
          <a:xfrm rot="10800000">
            <a:off x="6508750" y="5174426"/>
            <a:ext cx="3130550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Rectángulo: esquinas superiores redondeadas 20">
            <a:extLst>
              <a:ext uri="{FF2B5EF4-FFF2-40B4-BE49-F238E27FC236}">
                <a16:creationId xmlns:a16="http://schemas.microsoft.com/office/drawing/2014/main" id="{A344DB2A-EDEF-4257-A245-247AC98BAFB8}"/>
              </a:ext>
            </a:extLst>
          </p:cNvPr>
          <p:cNvSpPr/>
          <p:nvPr/>
        </p:nvSpPr>
        <p:spPr>
          <a:xfrm rot="10800000">
            <a:off x="6508750" y="4338081"/>
            <a:ext cx="3130550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A53EEAAF-A5F6-4FEB-85EA-1A824618E2FB}"/>
              </a:ext>
            </a:extLst>
          </p:cNvPr>
          <p:cNvSpPr/>
          <p:nvPr/>
        </p:nvSpPr>
        <p:spPr>
          <a:xfrm rot="10800000">
            <a:off x="6508750" y="3507809"/>
            <a:ext cx="3130550" cy="66518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909DD324-80C7-4FEE-8CB1-F51DB7A4D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68800"/>
              </p:ext>
            </p:extLst>
          </p:nvPr>
        </p:nvGraphicFramePr>
        <p:xfrm>
          <a:off x="2476500" y="3569140"/>
          <a:ext cx="71247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val="552916393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879009558"/>
                    </a:ext>
                  </a:extLst>
                </a:gridCol>
              </a:tblGrid>
              <a:tr h="446820">
                <a:tc>
                  <a:txBody>
                    <a:bodyPr/>
                    <a:lstStyle/>
                    <a:p>
                      <a:pPr algn="r"/>
                      <a:r>
                        <a:rPr lang="es-ES" sz="1500" b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escribí </a:t>
                      </a:r>
                      <a:r>
                        <a:rPr lang="es-ES" sz="15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carta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r"/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wrote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</a:t>
                      </a:r>
                      <a:r>
                        <a:rPr lang="es-ES" sz="1500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CO" sz="15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escribí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wrote it to him/her.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74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  <a:p>
                      <a:pPr algn="r"/>
                      <a:r>
                        <a:rPr lang="es-E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</a:t>
                      </a:r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sirvió</a:t>
                      </a:r>
                      <a:r>
                        <a:rPr lang="es-E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 entremeses</a:t>
                      </a:r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 served them the appetizers.</a:t>
                      </a:r>
                      <a:endParaRPr lang="es-ES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sirvió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 served them to them.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77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  <a:p>
                      <a:pPr algn="r"/>
                      <a:r>
                        <a:rPr lang="es-CO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</a:t>
                      </a:r>
                      <a:r>
                        <a:rPr lang="es-CO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pedimos </a:t>
                      </a:r>
                      <a:r>
                        <a:rPr lang="es-CO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 café</a:t>
                      </a:r>
                      <a:r>
                        <a:rPr lang="es-CO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r"/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ordered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him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CO" sz="15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CO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CO" dirty="0"/>
                    </a:p>
                    <a:p>
                      <a:pPr algn="r"/>
                      <a:r>
                        <a:rPr lang="en-U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en-U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pedimos</a:t>
                      </a:r>
                      <a:r>
                        <a:rPr lang="en-U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r>
                        <a:rPr lang="en-US" sz="15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 ordered it for him/her.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85038"/>
                  </a:ext>
                </a:extLst>
              </a:tr>
            </a:tbl>
          </a:graphicData>
        </a:graphic>
      </p:graphicFrame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E5E6022B-A260-4436-878F-CE4117BABF15}"/>
              </a:ext>
            </a:extLst>
          </p:cNvPr>
          <p:cNvSpPr/>
          <p:nvPr/>
        </p:nvSpPr>
        <p:spPr>
          <a:xfrm rot="5400000">
            <a:off x="5838149" y="3719150"/>
            <a:ext cx="835723" cy="24250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A29FA40D-FA84-405A-B0F6-8778852A08FB}"/>
              </a:ext>
            </a:extLst>
          </p:cNvPr>
          <p:cNvSpPr/>
          <p:nvPr/>
        </p:nvSpPr>
        <p:spPr>
          <a:xfrm rot="5400000">
            <a:off x="5838149" y="4564854"/>
            <a:ext cx="835723" cy="24250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81E724A2-A48F-4EB5-AE67-6F5743B63491}"/>
              </a:ext>
            </a:extLst>
          </p:cNvPr>
          <p:cNvSpPr/>
          <p:nvPr/>
        </p:nvSpPr>
        <p:spPr>
          <a:xfrm rot="5400000">
            <a:off x="5833660" y="5396697"/>
            <a:ext cx="835723" cy="24250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0A780E-DD11-49DC-BC5E-8B27897BBD51}"/>
              </a:ext>
            </a:extLst>
          </p:cNvPr>
          <p:cNvSpPr txBox="1"/>
          <p:nvPr/>
        </p:nvSpPr>
        <p:spPr>
          <a:xfrm>
            <a:off x="4342499" y="3158345"/>
            <a:ext cx="488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0" u="none" strike="noStrike" baseline="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I.O.</a:t>
            </a:r>
            <a:endParaRPr lang="es-CO" sz="1400" b="1" dirty="0">
              <a:solidFill>
                <a:srgbClr val="312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EB1F087-3489-48A3-BB9D-74C9593B7BEE}"/>
              </a:ext>
            </a:extLst>
          </p:cNvPr>
          <p:cNvSpPr txBox="1"/>
          <p:nvPr/>
        </p:nvSpPr>
        <p:spPr>
          <a:xfrm>
            <a:off x="5426740" y="3158345"/>
            <a:ext cx="569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D.O.</a:t>
            </a:r>
            <a:endParaRPr lang="es-CO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C48FABA-8D58-4025-8744-1A95F05AEB04}"/>
              </a:ext>
            </a:extLst>
          </p:cNvPr>
          <p:cNvSpPr txBox="1"/>
          <p:nvPr/>
        </p:nvSpPr>
        <p:spPr>
          <a:xfrm>
            <a:off x="7579454" y="2984588"/>
            <a:ext cx="180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OBJECT</a:t>
            </a:r>
          </a:p>
          <a:p>
            <a:pPr algn="ctr"/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endParaRPr lang="es-CO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B1BF8-E413-4DF0-85A7-FC9FC01A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C26D9F-C7BB-4940-9C37-540FB244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55F2B8F-61B9-4354-9FC4-C722608A5C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83829"/>
            <a:ext cx="8229600" cy="81478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The indirect object pronouns </a:t>
            </a:r>
            <a:r>
              <a:rPr lang="en-US" sz="2400" b="1" dirty="0"/>
              <a:t>le</a:t>
            </a:r>
            <a:r>
              <a:rPr lang="en-US" sz="2400" dirty="0"/>
              <a:t> and </a:t>
            </a:r>
            <a:r>
              <a:rPr lang="en-US" sz="2400" b="1" dirty="0"/>
              <a:t>les</a:t>
            </a:r>
            <a:r>
              <a:rPr lang="en-US" sz="2400" dirty="0"/>
              <a:t> always change to </a:t>
            </a:r>
            <a:r>
              <a:rPr lang="en-US" sz="2400" b="1" dirty="0"/>
              <a:t>se</a:t>
            </a:r>
            <a:r>
              <a:rPr lang="en-US" sz="2400" dirty="0"/>
              <a:t> when they precede </a:t>
            </a:r>
            <a:r>
              <a:rPr lang="en-US" sz="2400" b="1" dirty="0"/>
              <a:t>lo</a:t>
            </a:r>
            <a:r>
              <a:rPr lang="en-US" sz="2400" dirty="0"/>
              <a:t>, </a:t>
            </a:r>
            <a:r>
              <a:rPr lang="en-US" sz="2400" b="1" dirty="0"/>
              <a:t>los</a:t>
            </a:r>
            <a:r>
              <a:rPr lang="en-US" sz="2400" dirty="0"/>
              <a:t>, </a:t>
            </a:r>
            <a:r>
              <a:rPr lang="en-US" sz="2400" b="1" dirty="0"/>
              <a:t>la</a:t>
            </a:r>
            <a:r>
              <a:rPr lang="en-US" sz="2400" dirty="0"/>
              <a:t>, and </a:t>
            </a:r>
            <a:r>
              <a:rPr lang="en-US" sz="2400" b="1" dirty="0"/>
              <a:t>las</a:t>
            </a:r>
            <a:r>
              <a:rPr lang="en-US" sz="2400" dirty="0"/>
              <a:t>.</a:t>
            </a:r>
            <a:endParaRPr lang="es-CO" sz="2400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FAC4D42-6CB0-481E-9F6B-A4E8750E59B0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902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6B3507-B046-4CC9-AC74-5CEBC598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904C4A-1BF0-424B-A75E-CB16109F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A32817F-2DF8-4D28-A6CC-E1AAC84ABF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Because </a:t>
            </a:r>
            <a:r>
              <a:rPr lang="en-US" b="1" dirty="0"/>
              <a:t>se</a:t>
            </a:r>
            <a:r>
              <a:rPr lang="en-US" dirty="0"/>
              <a:t> has multiple meanings, you can clarify to whom the pronoun refers by adding </a:t>
            </a:r>
            <a:r>
              <a:rPr lang="en-US" b="1" dirty="0"/>
              <a:t>a </a:t>
            </a:r>
            <a:r>
              <a:rPr lang="en-US" b="1" dirty="0" err="1"/>
              <a:t>usted</a:t>
            </a:r>
            <a:r>
              <a:rPr lang="en-US" dirty="0"/>
              <a:t>, </a:t>
            </a:r>
            <a:r>
              <a:rPr lang="en-US" b="1" dirty="0"/>
              <a:t>a </a:t>
            </a:r>
            <a:r>
              <a:rPr lang="en-US" b="1" dirty="0" err="1"/>
              <a:t>él</a:t>
            </a:r>
            <a:r>
              <a:rPr lang="en-US" dirty="0"/>
              <a:t>, </a:t>
            </a:r>
            <a:r>
              <a:rPr lang="en-US" b="1" dirty="0"/>
              <a:t>a </a:t>
            </a:r>
            <a:r>
              <a:rPr lang="en-US" b="1" dirty="0" err="1"/>
              <a:t>ella</a:t>
            </a:r>
            <a:r>
              <a:rPr lang="en-US" dirty="0"/>
              <a:t>, </a:t>
            </a:r>
            <a:r>
              <a:rPr lang="en-US" b="1" dirty="0"/>
              <a:t>a </a:t>
            </a:r>
            <a:r>
              <a:rPr lang="en-US" b="1" dirty="0" err="1"/>
              <a:t>ustedes</a:t>
            </a:r>
            <a:r>
              <a:rPr lang="en-US" dirty="0"/>
              <a:t>, </a:t>
            </a:r>
            <a:r>
              <a:rPr lang="en-US" b="1" dirty="0"/>
              <a:t>a </a:t>
            </a:r>
            <a:r>
              <a:rPr lang="en-US" b="1" dirty="0" err="1"/>
              <a:t>ellos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/>
              <a:t>a </a:t>
            </a:r>
            <a:r>
              <a:rPr lang="en-US" b="1" dirty="0" err="1"/>
              <a:t>ellas</a:t>
            </a:r>
            <a:r>
              <a:rPr lang="en-US" dirty="0"/>
              <a:t>.</a:t>
            </a:r>
            <a:endParaRPr lang="es-CO" dirty="0"/>
          </a:p>
        </p:txBody>
      </p:sp>
      <p:graphicFrame>
        <p:nvGraphicFramePr>
          <p:cNvPr id="6" name="Tabla 8">
            <a:extLst>
              <a:ext uri="{FF2B5EF4-FFF2-40B4-BE49-F238E27FC236}">
                <a16:creationId xmlns:a16="http://schemas.microsoft.com/office/drawing/2014/main" id="{9F6FD1EA-8F52-41C9-AE36-EBB16C2CA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34146"/>
              </p:ext>
            </p:extLst>
          </p:nvPr>
        </p:nvGraphicFramePr>
        <p:xfrm>
          <a:off x="2609595" y="4225975"/>
          <a:ext cx="6978905" cy="9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9262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3129643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957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¿El sombrero? Carlos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 vendió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ella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Carlos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sold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¿Las llaves? Yo 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las di </a:t>
                      </a:r>
                      <a:b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ella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keys? I gave them to her.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72866FC-0817-4299-8909-1687F59C035D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206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BEC6FE-EFA4-44B5-9400-A3A84172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4555CD-128A-43FD-B411-4236C381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3675565-12E1-41C7-9151-224816498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Double object pronouns are placed before a conjugated verb. With infinitives and present participles, double object pronouns may be placed before the conjugated verb or attached to the end of the infinitive or present participle.</a:t>
            </a:r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13132A8-22FA-4210-A53B-D28FE5E063C4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142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superiores redondeadas 15">
            <a:extLst>
              <a:ext uri="{FF2B5EF4-FFF2-40B4-BE49-F238E27FC236}">
                <a16:creationId xmlns:a16="http://schemas.microsoft.com/office/drawing/2014/main" id="{73069818-1EEB-487A-8C29-BBA76D562875}"/>
              </a:ext>
            </a:extLst>
          </p:cNvPr>
          <p:cNvSpPr/>
          <p:nvPr/>
        </p:nvSpPr>
        <p:spPr>
          <a:xfrm rot="10800000">
            <a:off x="6216650" y="3584005"/>
            <a:ext cx="2621822" cy="95941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Rectángulo: esquinas superiores redondeadas 11">
            <a:extLst>
              <a:ext uri="{FF2B5EF4-FFF2-40B4-BE49-F238E27FC236}">
                <a16:creationId xmlns:a16="http://schemas.microsoft.com/office/drawing/2014/main" id="{EB3C0EDF-2A2D-48B6-9BB0-F33AE6695096}"/>
              </a:ext>
            </a:extLst>
          </p:cNvPr>
          <p:cNvSpPr/>
          <p:nvPr/>
        </p:nvSpPr>
        <p:spPr>
          <a:xfrm rot="10800000">
            <a:off x="2533649" y="3584006"/>
            <a:ext cx="2752724" cy="95941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100000">
                <a:schemeClr val="bg1"/>
              </a:gs>
              <a:gs pos="24000">
                <a:srgbClr val="FDF2AE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0E9228-D6CB-4F33-9D51-B62BDE4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1FAAE8-3C6A-402B-AED0-E01813DCA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FA2DA2D-7D7A-4D92-B59A-18AA029014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83829"/>
            <a:ext cx="8229600" cy="129421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When double object pronouns are attached to an infinitive or a present participle, an accent mark is added to maintain the original stress.</a:t>
            </a:r>
            <a:endParaRPr lang="es-CO" sz="24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6FE29B3-0295-4F5D-B4D1-9EE3B4FCB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89445"/>
              </p:ext>
            </p:extLst>
          </p:nvPr>
        </p:nvGraphicFramePr>
        <p:xfrm>
          <a:off x="2886075" y="3664390"/>
          <a:ext cx="589597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075">
                  <a:extLst>
                    <a:ext uri="{9D8B030D-6E8A-4147-A177-3AD203B41FA5}">
                      <a16:colId xmlns:a16="http://schemas.microsoft.com/office/drawing/2014/main" val="552916393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1879009558"/>
                    </a:ext>
                  </a:extLst>
                </a:gridCol>
              </a:tblGrid>
              <a:tr h="446820">
                <a:tc>
                  <a:txBody>
                    <a:bodyPr/>
                    <a:lstStyle/>
                    <a:p>
                      <a:pPr algn="r"/>
                      <a:r>
                        <a:rPr lang="es-ES" sz="1500" b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 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 a mostrar. </a:t>
                      </a:r>
                    </a:p>
                    <a:p>
                      <a:pPr algn="r"/>
                      <a:endParaRPr lang="es-ES" sz="1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s-ES" sz="1500" b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500" b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s-ES" sz="15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están sirviendo.</a:t>
                      </a:r>
                      <a:endParaRPr lang="es-CO" sz="15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Voy a mostrár</a:t>
                      </a:r>
                      <a:r>
                        <a:rPr lang="es-E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</a:t>
                      </a:r>
                      <a:r>
                        <a:rPr lang="es-E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</a:t>
                      </a:r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/>
                      <a:endParaRPr lang="es-ES" sz="15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Están sirviéndo</a:t>
                      </a:r>
                      <a:r>
                        <a:rPr lang="es-ES" sz="15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</a:t>
                      </a:r>
                      <a:r>
                        <a:rPr lang="es-ES" sz="15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</a:t>
                      </a:r>
                      <a:r>
                        <a:rPr lang="es-ES" sz="15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s-CO" sz="15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747550"/>
                  </a:ext>
                </a:extLst>
              </a:tr>
            </a:tbl>
          </a:graphicData>
        </a:graphic>
      </p:graphicFrame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38F29868-1E57-45B0-8DD9-D62F0730C4A6}"/>
              </a:ext>
            </a:extLst>
          </p:cNvPr>
          <p:cNvSpPr/>
          <p:nvPr/>
        </p:nvSpPr>
        <p:spPr>
          <a:xfrm rot="5400000">
            <a:off x="4991829" y="3902432"/>
            <a:ext cx="1149352" cy="392988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278E3C-67A6-46E3-B0B9-7534E29593F6}"/>
              </a:ext>
            </a:extLst>
          </p:cNvPr>
          <p:cNvSpPr txBox="1"/>
          <p:nvPr/>
        </p:nvSpPr>
        <p:spPr>
          <a:xfrm>
            <a:off x="6788879" y="3079838"/>
            <a:ext cx="180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OBJECT</a:t>
            </a:r>
          </a:p>
          <a:p>
            <a:pPr algn="ctr"/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endParaRPr lang="es-CO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C632DD-B611-42E6-AAC7-2AFCB7E27D86}"/>
              </a:ext>
            </a:extLst>
          </p:cNvPr>
          <p:cNvSpPr txBox="1"/>
          <p:nvPr/>
        </p:nvSpPr>
        <p:spPr>
          <a:xfrm>
            <a:off x="3231422" y="3079838"/>
            <a:ext cx="180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OBJECT</a:t>
            </a:r>
          </a:p>
          <a:p>
            <a:pPr algn="ctr"/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PRONOUNS</a:t>
            </a:r>
            <a:endParaRPr lang="es-CO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a 8">
            <a:extLst>
              <a:ext uri="{FF2B5EF4-FFF2-40B4-BE49-F238E27FC236}">
                <a16:creationId xmlns:a16="http://schemas.microsoft.com/office/drawing/2014/main" id="{CA0F0E46-975C-4CB4-A75A-019277BF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81042"/>
              </p:ext>
            </p:extLst>
          </p:nvPr>
        </p:nvGraphicFramePr>
        <p:xfrm>
          <a:off x="2609595" y="4911775"/>
          <a:ext cx="7658355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880">
                  <a:extLst>
                    <a:ext uri="{9D8B030D-6E8A-4147-A177-3AD203B41FA5}">
                      <a16:colId xmlns:a16="http://schemas.microsoft.com/office/drawing/2014/main" val="3829456256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3668847074"/>
                    </a:ext>
                  </a:extLst>
                </a:gridCol>
              </a:tblGrid>
              <a:tr h="957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 lo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 poniendo.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Estoy poniéndo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melo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am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putting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s-E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R="2743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las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 a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traer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Van a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traér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are going to bring them to you.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A1A2D24F-6CCD-4616-A4BE-174820D57D8A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459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19E4F2-B376-4D8C-9FCC-2205A5AC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8.2-8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82A453-EFEB-48E6-B389-7CCF9BA9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6" name="Imagen 5" descr="The female vendor from the video serves a plate of food to Manuel, Sara, and Daniel in the food market. ">
            <a:extLst>
              <a:ext uri="{FF2B5EF4-FFF2-40B4-BE49-F238E27FC236}">
                <a16:creationId xmlns:a16="http://schemas.microsoft.com/office/drawing/2014/main" id="{9EB49270-BC49-4DF2-A962-9D093EF6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31" y="1698649"/>
            <a:ext cx="3770535" cy="3205569"/>
          </a:xfrm>
          <a:prstGeom prst="rect">
            <a:avLst/>
          </a:prstGeom>
        </p:spPr>
      </p:pic>
      <p:pic>
        <p:nvPicPr>
          <p:cNvPr id="8" name="Imagen 7" descr="The male vendor, Daniel, and Sara from the video stand by as a man performs the Heimlich maneuver on Manuel.">
            <a:extLst>
              <a:ext uri="{FF2B5EF4-FFF2-40B4-BE49-F238E27FC236}">
                <a16:creationId xmlns:a16="http://schemas.microsoft.com/office/drawing/2014/main" id="{85C3264C-9384-4A6F-A3E8-3DD1584D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803" y="1695224"/>
            <a:ext cx="3770536" cy="3222895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AB58E653-6117-4904-BC28-C2880CB002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Double object pronouns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5937243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4370</TotalTime>
  <Words>579</Words>
  <Application>Microsoft Office PowerPoint</Application>
  <PresentationFormat>Widescreen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Main-MASTER</vt:lpstr>
      <vt:lpstr>PowerPoint Presentation</vt:lpstr>
      <vt:lpstr>PowerPoint Presentation</vt:lpstr>
      <vt:lpstr>Double object pronouns</vt:lpstr>
      <vt:lpstr>PowerPoint Presentation</vt:lpstr>
      <vt:lpstr>PowerPoint Presentation</vt:lpstr>
      <vt:lpstr>PowerPoint Presentation</vt:lpstr>
      <vt:lpstr>PowerPoint Presentation</vt:lpstr>
      <vt:lpstr>Double object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Bahena, Mario</cp:lastModifiedBy>
  <cp:revision>159</cp:revision>
  <dcterms:created xsi:type="dcterms:W3CDTF">2020-01-23T15:55:24Z</dcterms:created>
  <dcterms:modified xsi:type="dcterms:W3CDTF">2023-04-17T13:25:34Z</dcterms:modified>
</cp:coreProperties>
</file>