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5"/>
  </p:notesMasterIdLst>
  <p:handoutMasterIdLst>
    <p:handoutMasterId r:id="rId6"/>
  </p:handoutMasterIdLst>
  <p:sldIdLst>
    <p:sldId id="436" r:id="rId2"/>
    <p:sldId id="448" r:id="rId3"/>
    <p:sldId id="44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2783"/>
    <a:srgbClr val="CD4014"/>
    <a:srgbClr val="F26815"/>
    <a:srgbClr val="33348E"/>
    <a:srgbClr val="FFF9C7"/>
    <a:srgbClr val="0C7D5E"/>
    <a:srgbClr val="FDF2AE"/>
    <a:srgbClr val="3DBD68"/>
    <a:srgbClr val="45C36F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44" autoAdjust="0"/>
    <p:restoredTop sz="86481" autoAdjust="0"/>
  </p:normalViewPr>
  <p:slideViewPr>
    <p:cSldViewPr snapToGrid="0">
      <p:cViewPr varScale="1">
        <p:scale>
          <a:sx n="141" d="100"/>
          <a:sy n="141" d="100"/>
        </p:scale>
        <p:origin x="1518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117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2B467F-CD28-44DA-9D0A-EB6F2DF4DD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3734F-F2B8-4963-BF6B-422051BC82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1A4F7-85C0-4C39-9DB0-3770A7945AE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DC767-27BC-431B-97F9-E19E4E8D66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AD48C-13DE-4C7B-885A-09140D0515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2EC2-33C0-40F1-8F2A-EFCE365F5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2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60C6E-EBEF-47ED-A33F-0861FCE885F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C0CE4-C608-40AD-8998-4CF4DB8727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F8E633D2-4032-487E-8C9E-DCA3263BD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3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8.1-1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CA605AB0-CD05-4B60-8837-59E0CD1DFB9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37396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8.1-1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96A499DD-4A83-4759-A6C8-3B77EABC72E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80251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1" name="Isosceles Triangle 2">
            <a:extLst>
              <a:ext uri="{FF2B5EF4-FFF2-40B4-BE49-F238E27FC236}">
                <a16:creationId xmlns:a16="http://schemas.microsoft.com/office/drawing/2014/main" id="{EBB6E10F-3E92-4D2F-8933-521D1883745B}"/>
              </a:ext>
            </a:extLst>
          </p:cNvPr>
          <p:cNvSpPr/>
          <p:nvPr userDrawn="1"/>
        </p:nvSpPr>
        <p:spPr>
          <a:xfrm rot="5400000">
            <a:off x="2209435" y="1812138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72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8.1-1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55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/>
              <a:t>8.1-1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CD28239-7DCE-4033-97FD-73B19AEFC210}"/>
              </a:ext>
            </a:extLst>
          </p:cNvPr>
          <p:cNvSpPr/>
          <p:nvPr userDrawn="1"/>
        </p:nvSpPr>
        <p:spPr>
          <a:xfrm>
            <a:off x="1783872" y="1075382"/>
            <a:ext cx="751053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375F2B-26EA-4526-A753-2EBBD136C5C2}"/>
              </a:ext>
            </a:extLst>
          </p:cNvPr>
          <p:cNvSpPr txBox="1"/>
          <p:nvPr userDrawn="1"/>
        </p:nvSpPr>
        <p:spPr>
          <a:xfrm>
            <a:off x="2534925" y="95752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Preterite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stem-changing verbs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034A0AA2-E8F6-40D3-9400-BFF7D59FA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38124" y="1600723"/>
            <a:ext cx="8229600" cy="31019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err="1"/>
              <a:t>is_txt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3" name="Forma libre: forma 12">
            <a:extLst>
              <a:ext uri="{FF2B5EF4-FFF2-40B4-BE49-F238E27FC236}">
                <a16:creationId xmlns:a16="http://schemas.microsoft.com/office/drawing/2014/main" id="{90A477DC-0E7F-41DB-B0A9-C32FF0B0B1A5}"/>
              </a:ext>
            </a:extLst>
          </p:cNvPr>
          <p:cNvSpPr/>
          <p:nvPr userDrawn="1"/>
        </p:nvSpPr>
        <p:spPr>
          <a:xfrm flipH="1">
            <a:off x="0" y="-12689"/>
            <a:ext cx="12191998" cy="1303482"/>
          </a:xfrm>
          <a:custGeom>
            <a:avLst/>
            <a:gdLst>
              <a:gd name="connsiteX0" fmla="*/ 13855 w 12178146"/>
              <a:gd name="connsiteY0" fmla="*/ 1316182 h 1316182"/>
              <a:gd name="connsiteX1" fmla="*/ 3172691 w 12178146"/>
              <a:gd name="connsiteY1" fmla="*/ 969819 h 1316182"/>
              <a:gd name="connsiteX2" fmla="*/ 5320146 w 12178146"/>
              <a:gd name="connsiteY2" fmla="*/ 803564 h 1316182"/>
              <a:gd name="connsiteX3" fmla="*/ 8229600 w 12178146"/>
              <a:gd name="connsiteY3" fmla="*/ 637310 h 1316182"/>
              <a:gd name="connsiteX4" fmla="*/ 12178146 w 12178146"/>
              <a:gd name="connsiteY4" fmla="*/ 568037 h 1316182"/>
              <a:gd name="connsiteX5" fmla="*/ 12164291 w 12178146"/>
              <a:gd name="connsiteY5" fmla="*/ 0 h 1316182"/>
              <a:gd name="connsiteX6" fmla="*/ 0 w 12178146"/>
              <a:gd name="connsiteY6" fmla="*/ 27710 h 1316182"/>
              <a:gd name="connsiteX7" fmla="*/ 13855 w 12178146"/>
              <a:gd name="connsiteY7" fmla="*/ 1316182 h 131618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7814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8449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3482 h 1303482"/>
              <a:gd name="connsiteX1" fmla="*/ 3172691 w 12196041"/>
              <a:gd name="connsiteY1" fmla="*/ 957119 h 1303482"/>
              <a:gd name="connsiteX2" fmla="*/ 5320146 w 12196041"/>
              <a:gd name="connsiteY2" fmla="*/ 790864 h 1303482"/>
              <a:gd name="connsiteX3" fmla="*/ 8229600 w 12196041"/>
              <a:gd name="connsiteY3" fmla="*/ 624610 h 1303482"/>
              <a:gd name="connsiteX4" fmla="*/ 12184496 w 12196041"/>
              <a:gd name="connsiteY4" fmla="*/ 555337 h 1303482"/>
              <a:gd name="connsiteX5" fmla="*/ 12196041 w 12196041"/>
              <a:gd name="connsiteY5" fmla="*/ 0 h 1303482"/>
              <a:gd name="connsiteX6" fmla="*/ 0 w 12196041"/>
              <a:gd name="connsiteY6" fmla="*/ 15010 h 1303482"/>
              <a:gd name="connsiteX7" fmla="*/ 13855 w 12196041"/>
              <a:gd name="connsiteY7" fmla="*/ 1303482 h 1303482"/>
              <a:gd name="connsiteX0" fmla="*/ 13855 w 12203546"/>
              <a:gd name="connsiteY0" fmla="*/ 1303482 h 1303482"/>
              <a:gd name="connsiteX1" fmla="*/ 3172691 w 12203546"/>
              <a:gd name="connsiteY1" fmla="*/ 957119 h 1303482"/>
              <a:gd name="connsiteX2" fmla="*/ 5320146 w 12203546"/>
              <a:gd name="connsiteY2" fmla="*/ 790864 h 1303482"/>
              <a:gd name="connsiteX3" fmla="*/ 8229600 w 12203546"/>
              <a:gd name="connsiteY3" fmla="*/ 624610 h 1303482"/>
              <a:gd name="connsiteX4" fmla="*/ 12203546 w 12203546"/>
              <a:gd name="connsiteY4" fmla="*/ 561687 h 1303482"/>
              <a:gd name="connsiteX5" fmla="*/ 12196041 w 12203546"/>
              <a:gd name="connsiteY5" fmla="*/ 0 h 1303482"/>
              <a:gd name="connsiteX6" fmla="*/ 0 w 12203546"/>
              <a:gd name="connsiteY6" fmla="*/ 15010 h 1303482"/>
              <a:gd name="connsiteX7" fmla="*/ 13855 w 12203546"/>
              <a:gd name="connsiteY7" fmla="*/ 1303482 h 1303482"/>
              <a:gd name="connsiteX0" fmla="*/ 13855 w 12197196"/>
              <a:gd name="connsiteY0" fmla="*/ 1303482 h 1303482"/>
              <a:gd name="connsiteX1" fmla="*/ 3172691 w 12197196"/>
              <a:gd name="connsiteY1" fmla="*/ 957119 h 1303482"/>
              <a:gd name="connsiteX2" fmla="*/ 5320146 w 12197196"/>
              <a:gd name="connsiteY2" fmla="*/ 790864 h 1303482"/>
              <a:gd name="connsiteX3" fmla="*/ 8229600 w 12197196"/>
              <a:gd name="connsiteY3" fmla="*/ 624610 h 1303482"/>
              <a:gd name="connsiteX4" fmla="*/ 12197196 w 12197196"/>
              <a:gd name="connsiteY4" fmla="*/ 561687 h 1303482"/>
              <a:gd name="connsiteX5" fmla="*/ 12196041 w 12197196"/>
              <a:gd name="connsiteY5" fmla="*/ 0 h 1303482"/>
              <a:gd name="connsiteX6" fmla="*/ 0 w 12197196"/>
              <a:gd name="connsiteY6" fmla="*/ 15010 h 1303482"/>
              <a:gd name="connsiteX7" fmla="*/ 13855 w 12197196"/>
              <a:gd name="connsiteY7" fmla="*/ 1303482 h 1303482"/>
              <a:gd name="connsiteX0" fmla="*/ 0 w 12199216"/>
              <a:gd name="connsiteY0" fmla="*/ 1303482 h 1303482"/>
              <a:gd name="connsiteX1" fmla="*/ 3174711 w 12199216"/>
              <a:gd name="connsiteY1" fmla="*/ 957119 h 1303482"/>
              <a:gd name="connsiteX2" fmla="*/ 5322166 w 12199216"/>
              <a:gd name="connsiteY2" fmla="*/ 790864 h 1303482"/>
              <a:gd name="connsiteX3" fmla="*/ 8231620 w 12199216"/>
              <a:gd name="connsiteY3" fmla="*/ 624610 h 1303482"/>
              <a:gd name="connsiteX4" fmla="*/ 12199216 w 12199216"/>
              <a:gd name="connsiteY4" fmla="*/ 561687 h 1303482"/>
              <a:gd name="connsiteX5" fmla="*/ 12198061 w 12199216"/>
              <a:gd name="connsiteY5" fmla="*/ 0 h 1303482"/>
              <a:gd name="connsiteX6" fmla="*/ 2020 w 12199216"/>
              <a:gd name="connsiteY6" fmla="*/ 15010 h 1303482"/>
              <a:gd name="connsiteX7" fmla="*/ 0 w 12199216"/>
              <a:gd name="connsiteY7" fmla="*/ 1303482 h 130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9216" h="1303482">
                <a:moveTo>
                  <a:pt x="0" y="1303482"/>
                </a:moveTo>
                <a:lnTo>
                  <a:pt x="3174711" y="957119"/>
                </a:lnTo>
                <a:lnTo>
                  <a:pt x="5322166" y="790864"/>
                </a:lnTo>
                <a:lnTo>
                  <a:pt x="8231620" y="624610"/>
                </a:lnTo>
                <a:lnTo>
                  <a:pt x="12199216" y="561687"/>
                </a:lnTo>
                <a:lnTo>
                  <a:pt x="12198061" y="0"/>
                </a:lnTo>
                <a:lnTo>
                  <a:pt x="2020" y="15010"/>
                </a:lnTo>
                <a:cubicBezTo>
                  <a:pt x="1347" y="444501"/>
                  <a:pt x="673" y="873991"/>
                  <a:pt x="0" y="1303482"/>
                </a:cubicBezTo>
                <a:close/>
              </a:path>
            </a:pathLst>
          </a:custGeom>
          <a:solidFill>
            <a:srgbClr val="0C7D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99E40E9F-EC06-419F-AA14-D13A2F7590FC}"/>
              </a:ext>
            </a:extLst>
          </p:cNvPr>
          <p:cNvSpPr txBox="1"/>
          <p:nvPr userDrawn="1"/>
        </p:nvSpPr>
        <p:spPr>
          <a:xfrm>
            <a:off x="8946192" y="110638"/>
            <a:ext cx="3245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GRAMÁTICA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FEE6D3E5-6F85-46A4-901E-A7ABCA3A5452}"/>
              </a:ext>
            </a:extLst>
          </p:cNvPr>
          <p:cNvSpPr txBox="1"/>
          <p:nvPr userDrawn="1"/>
        </p:nvSpPr>
        <p:spPr>
          <a:xfrm>
            <a:off x="9682485" y="525083"/>
            <a:ext cx="163003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600" b="1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¡A comer!</a:t>
            </a:r>
          </a:p>
        </p:txBody>
      </p:sp>
      <p:sp>
        <p:nvSpPr>
          <p:cNvPr id="19" name="Rectángulo: esquinas superiores redondeadas 18">
            <a:extLst>
              <a:ext uri="{FF2B5EF4-FFF2-40B4-BE49-F238E27FC236}">
                <a16:creationId xmlns:a16="http://schemas.microsoft.com/office/drawing/2014/main" id="{96C5342E-450A-4E2E-85FF-9DAE42CCDE61}"/>
              </a:ext>
            </a:extLst>
          </p:cNvPr>
          <p:cNvSpPr/>
          <p:nvPr userDrawn="1"/>
        </p:nvSpPr>
        <p:spPr>
          <a:xfrm rot="5400000" flipV="1">
            <a:off x="11581212" y="-57179"/>
            <a:ext cx="407191" cy="795340"/>
          </a:xfrm>
          <a:prstGeom prst="round2SameRect">
            <a:avLst>
              <a:gd name="adj1" fmla="val 17837"/>
              <a:gd name="adj2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0" name="Rectangle: Rounded Corners 14">
            <a:extLst>
              <a:ext uri="{FF2B5EF4-FFF2-40B4-BE49-F238E27FC236}">
                <a16:creationId xmlns:a16="http://schemas.microsoft.com/office/drawing/2014/main" id="{79AD87D3-1581-4A90-BD32-F6CA2C5B7453}"/>
              </a:ext>
            </a:extLst>
          </p:cNvPr>
          <p:cNvSpPr/>
          <p:nvPr userDrawn="1"/>
        </p:nvSpPr>
        <p:spPr>
          <a:xfrm>
            <a:off x="11425240" y="161615"/>
            <a:ext cx="317564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spc="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ts val="4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None/>
        <a:defRPr sz="2800" kern="1200">
          <a:ln>
            <a:noFill/>
          </a:ln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D6AA54F-76BF-4285-A23E-776B1B15D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/>
              <a:t>8.1-1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99D3850-490B-466C-BA4A-4A290BA9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04F8471F-3E65-4A47-B2F3-0C011CAE9B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80251" y="1683829"/>
            <a:ext cx="8229600" cy="1249052"/>
          </a:xfrm>
          <a:prstGeom prst="rect">
            <a:avLst/>
          </a:prstGeo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400" dirty="0"/>
              <a:t>As you know, </a:t>
            </a:r>
            <a:r>
              <a:rPr lang="en-US" sz="2400" b="1" dirty="0"/>
              <a:t>–</a:t>
            </a:r>
            <a:r>
              <a:rPr lang="en-US" sz="2400" b="1" dirty="0" err="1"/>
              <a:t>ar</a:t>
            </a:r>
            <a:r>
              <a:rPr lang="en-US" sz="2400" b="1" dirty="0"/>
              <a:t> </a:t>
            </a:r>
            <a:r>
              <a:rPr lang="en-US" sz="2400" dirty="0"/>
              <a:t>and </a:t>
            </a:r>
            <a:r>
              <a:rPr lang="en-US" sz="2400" b="1" dirty="0"/>
              <a:t>–er </a:t>
            </a:r>
            <a:r>
              <a:rPr lang="en-US" sz="2400" dirty="0"/>
              <a:t>stem-changing verbs have no stem change in the </a:t>
            </a:r>
            <a:r>
              <a:rPr lang="en-US" sz="2400" dirty="0" err="1"/>
              <a:t>preterite</a:t>
            </a:r>
            <a:r>
              <a:rPr lang="en-US" sz="2400" dirty="0"/>
              <a:t>. </a:t>
            </a:r>
            <a:r>
              <a:rPr lang="en-US" sz="2400" b="1" dirty="0"/>
              <a:t>–</a:t>
            </a:r>
            <a:r>
              <a:rPr lang="en-US" sz="2400" b="1" dirty="0" err="1"/>
              <a:t>Ir</a:t>
            </a:r>
            <a:r>
              <a:rPr lang="en-US" sz="2400" b="1" dirty="0"/>
              <a:t> </a:t>
            </a:r>
            <a:r>
              <a:rPr lang="en-US" sz="2400" dirty="0"/>
              <a:t>stem-changing verbs, however, do have a stem change.</a:t>
            </a:r>
            <a:endParaRPr lang="es-CO" sz="2400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1F35E163-A9BC-47B2-A83D-5B3443C6FF43}"/>
              </a:ext>
            </a:extLst>
          </p:cNvPr>
          <p:cNvSpPr/>
          <p:nvPr/>
        </p:nvSpPr>
        <p:spPr>
          <a:xfrm>
            <a:off x="3857624" y="2959432"/>
            <a:ext cx="4667248" cy="881271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bIns="365760" rtlCol="0" anchor="ctr"/>
          <a:lstStyle/>
          <a:p>
            <a:pPr algn="ctr"/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Preterite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stem-changing verbs</a:t>
            </a:r>
            <a:endParaRPr lang="en-US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: esquinas superiores redondeadas 8">
            <a:extLst>
              <a:ext uri="{FF2B5EF4-FFF2-40B4-BE49-F238E27FC236}">
                <a16:creationId xmlns:a16="http://schemas.microsoft.com/office/drawing/2014/main" id="{3731BC8F-9C5E-4158-978C-7CCAB8905AF2}"/>
              </a:ext>
            </a:extLst>
          </p:cNvPr>
          <p:cNvSpPr/>
          <p:nvPr/>
        </p:nvSpPr>
        <p:spPr>
          <a:xfrm rot="10800000">
            <a:off x="3419474" y="3416653"/>
            <a:ext cx="5543549" cy="2615846"/>
          </a:xfrm>
          <a:prstGeom prst="round2SameRect">
            <a:avLst>
              <a:gd name="adj1" fmla="val 13543"/>
              <a:gd name="adj2" fmla="val 0"/>
            </a:avLst>
          </a:prstGeom>
          <a:solidFill>
            <a:srgbClr val="FDF2AE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11" name="Tabla 8">
            <a:extLst>
              <a:ext uri="{FF2B5EF4-FFF2-40B4-BE49-F238E27FC236}">
                <a16:creationId xmlns:a16="http://schemas.microsoft.com/office/drawing/2014/main" id="{04ED65F8-AB48-4290-B5CC-4B48857E17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62630"/>
              </p:ext>
            </p:extLst>
          </p:nvPr>
        </p:nvGraphicFramePr>
        <p:xfrm>
          <a:off x="3556000" y="3549146"/>
          <a:ext cx="5181600" cy="2227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385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1906465">
                  <a:extLst>
                    <a:ext uri="{9D8B030D-6E8A-4147-A177-3AD203B41FA5}">
                      <a16:colId xmlns:a16="http://schemas.microsoft.com/office/drawing/2014/main" val="53100613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643294961"/>
                    </a:ext>
                  </a:extLst>
                </a:gridCol>
              </a:tblGrid>
              <a:tr h="267643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s-CO" sz="15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0" marB="9144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CO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servir</a:t>
                      </a:r>
                    </a:p>
                  </a:txBody>
                  <a:tcPr marL="108000" marT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n-US" sz="15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morir</a:t>
                      </a:r>
                      <a:r>
                        <a:rPr lang="en-U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500" b="0" i="1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die</a:t>
                      </a:r>
                      <a:r>
                        <a:rPr lang="en-U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108000" marR="108000" marT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3184956"/>
                  </a:ext>
                </a:extLst>
              </a:tr>
              <a:tr h="380673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s-CO" sz="15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0" marB="9144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endParaRPr lang="es-CO" sz="15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T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100"/>
                        </a:spcAft>
                      </a:pPr>
                      <a:endParaRPr lang="en-US" sz="15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4173232"/>
                  </a:ext>
                </a:extLst>
              </a:tr>
              <a:tr h="1230369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tú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Ud./él/ella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nosotros/as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vosotros/as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Uds./ellos/ellas</a:t>
                      </a:r>
                      <a:endParaRPr lang="es-CO" sz="15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0" marB="9144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serví </a:t>
                      </a:r>
                      <a:r>
                        <a:rPr lang="es-E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s-ES" sz="15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served</a:t>
                      </a:r>
                      <a:endParaRPr lang="es-ES" sz="15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serviste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</a:t>
                      </a:r>
                      <a:r>
                        <a:rPr lang="es-ES" sz="15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rvió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servimos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servisteis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</a:t>
                      </a:r>
                      <a:r>
                        <a:rPr lang="es-ES" sz="15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rvieron</a:t>
                      </a:r>
                      <a:endParaRPr lang="es-CO" sz="15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T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morí </a:t>
                      </a:r>
                      <a:r>
                        <a:rPr lang="es-E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s-ES" sz="15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died</a:t>
                      </a:r>
                      <a:endParaRPr lang="es-ES" sz="15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moriste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r>
                        <a:rPr lang="es-ES" sz="15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</a:t>
                      </a: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rió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morimos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moristeis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r>
                        <a:rPr lang="es-ES" sz="15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</a:t>
                      </a:r>
                      <a:r>
                        <a:rPr lang="es-ES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rieron</a:t>
                      </a:r>
                      <a:endParaRPr lang="en-US" sz="15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FA3E87CB-1E1C-41F9-9F2B-B425A2A79B05}"/>
              </a:ext>
            </a:extLst>
          </p:cNvPr>
          <p:cNvSpPr/>
          <p:nvPr/>
        </p:nvSpPr>
        <p:spPr>
          <a:xfrm>
            <a:off x="5345987" y="3867254"/>
            <a:ext cx="750013" cy="286034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e➞i</a:t>
            </a:r>
            <a:endParaRPr lang="es-CO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69DD3675-9ECB-47FD-9593-5E933D280486}"/>
              </a:ext>
            </a:extLst>
          </p:cNvPr>
          <p:cNvSpPr/>
          <p:nvPr/>
        </p:nvSpPr>
        <p:spPr>
          <a:xfrm>
            <a:off x="7259637" y="3867254"/>
            <a:ext cx="750013" cy="286034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o➞u</a:t>
            </a:r>
            <a:endParaRPr lang="es-CO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4AB50DFD-DFC6-4316-B938-F24771BD3A14}"/>
              </a:ext>
            </a:extLst>
          </p:cNvPr>
          <p:cNvSpPr/>
          <p:nvPr/>
        </p:nvSpPr>
        <p:spPr>
          <a:xfrm>
            <a:off x="5230737" y="5743252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12783"/>
              </a:solidFill>
            </a:endParaRP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5684D66D-97B6-415A-8C1F-C45451AC4931}"/>
              </a:ext>
            </a:extLst>
          </p:cNvPr>
          <p:cNvSpPr/>
          <p:nvPr/>
        </p:nvSpPr>
        <p:spPr>
          <a:xfrm>
            <a:off x="7139619" y="5743252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12783"/>
              </a:solidFill>
            </a:endParaRPr>
          </a:p>
        </p:txBody>
      </p:sp>
      <p:sp>
        <p:nvSpPr>
          <p:cNvPr id="13" name="Título 8">
            <a:extLst>
              <a:ext uri="{FF2B5EF4-FFF2-40B4-BE49-F238E27FC236}">
                <a16:creationId xmlns:a16="http://schemas.microsoft.com/office/drawing/2014/main" id="{0621934A-F9CB-465E-81EC-FA449F4C96AF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Preterite of stem-changing verbs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26200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04AE5CD-D97F-47A4-8892-8C60EE5D6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8.1-2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15B9706-365B-425C-B609-52B6D37EC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FA4DA8B-6D7A-44BB-82E1-F2C9DB32DA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In the </a:t>
            </a:r>
            <a:r>
              <a:rPr lang="en-US" dirty="0" err="1"/>
              <a:t>preterite</a:t>
            </a:r>
            <a:r>
              <a:rPr lang="en-US" dirty="0"/>
              <a:t>, stem-changing </a:t>
            </a:r>
            <a:r>
              <a:rPr lang="en-US" b="1" dirty="0"/>
              <a:t>–</a:t>
            </a:r>
            <a:r>
              <a:rPr lang="en-US" b="1" dirty="0" err="1"/>
              <a:t>ir</a:t>
            </a:r>
            <a:r>
              <a:rPr lang="en-US" b="1" dirty="0"/>
              <a:t> </a:t>
            </a:r>
            <a:r>
              <a:rPr lang="en-US" dirty="0"/>
              <a:t>verbs have an </a:t>
            </a:r>
            <a:r>
              <a:rPr lang="en-US" b="1" dirty="0"/>
              <a:t>e </a:t>
            </a:r>
            <a:r>
              <a:rPr lang="en-US" dirty="0"/>
              <a:t>to </a:t>
            </a:r>
            <a:r>
              <a:rPr lang="en-US" b="1" dirty="0" err="1"/>
              <a:t>i</a:t>
            </a:r>
            <a:r>
              <a:rPr lang="en-US" dirty="0"/>
              <a:t> or </a:t>
            </a:r>
            <a:r>
              <a:rPr lang="en-US" b="1" dirty="0"/>
              <a:t>o</a:t>
            </a:r>
            <a:r>
              <a:rPr lang="en-US" dirty="0"/>
              <a:t> to </a:t>
            </a:r>
            <a:r>
              <a:rPr lang="en-US" b="1" dirty="0"/>
              <a:t>u</a:t>
            </a:r>
            <a:r>
              <a:rPr lang="en-US" dirty="0"/>
              <a:t> stem change in the </a:t>
            </a:r>
            <a:r>
              <a:rPr lang="en-US" b="1" dirty="0" err="1"/>
              <a:t>Ud</a:t>
            </a:r>
            <a:r>
              <a:rPr lang="en-US" b="1" dirty="0"/>
              <a:t>./</a:t>
            </a:r>
            <a:r>
              <a:rPr lang="en-US" b="1" dirty="0" err="1"/>
              <a:t>él</a:t>
            </a:r>
            <a:r>
              <a:rPr lang="en-US" b="1" dirty="0"/>
              <a:t>/</a:t>
            </a:r>
            <a:r>
              <a:rPr lang="en-US" b="1" dirty="0" err="1"/>
              <a:t>ella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 err="1"/>
              <a:t>Uds</a:t>
            </a:r>
            <a:r>
              <a:rPr lang="en-US" b="1" dirty="0"/>
              <a:t>./</a:t>
            </a:r>
            <a:r>
              <a:rPr lang="en-US" b="1" dirty="0" err="1"/>
              <a:t>ellos</a:t>
            </a:r>
            <a:r>
              <a:rPr lang="en-US" b="1" dirty="0"/>
              <a:t>/</a:t>
            </a:r>
            <a:r>
              <a:rPr lang="en-US" b="1" dirty="0" err="1"/>
              <a:t>ellas</a:t>
            </a:r>
            <a:r>
              <a:rPr lang="en-US" b="1" dirty="0"/>
              <a:t> </a:t>
            </a:r>
            <a:r>
              <a:rPr lang="en-US" dirty="0"/>
              <a:t>forms.</a:t>
            </a:r>
            <a:endParaRPr lang="es-CO" dirty="0"/>
          </a:p>
        </p:txBody>
      </p:sp>
      <p:sp>
        <p:nvSpPr>
          <p:cNvPr id="6" name="Rectángulo: esquinas superiores redondeadas 5">
            <a:extLst>
              <a:ext uri="{FF2B5EF4-FFF2-40B4-BE49-F238E27FC236}">
                <a16:creationId xmlns:a16="http://schemas.microsoft.com/office/drawing/2014/main" id="{F1E5CC55-7DC6-4BE1-9331-9C8C3609F101}"/>
              </a:ext>
            </a:extLst>
          </p:cNvPr>
          <p:cNvSpPr/>
          <p:nvPr/>
        </p:nvSpPr>
        <p:spPr>
          <a:xfrm rot="10800000">
            <a:off x="2252317" y="4086478"/>
            <a:ext cx="1158444" cy="1311022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chemeClr val="bg1"/>
              </a:gs>
              <a:gs pos="24000">
                <a:srgbClr val="FDF2AE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4D11DBDD-B03A-41EC-B87F-21645A780D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641222"/>
              </p:ext>
            </p:extLst>
          </p:nvPr>
        </p:nvGraphicFramePr>
        <p:xfrm>
          <a:off x="2241550" y="4207955"/>
          <a:ext cx="1303345" cy="961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3345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870778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pedir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dormir</a:t>
                      </a:r>
                      <a:endParaRPr lang="fr-FR" sz="19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231" marR="345692" marT="115231" marB="115231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10" name="Triángulo isósceles 9">
            <a:extLst>
              <a:ext uri="{FF2B5EF4-FFF2-40B4-BE49-F238E27FC236}">
                <a16:creationId xmlns:a16="http://schemas.microsoft.com/office/drawing/2014/main" id="{BB20603F-5269-4B5D-917C-4524480A3CA2}"/>
              </a:ext>
            </a:extLst>
          </p:cNvPr>
          <p:cNvSpPr/>
          <p:nvPr/>
        </p:nvSpPr>
        <p:spPr>
          <a:xfrm rot="5400000">
            <a:off x="2863375" y="4575708"/>
            <a:ext cx="1693504" cy="389750"/>
          </a:xfrm>
          <a:prstGeom prst="triangle">
            <a:avLst/>
          </a:prstGeom>
          <a:gradFill flip="none" rotWithShape="1">
            <a:gsLst>
              <a:gs pos="0">
                <a:srgbClr val="4141B5"/>
              </a:gs>
              <a:gs pos="81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0223288-BF1C-4119-9B64-A8C24CE7CD66}"/>
              </a:ext>
            </a:extLst>
          </p:cNvPr>
          <p:cNvSpPr txBox="1"/>
          <p:nvPr/>
        </p:nvSpPr>
        <p:spPr>
          <a:xfrm>
            <a:off x="2367951" y="3620140"/>
            <a:ext cx="128749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4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INFINITIVE</a:t>
            </a:r>
            <a:endParaRPr lang="es-CO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ángulo: esquinas superiores redondeadas 17">
            <a:extLst>
              <a:ext uri="{FF2B5EF4-FFF2-40B4-BE49-F238E27FC236}">
                <a16:creationId xmlns:a16="http://schemas.microsoft.com/office/drawing/2014/main" id="{6C6D00A5-A284-4EDE-B31A-3E1D35ECF4B8}"/>
              </a:ext>
            </a:extLst>
          </p:cNvPr>
          <p:cNvSpPr/>
          <p:nvPr/>
        </p:nvSpPr>
        <p:spPr>
          <a:xfrm rot="10800000">
            <a:off x="4221208" y="4086478"/>
            <a:ext cx="1158444" cy="1311022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chemeClr val="bg1"/>
              </a:gs>
              <a:gs pos="24000">
                <a:srgbClr val="FDF2AE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20" name="Tabla 8">
            <a:extLst>
              <a:ext uri="{FF2B5EF4-FFF2-40B4-BE49-F238E27FC236}">
                <a16:creationId xmlns:a16="http://schemas.microsoft.com/office/drawing/2014/main" id="{02957A06-7FEA-4778-918F-F27B184932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375333"/>
              </p:ext>
            </p:extLst>
          </p:nvPr>
        </p:nvGraphicFramePr>
        <p:xfrm>
          <a:off x="4210441" y="4207955"/>
          <a:ext cx="1303345" cy="961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3345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870778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s-ES" sz="19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ped</a:t>
                      </a: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s-ES" sz="19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dor</a:t>
                      </a: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fr-FR" sz="19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231" marR="345692" marT="115231" marB="115231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22" name="Triángulo isósceles 21">
            <a:extLst>
              <a:ext uri="{FF2B5EF4-FFF2-40B4-BE49-F238E27FC236}">
                <a16:creationId xmlns:a16="http://schemas.microsoft.com/office/drawing/2014/main" id="{025AD050-881E-4C5C-ACA9-7030B1B13A6D}"/>
              </a:ext>
            </a:extLst>
          </p:cNvPr>
          <p:cNvSpPr/>
          <p:nvPr/>
        </p:nvSpPr>
        <p:spPr>
          <a:xfrm rot="5400000">
            <a:off x="4843550" y="4575708"/>
            <a:ext cx="1693504" cy="389750"/>
          </a:xfrm>
          <a:prstGeom prst="triangle">
            <a:avLst/>
          </a:prstGeom>
          <a:gradFill flip="none" rotWithShape="1">
            <a:gsLst>
              <a:gs pos="0">
                <a:srgbClr val="4141B5"/>
              </a:gs>
              <a:gs pos="81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F92014F3-E4FD-48C7-B0D0-E4FC6D68B619}"/>
              </a:ext>
            </a:extLst>
          </p:cNvPr>
          <p:cNvSpPr txBox="1"/>
          <p:nvPr/>
        </p:nvSpPr>
        <p:spPr>
          <a:xfrm>
            <a:off x="4228922" y="3620139"/>
            <a:ext cx="14083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4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VERB STEM</a:t>
            </a:r>
            <a:endParaRPr lang="es-CO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ángulo: esquinas superiores redondeadas 25">
            <a:extLst>
              <a:ext uri="{FF2B5EF4-FFF2-40B4-BE49-F238E27FC236}">
                <a16:creationId xmlns:a16="http://schemas.microsoft.com/office/drawing/2014/main" id="{B274DB7F-6EE6-4EA8-9590-EDE5004AEB9A}"/>
              </a:ext>
            </a:extLst>
          </p:cNvPr>
          <p:cNvSpPr/>
          <p:nvPr/>
        </p:nvSpPr>
        <p:spPr>
          <a:xfrm rot="10800000">
            <a:off x="6254948" y="4086478"/>
            <a:ext cx="1169211" cy="1311022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chemeClr val="bg1"/>
              </a:gs>
              <a:gs pos="24000">
                <a:srgbClr val="FDF2AE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28" name="Tabla 8">
            <a:extLst>
              <a:ext uri="{FF2B5EF4-FFF2-40B4-BE49-F238E27FC236}">
                <a16:creationId xmlns:a16="http://schemas.microsoft.com/office/drawing/2014/main" id="{D1011108-3530-48F1-89C4-9BCF2B8E1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254519"/>
              </p:ext>
            </p:extLst>
          </p:nvPr>
        </p:nvGraphicFramePr>
        <p:xfrm>
          <a:off x="6254949" y="4207955"/>
          <a:ext cx="1303345" cy="961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3345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870778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s-ES" sz="19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es-ES" sz="1900" b="0" kern="12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es-ES" sz="19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</a:t>
                      </a: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s-ES" sz="19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</a:t>
                      </a:r>
                      <a:r>
                        <a:rPr lang="es-ES" sz="1900" b="0" kern="12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</a:t>
                      </a:r>
                      <a:r>
                        <a:rPr lang="es-ES" sz="19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</a:t>
                      </a: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fr-FR" sz="19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231" marR="345692" marT="115231" marB="115231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30" name="CuadroTexto 29">
            <a:extLst>
              <a:ext uri="{FF2B5EF4-FFF2-40B4-BE49-F238E27FC236}">
                <a16:creationId xmlns:a16="http://schemas.microsoft.com/office/drawing/2014/main" id="{A555119B-83F8-45B4-A05B-7AA8527C7D14}"/>
              </a:ext>
            </a:extLst>
          </p:cNvPr>
          <p:cNvSpPr txBox="1"/>
          <p:nvPr/>
        </p:nvSpPr>
        <p:spPr>
          <a:xfrm>
            <a:off x="6047306" y="3620260"/>
            <a:ext cx="179059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4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STEM CHANGE</a:t>
            </a:r>
            <a:endParaRPr lang="es-CO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ángulo: esquinas superiores redondeadas 31">
            <a:extLst>
              <a:ext uri="{FF2B5EF4-FFF2-40B4-BE49-F238E27FC236}">
                <a16:creationId xmlns:a16="http://schemas.microsoft.com/office/drawing/2014/main" id="{A52C6B03-523E-4FEA-B257-0C90DBF3FF0B}"/>
              </a:ext>
            </a:extLst>
          </p:cNvPr>
          <p:cNvSpPr/>
          <p:nvPr/>
        </p:nvSpPr>
        <p:spPr>
          <a:xfrm rot="10800000">
            <a:off x="8237359" y="4082272"/>
            <a:ext cx="2337815" cy="1311022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chemeClr val="bg1"/>
              </a:gs>
              <a:gs pos="24000">
                <a:srgbClr val="FDF2AE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34" name="Tabla 8">
            <a:extLst>
              <a:ext uri="{FF2B5EF4-FFF2-40B4-BE49-F238E27FC236}">
                <a16:creationId xmlns:a16="http://schemas.microsoft.com/office/drawing/2014/main" id="{9D5B188E-3A32-4D48-A707-499CB5F382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579775"/>
              </p:ext>
            </p:extLst>
          </p:nvPr>
        </p:nvGraphicFramePr>
        <p:xfrm>
          <a:off x="8281309" y="4207955"/>
          <a:ext cx="2437346" cy="961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7346">
                  <a:extLst>
                    <a:ext uri="{9D8B030D-6E8A-4147-A177-3AD203B41FA5}">
                      <a16:colId xmlns:a16="http://schemas.microsoft.com/office/drawing/2014/main" val="742263197"/>
                    </a:ext>
                  </a:extLst>
                </a:gridCol>
              </a:tblGrid>
              <a:tr h="870778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es-ES" sz="19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dió, p</a:t>
                      </a:r>
                      <a:r>
                        <a:rPr lang="es-ES" sz="19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es-ES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dieron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fr-FR" sz="19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</a:t>
                      </a:r>
                      <a:r>
                        <a:rPr lang="fr-FR" sz="1900" b="0" kern="12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</a:t>
                      </a:r>
                      <a:r>
                        <a:rPr lang="fr-FR" sz="19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rmió</a:t>
                      </a:r>
                      <a:r>
                        <a:rPr lang="fr-FR" sz="19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fr-FR" sz="19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</a:t>
                      </a:r>
                      <a:r>
                        <a:rPr lang="fr-FR" sz="1900" b="0" kern="12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</a:t>
                      </a:r>
                      <a:r>
                        <a:rPr lang="fr-FR" sz="19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rmieron</a:t>
                      </a:r>
                      <a:endParaRPr lang="fr-FR" sz="19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231" marR="345692" marT="115231" marB="115231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36" name="CuadroTexto 35">
            <a:extLst>
              <a:ext uri="{FF2B5EF4-FFF2-40B4-BE49-F238E27FC236}">
                <a16:creationId xmlns:a16="http://schemas.microsoft.com/office/drawing/2014/main" id="{6A795565-3096-41E0-A9FE-452B9A7C810E}"/>
              </a:ext>
            </a:extLst>
          </p:cNvPr>
          <p:cNvSpPr txBox="1"/>
          <p:nvPr/>
        </p:nvSpPr>
        <p:spPr>
          <a:xfrm>
            <a:off x="9354411" y="3614879"/>
            <a:ext cx="12777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4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PRETERITE</a:t>
            </a:r>
            <a:endParaRPr lang="es-CO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riángulo isósceles 37">
            <a:extLst>
              <a:ext uri="{FF2B5EF4-FFF2-40B4-BE49-F238E27FC236}">
                <a16:creationId xmlns:a16="http://schemas.microsoft.com/office/drawing/2014/main" id="{D06BD258-0567-4472-B109-19ACCB3F08A1}"/>
              </a:ext>
            </a:extLst>
          </p:cNvPr>
          <p:cNvSpPr/>
          <p:nvPr/>
        </p:nvSpPr>
        <p:spPr>
          <a:xfrm rot="5400000">
            <a:off x="6940119" y="4542908"/>
            <a:ext cx="1693504" cy="389750"/>
          </a:xfrm>
          <a:prstGeom prst="triangle">
            <a:avLst/>
          </a:prstGeom>
          <a:gradFill flip="none" rotWithShape="1">
            <a:gsLst>
              <a:gs pos="0">
                <a:srgbClr val="4141B5"/>
              </a:gs>
              <a:gs pos="81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8">
            <a:extLst>
              <a:ext uri="{FF2B5EF4-FFF2-40B4-BE49-F238E27FC236}">
                <a16:creationId xmlns:a16="http://schemas.microsoft.com/office/drawing/2014/main" id="{80050AFC-6995-4AA4-88E7-802B06E49063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Preterite of stem-changing verbs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63059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765DE18-4090-44EE-838A-BDA7D3864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8.1-3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F5762D6-40CB-4013-95E6-211B26A57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pic>
        <p:nvPicPr>
          <p:cNvPr id="6" name="Imagen 5" descr="Closeup of video characters Manuel and Daniel in the food market. Manuel speaks.">
            <a:extLst>
              <a:ext uri="{FF2B5EF4-FFF2-40B4-BE49-F238E27FC236}">
                <a16:creationId xmlns:a16="http://schemas.microsoft.com/office/drawing/2014/main" id="{BA5C5175-1803-4794-B345-80228DDFA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7801" y="2176993"/>
            <a:ext cx="3618199" cy="2875067"/>
          </a:xfrm>
          <a:prstGeom prst="rect">
            <a:avLst/>
          </a:prstGeom>
        </p:spPr>
      </p:pic>
      <p:pic>
        <p:nvPicPr>
          <p:cNvPr id="8" name="Imagen 7" descr="Closeup of video characters Manuel and Daniel in the food market. Daniel speaks.">
            <a:extLst>
              <a:ext uri="{FF2B5EF4-FFF2-40B4-BE49-F238E27FC236}">
                <a16:creationId xmlns:a16="http://schemas.microsoft.com/office/drawing/2014/main" id="{A3198233-B144-4045-9B5F-D3E1FFE9CF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6890" y="1921506"/>
            <a:ext cx="3618198" cy="3130554"/>
          </a:xfrm>
          <a:prstGeom prst="rect">
            <a:avLst/>
          </a:prstGeom>
        </p:spPr>
      </p:pic>
      <p:sp>
        <p:nvSpPr>
          <p:cNvPr id="9" name="Título 8">
            <a:extLst>
              <a:ext uri="{FF2B5EF4-FFF2-40B4-BE49-F238E27FC236}">
                <a16:creationId xmlns:a16="http://schemas.microsoft.com/office/drawing/2014/main" id="{14781569-B46D-4667-9275-3130670C13D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 err="1"/>
              <a:t>Preterite</a:t>
            </a:r>
            <a:r>
              <a:rPr lang="en-US" dirty="0"/>
              <a:t> of stem-changing verbs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23908455"/>
      </p:ext>
    </p:extLst>
  </p:cSld>
  <p:clrMapOvr>
    <a:masterClrMapping/>
  </p:clrMapOvr>
</p:sld>
</file>

<file path=ppt/theme/theme1.xml><?xml version="1.0" encoding="utf-8"?>
<a:theme xmlns:a="http://schemas.openxmlformats.org/drawingml/2006/main" name="Main-MASTER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4274</TotalTime>
  <Words>187</Words>
  <Application>Microsoft Office PowerPoint</Application>
  <PresentationFormat>Widescreen</PresentationFormat>
  <Paragraphs>46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Gill Sans MT</vt:lpstr>
      <vt:lpstr>Main-MASTER</vt:lpstr>
      <vt:lpstr>PowerPoint Presentation</vt:lpstr>
      <vt:lpstr>PowerPoint Presentation</vt:lpstr>
      <vt:lpstr>Preterite of stem-changing verbs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Diez</dc:creator>
  <cp:lastModifiedBy>Bahena, Mario</cp:lastModifiedBy>
  <cp:revision>157</cp:revision>
  <dcterms:created xsi:type="dcterms:W3CDTF">2020-01-23T15:55:24Z</dcterms:created>
  <dcterms:modified xsi:type="dcterms:W3CDTF">2023-04-26T13:44:34Z</dcterms:modified>
</cp:coreProperties>
</file>