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436" r:id="rId2"/>
    <p:sldId id="438" r:id="rId3"/>
    <p:sldId id="439" r:id="rId4"/>
    <p:sldId id="440" r:id="rId5"/>
    <p:sldId id="441" r:id="rId6"/>
    <p:sldId id="448" r:id="rId7"/>
    <p:sldId id="442" r:id="rId8"/>
    <p:sldId id="443" r:id="rId9"/>
    <p:sldId id="445" r:id="rId10"/>
    <p:sldId id="446" r:id="rId11"/>
    <p:sldId id="44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33348E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86481" autoAdjust="0"/>
  </p:normalViewPr>
  <p:slideViewPr>
    <p:cSldViewPr snapToGrid="0">
      <p:cViewPr varScale="1">
        <p:scale>
          <a:sx n="87" d="100"/>
          <a:sy n="87" d="100"/>
        </p:scale>
        <p:origin x="102" y="1278"/>
      </p:cViewPr>
      <p:guideLst/>
    </p:cSldViewPr>
  </p:slideViewPr>
  <p:outlineViewPr>
    <p:cViewPr>
      <p:scale>
        <a:sx n="33" d="100"/>
        <a:sy n="33" d="100"/>
      </p:scale>
      <p:origin x="0" y="-4659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8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079F04B-F69A-45D2-AB6F-A3BBE6A15F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B299D82-F64F-497B-B131-811A49A70D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E25C2FB0-C6A5-4797-A7A2-20D9B10F8033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7.4-1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verbs like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EA8836-944C-4CD4-AD38-35EE70E7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66187129-371C-438C-8B8F-7C9084E43C2F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F587464-FA34-49BF-9D7D-F155564BA39A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661E054-6493-4C5C-9D21-53ECFB3237EC}"/>
              </a:ext>
            </a:extLst>
          </p:cNvPr>
          <p:cNvSpPr txBox="1"/>
          <p:nvPr userDrawn="1"/>
        </p:nvSpPr>
        <p:spPr>
          <a:xfrm>
            <a:off x="9240983" y="525083"/>
            <a:ext cx="20715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vida diaria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64CF60F4-361B-4894-81D2-D28B90F3741C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D610F08F-D31E-4AF7-8070-FFFFF321EA6F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6AA54F-76BF-4285-A23E-776B1B15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9D3850-490B-466C-BA4A-4A290BA9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4F8471F-3E65-4A47-B2F3-0C011CAE9B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139949" cy="3099816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Me </a:t>
            </a:r>
            <a:r>
              <a:rPr lang="en-US" b="1" dirty="0" err="1"/>
              <a:t>gusta</a:t>
            </a:r>
            <a:r>
              <a:rPr lang="en-US" b="1" dirty="0"/>
              <a:t>(n) </a:t>
            </a:r>
            <a:r>
              <a:rPr lang="en-US" dirty="0"/>
              <a:t>and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gusta</a:t>
            </a:r>
            <a:r>
              <a:rPr lang="en-US" b="1" dirty="0"/>
              <a:t>(n) </a:t>
            </a:r>
            <a:r>
              <a:rPr lang="en-US" dirty="0"/>
              <a:t>express the concepts of </a:t>
            </a:r>
            <a:r>
              <a:rPr lang="en-US" i="1" dirty="0"/>
              <a:t>I like </a:t>
            </a:r>
            <a:r>
              <a:rPr lang="en-US" dirty="0"/>
              <a:t>and </a:t>
            </a:r>
            <a:r>
              <a:rPr lang="en-US" i="1" dirty="0"/>
              <a:t>you </a:t>
            </a:r>
            <a:r>
              <a:rPr lang="en-US" dirty="0"/>
              <a:t>(fam.) </a:t>
            </a:r>
            <a:r>
              <a:rPr lang="en-US" i="1" dirty="0"/>
              <a:t>like</a:t>
            </a:r>
            <a:r>
              <a:rPr lang="en-US" dirty="0"/>
              <a:t>. The literal meaning of </a:t>
            </a:r>
            <a:r>
              <a:rPr lang="en-US" b="1" dirty="0" err="1"/>
              <a:t>gustar</a:t>
            </a:r>
            <a:r>
              <a:rPr lang="en-US" dirty="0"/>
              <a:t> is </a:t>
            </a:r>
            <a:r>
              <a:rPr lang="en-US" i="1" dirty="0"/>
              <a:t>to be pleasing to (someone)</a:t>
            </a:r>
            <a:r>
              <a:rPr lang="en-US" dirty="0"/>
              <a:t>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D4CD98AC-96FA-451F-89F3-D4F61346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09380"/>
              </p:ext>
            </p:extLst>
          </p:nvPr>
        </p:nvGraphicFramePr>
        <p:xfrm>
          <a:off x="2609595" y="4225975"/>
          <a:ext cx="6978905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262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129643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champú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That shampoo is pleasing to 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like that shampoo.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deportes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 sports pleasing to you?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like sports?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4">
            <a:extLst>
              <a:ext uri="{FF2B5EF4-FFF2-40B4-BE49-F238E27FC236}">
                <a16:creationId xmlns:a16="http://schemas.microsoft.com/office/drawing/2014/main" id="{712842E4-F530-4E3D-BDB4-3069120754D1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Gustar </a:t>
            </a:r>
            <a:r>
              <a:rPr lang="es-CO" b="0"/>
              <a:t>and verbs like </a:t>
            </a:r>
            <a:r>
              <a:rPr lang="es-CO"/>
              <a:t>gustar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6200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C44209-F7A2-4E54-8A36-E5921CCD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36CFE1-354B-4673-8D41-CEBEB72E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0670E2-2F75-4A5E-B08A-8E690A8BDE5D}"/>
              </a:ext>
            </a:extLst>
          </p:cNvPr>
          <p:cNvSpPr txBox="1"/>
          <p:nvPr/>
        </p:nvSpPr>
        <p:spPr>
          <a:xfrm>
            <a:off x="2522225" y="1649677"/>
            <a:ext cx="5634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B6A05EE-B43A-4C6B-8038-2B0772187A7D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65011" y="2105105"/>
            <a:ext cx="8229600" cy="99465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Here is a list of common verbs used in the</a:t>
            </a:r>
            <a:br>
              <a:rPr lang="en-US" dirty="0"/>
            </a:br>
            <a:r>
              <a:rPr lang="en-US" dirty="0"/>
              <a:t>same way as </a:t>
            </a:r>
            <a:r>
              <a:rPr lang="en-US" b="1" dirty="0" err="1"/>
              <a:t>gustar</a:t>
            </a:r>
            <a:r>
              <a:rPr lang="en-US" dirty="0"/>
              <a:t>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8D40B18-D334-41F9-AA19-D9A884D878A5}"/>
              </a:ext>
            </a:extLst>
          </p:cNvPr>
          <p:cNvSpPr/>
          <p:nvPr/>
        </p:nvSpPr>
        <p:spPr>
          <a:xfrm>
            <a:off x="4570190" y="3495701"/>
            <a:ext cx="3311513" cy="881271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Verbs like </a:t>
            </a:r>
            <a:r>
              <a:rPr lang="en-US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: esquinas superiores redondeadas 4">
            <a:extLst>
              <a:ext uri="{FF2B5EF4-FFF2-40B4-BE49-F238E27FC236}">
                <a16:creationId xmlns:a16="http://schemas.microsoft.com/office/drawing/2014/main" id="{A7A726AF-64A2-4E5A-B972-F20239D568F6}"/>
              </a:ext>
            </a:extLst>
          </p:cNvPr>
          <p:cNvSpPr/>
          <p:nvPr/>
        </p:nvSpPr>
        <p:spPr>
          <a:xfrm rot="10800000">
            <a:off x="3511092" y="3909551"/>
            <a:ext cx="5473250" cy="1896163"/>
          </a:xfrm>
          <a:prstGeom prst="round2SameRect">
            <a:avLst>
              <a:gd name="adj1" fmla="val 13543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52589335-2EBF-4ED6-8F72-0AD7280F9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57200"/>
              </p:ext>
            </p:extLst>
          </p:nvPr>
        </p:nvGraphicFramePr>
        <p:xfrm>
          <a:off x="3650794" y="4102974"/>
          <a:ext cx="515030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5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169830160"/>
                    </a:ext>
                  </a:extLst>
                </a:gridCol>
              </a:tblGrid>
              <a:tr h="123036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aburrir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encantar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US" sz="1200" b="0" kern="1200" noProof="1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faltar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fascinar</a:t>
                      </a: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bore 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like very much; 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love (objects) 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lack; to need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fascinate;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like very much</a:t>
                      </a:r>
                    </a:p>
                  </a:txBody>
                  <a:tcPr marL="108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endParaRPr lang="en-US" sz="1200" b="0" kern="1200" noProof="1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interesar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endParaRPr lang="en-US" sz="1200" b="0" kern="1200" noProof="1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molestar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n-US" sz="12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quedar</a:t>
                      </a: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important to;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matter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interesting to;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interest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bother; to annoy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left over;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2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fit (clothing)</a:t>
                      </a:r>
                    </a:p>
                  </a:txBody>
                  <a:tcPr marL="108000" marR="72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5" name="Elipse 14">
            <a:extLst>
              <a:ext uri="{FF2B5EF4-FFF2-40B4-BE49-F238E27FC236}">
                <a16:creationId xmlns:a16="http://schemas.microsoft.com/office/drawing/2014/main" id="{2FBA278E-7C88-452A-B4FA-20D0D7C7B9CD}"/>
              </a:ext>
            </a:extLst>
          </p:cNvPr>
          <p:cNvSpPr/>
          <p:nvPr/>
        </p:nvSpPr>
        <p:spPr>
          <a:xfrm>
            <a:off x="4471259" y="548600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92710CBA-69B6-4678-8133-39FFF84F445B}"/>
              </a:ext>
            </a:extLst>
          </p:cNvPr>
          <p:cNvSpPr/>
          <p:nvPr/>
        </p:nvSpPr>
        <p:spPr>
          <a:xfrm>
            <a:off x="7119165" y="548600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44013E7D-4606-4A77-A9FB-11E9F52791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/>
              <a:t>Gustar </a:t>
            </a:r>
            <a:r>
              <a:rPr lang="es-CO" b="0" dirty="0"/>
              <a:t>and </a:t>
            </a:r>
            <a:r>
              <a:rPr lang="es-CO" b="0" dirty="0" err="1"/>
              <a:t>verbs</a:t>
            </a:r>
            <a:r>
              <a:rPr lang="es-CO" b="0" dirty="0"/>
              <a:t> </a:t>
            </a:r>
            <a:r>
              <a:rPr lang="es-CO" b="0" dirty="0" err="1"/>
              <a:t>like</a:t>
            </a:r>
            <a:r>
              <a:rPr lang="es-CO" b="0" dirty="0"/>
              <a:t> </a:t>
            </a:r>
            <a:r>
              <a:rPr lang="es-CO" dirty="0"/>
              <a:t>gustar</a:t>
            </a:r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id="{88E74385-22F0-49D0-8490-A9C6A99F2F69}"/>
              </a:ext>
            </a:extLst>
          </p:cNvPr>
          <p:cNvSpPr/>
          <p:nvPr/>
        </p:nvSpPr>
        <p:spPr>
          <a:xfrm rot="5400000">
            <a:off x="2209435" y="229219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C44209-F7A2-4E54-8A36-E5921CCD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36CFE1-354B-4673-8D41-CEBEB72E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0670E2-2F75-4A5E-B08A-8E690A8BDE5D}"/>
              </a:ext>
            </a:extLst>
          </p:cNvPr>
          <p:cNvSpPr txBox="1"/>
          <p:nvPr/>
        </p:nvSpPr>
        <p:spPr>
          <a:xfrm>
            <a:off x="2522225" y="1649677"/>
            <a:ext cx="5634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B6A05EE-B43A-4C6B-8038-2B0772187A7D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65011" y="2112725"/>
            <a:ext cx="8229600" cy="99465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b="1" dirty="0" err="1"/>
              <a:t>Faltar</a:t>
            </a:r>
            <a:r>
              <a:rPr lang="en-US" dirty="0"/>
              <a:t> expresses what is lacking or missing. </a:t>
            </a:r>
            <a:r>
              <a:rPr lang="en-US" b="1" dirty="0" err="1"/>
              <a:t>Quedar</a:t>
            </a:r>
            <a:r>
              <a:rPr lang="en-US" dirty="0"/>
              <a:t> expresses how much of something is left. Also, </a:t>
            </a:r>
            <a:r>
              <a:rPr lang="en-US" b="1" dirty="0" err="1"/>
              <a:t>quedar</a:t>
            </a:r>
            <a:r>
              <a:rPr lang="en-US" dirty="0"/>
              <a:t> is used to talk about how clothing fits or looks on someone.</a:t>
            </a:r>
          </a:p>
        </p:txBody>
      </p:sp>
      <p:graphicFrame>
        <p:nvGraphicFramePr>
          <p:cNvPr id="10" name="Tabla 8">
            <a:extLst>
              <a:ext uri="{FF2B5EF4-FFF2-40B4-BE49-F238E27FC236}">
                <a16:creationId xmlns:a16="http://schemas.microsoft.com/office/drawing/2014/main" id="{B06BC8FB-7390-4019-B5DB-388A6CBC1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15641"/>
              </p:ext>
            </p:extLst>
          </p:nvPr>
        </p:nvGraphicFramePr>
        <p:xfrm>
          <a:off x="2600419" y="4496156"/>
          <a:ext cx="7748267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35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626914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dinero.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He/she is short of money.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quedan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cinco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libros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have five books left. 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faltan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 pesos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need two more pesos.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falda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queda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skirt looks good on you.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3FDC7AB1-DCE6-4260-A57B-1927A5AAB7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/>
              <a:t>Gustar </a:t>
            </a:r>
            <a:r>
              <a:rPr lang="es-CO" b="0" dirty="0"/>
              <a:t>and </a:t>
            </a:r>
            <a:r>
              <a:rPr lang="es-CO" b="0" dirty="0" err="1"/>
              <a:t>verbs</a:t>
            </a:r>
            <a:r>
              <a:rPr lang="es-CO" b="0" dirty="0"/>
              <a:t> </a:t>
            </a:r>
            <a:r>
              <a:rPr lang="es-CO" b="0" dirty="0" err="1"/>
              <a:t>like</a:t>
            </a:r>
            <a:r>
              <a:rPr lang="es-CO" b="0" dirty="0"/>
              <a:t> </a:t>
            </a:r>
            <a:r>
              <a:rPr lang="es-CO" dirty="0"/>
              <a:t>gustar</a:t>
            </a:r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DE5FAAAB-58F3-4715-B6B5-84FE054C50D1}"/>
              </a:ext>
            </a:extLst>
          </p:cNvPr>
          <p:cNvSpPr/>
          <p:nvPr/>
        </p:nvSpPr>
        <p:spPr>
          <a:xfrm rot="5400000">
            <a:off x="2209435" y="229219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32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1987FE-8637-4E84-9A15-3DAFCF03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37707D-8962-42FF-8477-D0FABDA8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F93380-4318-4E8B-B279-DB515B7F9D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97434"/>
            <a:ext cx="8229600" cy="199826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b="1" dirty="0"/>
              <a:t>Me </a:t>
            </a:r>
            <a:r>
              <a:rPr lang="en-US" sz="2400" b="1" dirty="0" err="1"/>
              <a:t>gusta</a:t>
            </a:r>
            <a:r>
              <a:rPr lang="en-US" sz="2400" b="1" dirty="0"/>
              <a:t>(n) </a:t>
            </a:r>
            <a:r>
              <a:rPr lang="en-US" sz="2400" dirty="0"/>
              <a:t>and similar constructions require an indirect object pronoun. In Spanish, the object or thing being liked (</a:t>
            </a:r>
            <a:r>
              <a:rPr lang="en-US" sz="2400" b="1" dirty="0"/>
              <a:t>el </a:t>
            </a:r>
            <a:r>
              <a:rPr lang="en-US" sz="2400" b="1" dirty="0" err="1"/>
              <a:t>champú</a:t>
            </a:r>
            <a:r>
              <a:rPr lang="en-US" sz="2400" dirty="0"/>
              <a:t>) is the subject of the sentence. The person who likes the object is an indirect object that answers the question </a:t>
            </a:r>
            <a:r>
              <a:rPr lang="en-US" sz="2400" i="1" dirty="0"/>
              <a:t>to whom is the object pleasing?</a:t>
            </a:r>
            <a:endParaRPr lang="es-CO" sz="2400" i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9EFAE9A-69F1-45D2-A850-3C57F24A95AD}"/>
              </a:ext>
            </a:extLst>
          </p:cNvPr>
          <p:cNvSpPr/>
          <p:nvPr/>
        </p:nvSpPr>
        <p:spPr>
          <a:xfrm>
            <a:off x="2654299" y="4535192"/>
            <a:ext cx="7920876" cy="671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9E9DA09-04C5-4325-A318-141923CEC3D0}"/>
              </a:ext>
            </a:extLst>
          </p:cNvPr>
          <p:cNvSpPr txBox="1"/>
          <p:nvPr/>
        </p:nvSpPr>
        <p:spPr>
          <a:xfrm>
            <a:off x="2933699" y="4691537"/>
            <a:ext cx="7429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000" b="1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sz="20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 </a:t>
            </a:r>
            <a:r>
              <a:rPr lang="en-US" sz="20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champú</a:t>
            </a:r>
            <a:r>
              <a:rPr lang="en-US" sz="20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	like 		that shampoo.</a:t>
            </a:r>
            <a:endParaRPr lang="es-CO" sz="20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B4AC789-7E5E-42AF-A75E-336E223C31D9}"/>
              </a:ext>
            </a:extLst>
          </p:cNvPr>
          <p:cNvSpPr txBox="1"/>
          <p:nvPr/>
        </p:nvSpPr>
        <p:spPr>
          <a:xfrm>
            <a:off x="3002279" y="3986213"/>
            <a:ext cx="10058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2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I.O.</a:t>
            </a:r>
          </a:p>
          <a:p>
            <a:pPr algn="ctr"/>
            <a:r>
              <a:rPr lang="es-CO" sz="12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endParaRPr lang="es-CO" sz="12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6F89380-D3CE-48DF-AD0F-8DF09C0472D5}"/>
              </a:ext>
            </a:extLst>
          </p:cNvPr>
          <p:cNvSpPr txBox="1"/>
          <p:nvPr/>
        </p:nvSpPr>
        <p:spPr>
          <a:xfrm>
            <a:off x="5062536" y="4170879"/>
            <a:ext cx="10058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6D82D53-3119-4571-829B-8F617A56FDD3}"/>
              </a:ext>
            </a:extLst>
          </p:cNvPr>
          <p:cNvSpPr txBox="1"/>
          <p:nvPr/>
        </p:nvSpPr>
        <p:spPr>
          <a:xfrm>
            <a:off x="8629332" y="4174441"/>
            <a:ext cx="15751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es-CO" sz="800" b="0" i="0" u="none" strike="noStrike" baseline="0" dirty="0">
                <a:solidFill>
                  <a:srgbClr val="0000FF"/>
                </a:solidFill>
                <a:latin typeface="HelveticaNeueLTStd-BdCn"/>
              </a:rPr>
              <a:t> </a:t>
            </a:r>
            <a:r>
              <a:rPr lang="es-CO" sz="12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784BB7E-5CBF-4688-AD97-8E70AF6D91DB}"/>
              </a:ext>
            </a:extLst>
          </p:cNvPr>
          <p:cNvSpPr txBox="1"/>
          <p:nvPr/>
        </p:nvSpPr>
        <p:spPr>
          <a:xfrm>
            <a:off x="7178041" y="4170878"/>
            <a:ext cx="10058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17AE70BB-6A81-4708-A0A8-8A8448D407D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Gustar </a:t>
            </a:r>
            <a:r>
              <a:rPr lang="es-CO" b="0"/>
              <a:t>and verbs like </a:t>
            </a:r>
            <a:r>
              <a:rPr lang="es-CO"/>
              <a:t>gustar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12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AC6ACB-AF49-49A8-809F-985181A2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04250A-0015-443A-9A07-50D4EB07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Video characters Juanjo and Manuel are in the bathroom. Juanjo stands and Manuel sits on a stool. Juanjo holds up a finger and speaks.">
            <a:extLst>
              <a:ext uri="{FF2B5EF4-FFF2-40B4-BE49-F238E27FC236}">
                <a16:creationId xmlns:a16="http://schemas.microsoft.com/office/drawing/2014/main" id="{4B5AC8EF-95E7-4097-881B-1ECB6647D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17" y="1783668"/>
            <a:ext cx="3815802" cy="3085505"/>
          </a:xfrm>
          <a:prstGeom prst="rect">
            <a:avLst/>
          </a:prstGeom>
        </p:spPr>
      </p:pic>
      <p:pic>
        <p:nvPicPr>
          <p:cNvPr id="8" name="Imagen 7" descr="Video character Manuel sits on a stool in the bathroom. ">
            <a:extLst>
              <a:ext uri="{FF2B5EF4-FFF2-40B4-BE49-F238E27FC236}">
                <a16:creationId xmlns:a16="http://schemas.microsoft.com/office/drawing/2014/main" id="{61D1DF12-0468-464D-BE8D-AA0CB00BA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853" y="1813930"/>
            <a:ext cx="3537819" cy="29902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4D7C23C-F0FF-4A8C-BA91-C665FC03AE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/>
              <a:t>Gustar </a:t>
            </a:r>
            <a:r>
              <a:rPr lang="es-CO" b="0" dirty="0"/>
              <a:t>and </a:t>
            </a:r>
            <a:r>
              <a:rPr lang="es-CO" b="0" dirty="0" err="1"/>
              <a:t>verbs</a:t>
            </a:r>
            <a:r>
              <a:rPr lang="es-CO" b="0" dirty="0"/>
              <a:t> </a:t>
            </a:r>
            <a:r>
              <a:rPr lang="es-CO" b="0" dirty="0" err="1"/>
              <a:t>like</a:t>
            </a:r>
            <a:r>
              <a:rPr lang="es-CO" b="0" dirty="0"/>
              <a:t> </a:t>
            </a:r>
            <a:r>
              <a:rPr lang="es-CO" dirty="0"/>
              <a:t>gustar</a:t>
            </a:r>
          </a:p>
        </p:txBody>
      </p:sp>
    </p:spTree>
    <p:extLst>
      <p:ext uri="{BB962C8B-B14F-4D97-AF65-F5344CB8AC3E}">
        <p14:creationId xmlns:p14="http://schemas.microsoft.com/office/powerpoint/2010/main" val="223547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1F4FC7-9F4D-41EC-A750-4F8E2F907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7.4-4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CA329E-5E95-4DFA-9CB6-F9E6AB3D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CDE616-EB04-4A03-9D30-1C5ADA71A8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Gustar</a:t>
            </a:r>
            <a:r>
              <a:rPr lang="en-US" dirty="0"/>
              <a:t> and similar verbs are usually used in the third-person singular and plural. When the object or person liked is singular, the form </a:t>
            </a:r>
            <a:r>
              <a:rPr lang="en-US" b="1" dirty="0" err="1"/>
              <a:t>gusta</a:t>
            </a:r>
            <a:r>
              <a:rPr lang="en-US" b="1" dirty="0"/>
              <a:t> </a:t>
            </a:r>
            <a:r>
              <a:rPr lang="en-US" dirty="0"/>
              <a:t>is used. When two or more objects or persons are liked, </a:t>
            </a:r>
            <a:r>
              <a:rPr lang="en-US" b="1" dirty="0" err="1"/>
              <a:t>gustan</a:t>
            </a:r>
            <a:r>
              <a:rPr lang="en-US" dirty="0"/>
              <a:t> is used.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304ECCD3-C3C1-43D1-B488-FFD8D41B1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20591"/>
              </p:ext>
            </p:extLst>
          </p:nvPr>
        </p:nvGraphicFramePr>
        <p:xfrm>
          <a:off x="2606547" y="4760516"/>
          <a:ext cx="7966203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440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gustan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mar y la montaña.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ocean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mountains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ciudad?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you/they like the city?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4">
            <a:extLst>
              <a:ext uri="{FF2B5EF4-FFF2-40B4-BE49-F238E27FC236}">
                <a16:creationId xmlns:a16="http://schemas.microsoft.com/office/drawing/2014/main" id="{423FBF56-BBA8-4BC4-8E73-2638A27CA7A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Gustar </a:t>
            </a:r>
            <a:r>
              <a:rPr lang="es-CO" b="0"/>
              <a:t>and verbs like </a:t>
            </a:r>
            <a:r>
              <a:rPr lang="es-CO"/>
              <a:t>gustar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4785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: esquinas superiores redondeadas 19">
            <a:extLst>
              <a:ext uri="{FF2B5EF4-FFF2-40B4-BE49-F238E27FC236}">
                <a16:creationId xmlns:a16="http://schemas.microsoft.com/office/drawing/2014/main" id="{87CEF5B3-CACD-412A-96A0-9AA56B25AA08}"/>
              </a:ext>
            </a:extLst>
          </p:cNvPr>
          <p:cNvSpPr/>
          <p:nvPr/>
        </p:nvSpPr>
        <p:spPr>
          <a:xfrm rot="10800000">
            <a:off x="8100204" y="2234183"/>
            <a:ext cx="2421070" cy="183955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6" name="Tabla 8">
            <a:extLst>
              <a:ext uri="{FF2B5EF4-FFF2-40B4-BE49-F238E27FC236}">
                <a16:creationId xmlns:a16="http://schemas.microsoft.com/office/drawing/2014/main" id="{F4B4F0B3-9146-4C7B-BA0C-0CD850C3E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54427"/>
              </p:ext>
            </p:extLst>
          </p:nvPr>
        </p:nvGraphicFramePr>
        <p:xfrm>
          <a:off x="8245244" y="2253234"/>
          <a:ext cx="2421072" cy="182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072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96198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película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concierto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computadoras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libros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6A9820DA-B673-41FE-B364-E3623C58D06B}"/>
              </a:ext>
            </a:extLst>
          </p:cNvPr>
          <p:cNvSpPr/>
          <p:nvPr/>
        </p:nvSpPr>
        <p:spPr>
          <a:xfrm rot="10800000">
            <a:off x="5845627" y="2234183"/>
            <a:ext cx="1527123" cy="183955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4" name="Tabla 8">
            <a:extLst>
              <a:ext uri="{FF2B5EF4-FFF2-40B4-BE49-F238E27FC236}">
                <a16:creationId xmlns:a16="http://schemas.microsoft.com/office/drawing/2014/main" id="{2BCD58B2-CEC0-4742-B04D-5E1BBF21E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2753"/>
              </p:ext>
            </p:extLst>
          </p:nvPr>
        </p:nvGraphicFramePr>
        <p:xfrm>
          <a:off x="5627958" y="2234185"/>
          <a:ext cx="1846065" cy="182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6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96198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gustó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gustaron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0B26A0-2F10-4E11-9EED-D08C55B2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58461B-3A82-4416-9F47-EF33801B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F28F7100-77BC-4044-92C6-8186821B404B}"/>
              </a:ext>
            </a:extLst>
          </p:cNvPr>
          <p:cNvSpPr/>
          <p:nvPr/>
        </p:nvSpPr>
        <p:spPr>
          <a:xfrm rot="10800000">
            <a:off x="3499705" y="2238628"/>
            <a:ext cx="1663656" cy="1835107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8">
            <a:extLst>
              <a:ext uri="{FF2B5EF4-FFF2-40B4-BE49-F238E27FC236}">
                <a16:creationId xmlns:a16="http://schemas.microsoft.com/office/drawing/2014/main" id="{AC8D8EA2-248A-48A7-8104-B4D66CD91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49690"/>
              </p:ext>
            </p:extLst>
          </p:nvPr>
        </p:nvGraphicFramePr>
        <p:xfrm>
          <a:off x="3499706" y="2360105"/>
          <a:ext cx="1797789" cy="1480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78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me, te, le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800"/>
                        </a:spcAft>
                      </a:pPr>
                      <a:endParaRPr lang="es-ES" sz="19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nos, os, les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3276A5E1-7114-443E-B2A3-7A4E0FC219FF}"/>
              </a:ext>
            </a:extLst>
          </p:cNvPr>
          <p:cNvSpPr/>
          <p:nvPr/>
        </p:nvSpPr>
        <p:spPr>
          <a:xfrm rot="5400000">
            <a:off x="4424534" y="2915041"/>
            <a:ext cx="216217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riángulo isósceles 21">
            <a:extLst>
              <a:ext uri="{FF2B5EF4-FFF2-40B4-BE49-F238E27FC236}">
                <a16:creationId xmlns:a16="http://schemas.microsoft.com/office/drawing/2014/main" id="{AC4DAD5E-39BD-4043-A798-46EE9AD295A8}"/>
              </a:ext>
            </a:extLst>
          </p:cNvPr>
          <p:cNvSpPr/>
          <p:nvPr/>
        </p:nvSpPr>
        <p:spPr>
          <a:xfrm rot="5400000">
            <a:off x="6606147" y="2918001"/>
            <a:ext cx="216217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7F0C849-C6D6-479C-8555-88E99D35D3F2}"/>
              </a:ext>
            </a:extLst>
          </p:cNvPr>
          <p:cNvSpPr txBox="1"/>
          <p:nvPr/>
        </p:nvSpPr>
        <p:spPr>
          <a:xfrm>
            <a:off x="2305438" y="2468790"/>
            <a:ext cx="1092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3D98677-3694-4597-8261-2636F254D208}"/>
              </a:ext>
            </a:extLst>
          </p:cNvPr>
          <p:cNvSpPr txBox="1"/>
          <p:nvPr/>
        </p:nvSpPr>
        <p:spPr>
          <a:xfrm>
            <a:off x="2404365" y="3478919"/>
            <a:ext cx="8772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PLURAL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25B5C3-B867-445E-94EA-DF1CED20CA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/>
              <a:t>Gustar </a:t>
            </a:r>
            <a:r>
              <a:rPr lang="es-CO" b="0" dirty="0"/>
              <a:t>and </a:t>
            </a:r>
            <a:r>
              <a:rPr lang="es-CO" b="0" dirty="0" err="1"/>
              <a:t>verbs</a:t>
            </a:r>
            <a:r>
              <a:rPr lang="es-CO" b="0" dirty="0"/>
              <a:t> </a:t>
            </a:r>
            <a:r>
              <a:rPr lang="es-CO" b="0" dirty="0" err="1"/>
              <a:t>like</a:t>
            </a:r>
            <a:r>
              <a:rPr lang="es-CO" b="0" dirty="0"/>
              <a:t> </a:t>
            </a:r>
            <a:r>
              <a:rPr lang="es-CO" dirty="0"/>
              <a:t>gustar</a:t>
            </a:r>
          </a:p>
        </p:txBody>
      </p:sp>
    </p:spTree>
    <p:extLst>
      <p:ext uri="{BB962C8B-B14F-4D97-AF65-F5344CB8AC3E}">
        <p14:creationId xmlns:p14="http://schemas.microsoft.com/office/powerpoint/2010/main" val="400419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E85D9-6A30-47D6-A77C-72232795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7.4-1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76FA3-154B-47D3-8914-D858BA8E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065E2-EB3C-4587-AB92-80B9CD8C83A3}"/>
              </a:ext>
            </a:extLst>
          </p:cNvPr>
          <p:cNvSpPr txBox="1"/>
          <p:nvPr/>
        </p:nvSpPr>
        <p:spPr>
          <a:xfrm>
            <a:off x="706737" y="1720840"/>
            <a:ext cx="103889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/>
              <a:t>I like it/-them)                                     A mí me…</a:t>
            </a:r>
          </a:p>
          <a:p>
            <a:endParaRPr lang="en-US" noProof="1"/>
          </a:p>
          <a:p>
            <a:r>
              <a:rPr lang="en-US" noProof="1"/>
              <a:t>You like it/it                                       A ti te…              </a:t>
            </a:r>
          </a:p>
          <a:p>
            <a:endParaRPr lang="en-US" noProof="1"/>
          </a:p>
          <a:p>
            <a:r>
              <a:rPr lang="en-US" noProof="1"/>
              <a:t>He likes it/them                                 A él, A Juan…</a:t>
            </a:r>
          </a:p>
          <a:p>
            <a:r>
              <a:rPr lang="en-US" noProof="1"/>
              <a:t>She likes it/them				      A ella, A mi prima…</a:t>
            </a:r>
          </a:p>
          <a:p>
            <a:endParaRPr lang="en-US" noProof="1"/>
          </a:p>
          <a:p>
            <a:r>
              <a:rPr lang="en-US" noProof="1"/>
              <a:t>We like it/them				     A nosotros(as) nos…</a:t>
            </a:r>
          </a:p>
          <a:p>
            <a:endParaRPr lang="en-US" noProof="1"/>
          </a:p>
          <a:p>
            <a:r>
              <a:rPr lang="en-US" noProof="1"/>
              <a:t>You’all  like it/them                            A ustedes…            </a:t>
            </a:r>
          </a:p>
          <a:p>
            <a:r>
              <a:rPr lang="en-US" noProof="1"/>
              <a:t>They like it/them                               A ellos/A ellas</a:t>
            </a:r>
            <a:r>
              <a:rPr lang="en-US" dirty="0"/>
              <a:t>…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E2972-E766-46FF-898A-A9BEBB4F0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818" y="1983052"/>
            <a:ext cx="4314825" cy="1828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20A3AD-B20D-45D5-A796-B87125F412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61" b="7594"/>
          <a:stretch/>
        </p:blipFill>
        <p:spPr>
          <a:xfrm>
            <a:off x="5695720" y="4296578"/>
            <a:ext cx="6478035" cy="25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0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33E4B9-EFAD-422A-BEE0-48A89EC5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FE658A-80D3-4734-88DD-B96D082B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92119F-0126-4A21-8C6A-A8B188F7D6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To express what someone likes or does not like to do, the singular form </a:t>
            </a:r>
            <a:r>
              <a:rPr lang="en-US" b="1" dirty="0" err="1"/>
              <a:t>gusta</a:t>
            </a:r>
            <a:r>
              <a:rPr lang="en-US" dirty="0"/>
              <a:t> is used, followed by one or more infinitives.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F4AA9137-CAB6-424A-957C-1F01F7767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84847"/>
              </p:ext>
            </p:extLst>
          </p:nvPr>
        </p:nvGraphicFramePr>
        <p:xfrm>
          <a:off x="2628022" y="3792257"/>
          <a:ext cx="7563728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928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gusta levantarme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like to get up late.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gusta comer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dormir.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like to eat and sleep.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4">
            <a:extLst>
              <a:ext uri="{FF2B5EF4-FFF2-40B4-BE49-F238E27FC236}">
                <a16:creationId xmlns:a16="http://schemas.microsoft.com/office/drawing/2014/main" id="{B8BE4EFD-FC8C-4D10-97DC-620B94B95DB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Gustar </a:t>
            </a:r>
            <a:r>
              <a:rPr lang="es-CO" b="0"/>
              <a:t>and verbs like </a:t>
            </a:r>
            <a:r>
              <a:rPr lang="es-CO"/>
              <a:t>gustar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001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F65D51-632B-44C4-A3F2-E5E2ED76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B115CE-E7A7-4EFC-B941-5FC2AFD2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440031A-9EFE-4E31-8BAD-3CE5216FDD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To express the English equivalent of </a:t>
            </a:r>
            <a:r>
              <a:rPr lang="en-US" i="1" dirty="0"/>
              <a:t>would like </a:t>
            </a:r>
            <a:r>
              <a:rPr lang="en-US" dirty="0"/>
              <a:t>(</a:t>
            </a:r>
            <a:r>
              <a:rPr lang="en-US" i="1" dirty="0"/>
              <a:t>something</a:t>
            </a:r>
            <a:r>
              <a:rPr lang="en-US" dirty="0"/>
              <a:t> or </a:t>
            </a:r>
            <a:r>
              <a:rPr lang="en-US" i="1" dirty="0"/>
              <a:t>to do something</a:t>
            </a:r>
            <a:r>
              <a:rPr lang="en-US" dirty="0"/>
              <a:t>), use the construction [</a:t>
            </a:r>
            <a:r>
              <a:rPr lang="en-US" i="1" dirty="0" err="1"/>
              <a:t>i.o</a:t>
            </a:r>
            <a:r>
              <a:rPr lang="en-US" i="1" dirty="0"/>
              <a:t>. pronoun</a:t>
            </a:r>
            <a:r>
              <a:rPr lang="en-US" dirty="0"/>
              <a:t>] + </a:t>
            </a:r>
            <a:r>
              <a:rPr lang="en-US" b="1" dirty="0" err="1"/>
              <a:t>gustaría</a:t>
            </a:r>
            <a:r>
              <a:rPr lang="en-US" b="1" dirty="0"/>
              <a:t>(n)</a:t>
            </a:r>
            <a:r>
              <a:rPr lang="en-US" dirty="0"/>
              <a:t>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7757F7FA-98C3-4CFF-8B3E-552A95DFF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59651"/>
              </p:ext>
            </p:extLst>
          </p:nvPr>
        </p:nvGraphicFramePr>
        <p:xfrm>
          <a:off x="2628022" y="3792257"/>
          <a:ext cx="7824078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378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gustaría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película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Would you like to see that movie? 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gustarían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unos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días sin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clases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would like a few days without class.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4">
            <a:extLst>
              <a:ext uri="{FF2B5EF4-FFF2-40B4-BE49-F238E27FC236}">
                <a16:creationId xmlns:a16="http://schemas.microsoft.com/office/drawing/2014/main" id="{2F37AFCA-982D-4B4F-A33C-9122D0D5AC7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Gustar </a:t>
            </a:r>
            <a:r>
              <a:rPr lang="es-CO" b="0"/>
              <a:t>and verbs like </a:t>
            </a:r>
            <a:r>
              <a:rPr lang="es-CO"/>
              <a:t>gustar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983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C44209-F7A2-4E54-8A36-E5921CCD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7.4-8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36CFE1-354B-4673-8D41-CEBEB72E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0670E2-2F75-4A5E-B08A-8E690A8BDE5D}"/>
              </a:ext>
            </a:extLst>
          </p:cNvPr>
          <p:cNvSpPr txBox="1"/>
          <p:nvPr/>
        </p:nvSpPr>
        <p:spPr>
          <a:xfrm>
            <a:off x="2522225" y="1649677"/>
            <a:ext cx="389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B6A05EE-B43A-4C6B-8038-2B0772187A7D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87871" y="2112724"/>
            <a:ext cx="8229600" cy="2720261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The construction </a:t>
            </a:r>
            <a:r>
              <a:rPr lang="en-US" b="1" dirty="0"/>
              <a:t>a</a:t>
            </a:r>
            <a:r>
              <a:rPr lang="en-US" dirty="0"/>
              <a:t> + [</a:t>
            </a:r>
            <a:r>
              <a:rPr lang="en-US" i="1" dirty="0"/>
              <a:t>personal pronoun</a:t>
            </a:r>
            <a:r>
              <a:rPr lang="en-US" dirty="0"/>
              <a:t>] (</a:t>
            </a:r>
            <a:r>
              <a:rPr lang="en-US" b="1" dirty="0"/>
              <a:t>a </a:t>
            </a:r>
            <a:r>
              <a:rPr lang="en-US" b="1" dirty="0" err="1"/>
              <a:t>mí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ti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usted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él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ella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nosotros</a:t>
            </a:r>
            <a:r>
              <a:rPr lang="en-US" b="1" dirty="0"/>
              <a:t>/as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vosotros</a:t>
            </a:r>
            <a:r>
              <a:rPr lang="en-US" b="1" dirty="0"/>
              <a:t>/as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ellos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ellas</a:t>
            </a:r>
            <a:r>
              <a:rPr lang="en-US" dirty="0"/>
              <a:t>, </a:t>
            </a:r>
            <a:r>
              <a:rPr lang="en-US" b="1" dirty="0"/>
              <a:t>a </a:t>
            </a:r>
            <a:r>
              <a:rPr lang="en-US" b="1" dirty="0" err="1"/>
              <a:t>ustedes</a:t>
            </a:r>
            <a:r>
              <a:rPr lang="en-US" dirty="0"/>
              <a:t>) clarifies or emphasizes the people who are pleased. </a:t>
            </a:r>
            <a:r>
              <a:rPr lang="en-US" b="1" dirty="0"/>
              <a:t>A</a:t>
            </a:r>
            <a:r>
              <a:rPr lang="en-US" dirty="0"/>
              <a:t> + [</a:t>
            </a:r>
            <a:r>
              <a:rPr lang="en-US" i="1" dirty="0"/>
              <a:t>noun</a:t>
            </a:r>
            <a:r>
              <a:rPr lang="en-US" dirty="0"/>
              <a:t>] can also be used.</a:t>
            </a:r>
          </a:p>
        </p:txBody>
      </p:sp>
      <p:graphicFrame>
        <p:nvGraphicFramePr>
          <p:cNvPr id="11" name="Tabla 8">
            <a:extLst>
              <a:ext uri="{FF2B5EF4-FFF2-40B4-BE49-F238E27FC236}">
                <a16:creationId xmlns:a16="http://schemas.microsoft.com/office/drawing/2014/main" id="{FE552260-F400-41E9-AC7C-BB56B3621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01151"/>
              </p:ext>
            </p:extLst>
          </p:nvPr>
        </p:nvGraphicFramePr>
        <p:xfrm>
          <a:off x="2546733" y="5062213"/>
          <a:ext cx="6991162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353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2869809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mí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gusta levantarme 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temprano. ¿Y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ti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 like to get up early. How about you? 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profesor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gustó 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libro.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teacher liked the book.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631A25E4-E237-4B31-9C5B-068A94FB52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/>
              <a:t>Gustar </a:t>
            </a:r>
            <a:r>
              <a:rPr lang="es-CO" b="0" dirty="0"/>
              <a:t>and </a:t>
            </a:r>
            <a:r>
              <a:rPr lang="es-CO" b="0" dirty="0" err="1"/>
              <a:t>verbs</a:t>
            </a:r>
            <a:r>
              <a:rPr lang="es-CO" b="0" dirty="0"/>
              <a:t> </a:t>
            </a:r>
            <a:r>
              <a:rPr lang="es-CO" b="0" dirty="0" err="1"/>
              <a:t>like</a:t>
            </a:r>
            <a:r>
              <a:rPr lang="es-CO" b="0" dirty="0"/>
              <a:t> </a:t>
            </a:r>
            <a:r>
              <a:rPr lang="es-CO" dirty="0"/>
              <a:t>gustar</a:t>
            </a:r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A96B0756-BF7C-4D20-AA17-58734E413BB6}"/>
              </a:ext>
            </a:extLst>
          </p:cNvPr>
          <p:cNvSpPr/>
          <p:nvPr/>
        </p:nvSpPr>
        <p:spPr>
          <a:xfrm rot="5400000">
            <a:off x="2209435" y="229219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01068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4274</TotalTime>
  <Words>917</Words>
  <Application>Microsoft Office PowerPoint</Application>
  <PresentationFormat>Widescreen</PresentationFormat>
  <Paragraphs>131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HelveticaNeueLTStd-BdCn</vt:lpstr>
      <vt:lpstr>Times New Roman</vt:lpstr>
      <vt:lpstr>Main-MASTER</vt:lpstr>
      <vt:lpstr>PowerPoint Presentation</vt:lpstr>
      <vt:lpstr>PowerPoint Presentation</vt:lpstr>
      <vt:lpstr>Gustar and verbs like gustar</vt:lpstr>
      <vt:lpstr>PowerPoint Presentation</vt:lpstr>
      <vt:lpstr>Gustar and verbs like gustar</vt:lpstr>
      <vt:lpstr>PowerPoint Presentation</vt:lpstr>
      <vt:lpstr>PowerPoint Presentation</vt:lpstr>
      <vt:lpstr>PowerPoint Presentation</vt:lpstr>
      <vt:lpstr>Gustar and verbs like gustar</vt:lpstr>
      <vt:lpstr>Gustar and verbs like gustar</vt:lpstr>
      <vt:lpstr>Gustar and verbs like gustar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161</cp:revision>
  <dcterms:created xsi:type="dcterms:W3CDTF">2020-01-23T15:55:24Z</dcterms:created>
  <dcterms:modified xsi:type="dcterms:W3CDTF">2023-03-27T13:39:21Z</dcterms:modified>
</cp:coreProperties>
</file>