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422" r:id="rId2"/>
    <p:sldId id="414" r:id="rId3"/>
    <p:sldId id="429" r:id="rId4"/>
    <p:sldId id="430" r:id="rId5"/>
    <p:sldId id="431" r:id="rId6"/>
    <p:sldId id="426" r:id="rId7"/>
    <p:sldId id="432" r:id="rId8"/>
    <p:sldId id="433" r:id="rId9"/>
    <p:sldId id="43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4014"/>
    <a:srgbClr val="312783"/>
    <a:srgbClr val="F26815"/>
    <a:srgbClr val="33348E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86406" autoAdjust="0"/>
  </p:normalViewPr>
  <p:slideViewPr>
    <p:cSldViewPr snapToGrid="0">
      <p:cViewPr varScale="1">
        <p:scale>
          <a:sx n="98" d="100"/>
          <a:sy n="98" d="100"/>
        </p:scale>
        <p:origin x="318" y="102"/>
      </p:cViewPr>
      <p:guideLst/>
    </p:cSldViewPr>
  </p:slideViewPr>
  <p:outlineViewPr>
    <p:cViewPr>
      <p:scale>
        <a:sx n="33" d="100"/>
        <a:sy n="33" d="100"/>
      </p:scale>
      <p:origin x="0" y="-852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7.2-1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D7B6B17-CD93-4EE1-AAB5-A0AC0A20F9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7.2-1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C2CCACD0-DD45-444E-9474-7043B9D9E8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E79E8C8F-49D7-4F82-9463-528F665781E5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7.2-1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7.2-1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Indefinite and negative words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1A70690-8AC4-4190-A5C3-B560F9FD6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845A3741-690D-4641-BC94-9BEE2E0FF6B5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E54DDF8-45E6-4BF7-A659-CD578B11DD41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AB170C-865F-4E80-B51D-3A9EA7673FE2}"/>
              </a:ext>
            </a:extLst>
          </p:cNvPr>
          <p:cNvSpPr txBox="1"/>
          <p:nvPr userDrawn="1"/>
        </p:nvSpPr>
        <p:spPr>
          <a:xfrm>
            <a:off x="9240983" y="525083"/>
            <a:ext cx="20715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vida diaria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55C1B2E9-DB1E-4721-B9C2-406C7C2A30E3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2EBB54BB-1E7D-4DED-B660-7230514E64C1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653EDD-C38A-4FAB-902F-BA0A6A11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7.2-1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0DBDE9-0478-4611-AA9A-68C0783A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A7FD0F-A8C1-4882-BDAB-1A569319A1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Indefinite words, such as </a:t>
            </a:r>
            <a:r>
              <a:rPr lang="en-US" i="1" dirty="0"/>
              <a:t>someone</a:t>
            </a:r>
            <a:r>
              <a:rPr lang="en-US" dirty="0"/>
              <a:t> or </a:t>
            </a:r>
            <a:r>
              <a:rPr lang="en-US" i="1" dirty="0"/>
              <a:t>something</a:t>
            </a:r>
            <a:r>
              <a:rPr lang="en-US" dirty="0"/>
              <a:t>, refer to people and things that are not specific. Negative words, like </a:t>
            </a:r>
            <a:r>
              <a:rPr lang="en-US" i="1" dirty="0"/>
              <a:t>no one </a:t>
            </a:r>
            <a:r>
              <a:rPr lang="en-US" dirty="0"/>
              <a:t>or </a:t>
            </a:r>
            <a:r>
              <a:rPr lang="en-US" i="1" dirty="0"/>
              <a:t>nothing</a:t>
            </a:r>
            <a:r>
              <a:rPr lang="en-US" dirty="0"/>
              <a:t>, deny the existence of people and things or contradict statements.</a:t>
            </a:r>
            <a:endParaRPr lang="es-CO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323752A-F3CB-4DE6-9A8D-05978B584E13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Indefinite and negative 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786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3BC9CC5-0E95-446F-81C3-70B21950F9D8}"/>
              </a:ext>
            </a:extLst>
          </p:cNvPr>
          <p:cNvSpPr/>
          <p:nvPr/>
        </p:nvSpPr>
        <p:spPr>
          <a:xfrm>
            <a:off x="3448050" y="1866900"/>
            <a:ext cx="5709014" cy="881271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Indefinite and negative words</a:t>
            </a:r>
          </a:p>
        </p:txBody>
      </p:sp>
      <p:sp>
        <p:nvSpPr>
          <p:cNvPr id="16" name="Rectángulo: esquinas superiores redondeadas 15">
            <a:extLst>
              <a:ext uri="{FF2B5EF4-FFF2-40B4-BE49-F238E27FC236}">
                <a16:creationId xmlns:a16="http://schemas.microsoft.com/office/drawing/2014/main" id="{B45146FF-E50B-4DC0-AF21-C8D7372D0DFA}"/>
              </a:ext>
            </a:extLst>
          </p:cNvPr>
          <p:cNvSpPr/>
          <p:nvPr/>
        </p:nvSpPr>
        <p:spPr>
          <a:xfrm rot="10800000">
            <a:off x="1924047" y="2339636"/>
            <a:ext cx="8651125" cy="2827450"/>
          </a:xfrm>
          <a:prstGeom prst="round2SameRect">
            <a:avLst>
              <a:gd name="adj1" fmla="val 13543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34B89323-D4C2-4004-9C4E-86C89DEFF94E}"/>
              </a:ext>
            </a:extLst>
          </p:cNvPr>
          <p:cNvSpPr/>
          <p:nvPr/>
        </p:nvSpPr>
        <p:spPr>
          <a:xfrm>
            <a:off x="3207306" y="2595474"/>
            <a:ext cx="1960008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Indefinite</a:t>
            </a:r>
            <a:r>
              <a:rPr lang="es-CO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8">
            <a:extLst>
              <a:ext uri="{FF2B5EF4-FFF2-40B4-BE49-F238E27FC236}">
                <a16:creationId xmlns:a16="http://schemas.microsoft.com/office/drawing/2014/main" id="{A9C3BD5B-E873-441A-B9F9-2C9DA75D2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32389"/>
              </p:ext>
            </p:extLst>
          </p:nvPr>
        </p:nvGraphicFramePr>
        <p:xfrm>
          <a:off x="1367700" y="2881508"/>
          <a:ext cx="9126129" cy="202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51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295441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967049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2226129">
                  <a:extLst>
                    <a:ext uri="{9D8B030D-6E8A-4147-A177-3AD203B41FA5}">
                      <a16:colId xmlns:a16="http://schemas.microsoft.com/office/drawing/2014/main" val="2169830160"/>
                    </a:ext>
                  </a:extLst>
                </a:gridCol>
              </a:tblGrid>
              <a:tr h="2024319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alguien</a:t>
                      </a:r>
                      <a:endParaRPr lang="en-US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US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alguno</a:t>
                      </a: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/a(s), </a:t>
                      </a:r>
                      <a:r>
                        <a:rPr lang="en-US" sz="16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algún</a:t>
                      </a: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o… o</a:t>
                      </a:r>
                      <a:endParaRPr lang="es-CO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600" b="0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something; anything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600" b="0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someone; somebody; anyone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600" b="0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some; any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600" b="0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either… or</a:t>
                      </a:r>
                      <a:endParaRPr lang="es-CO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108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nada</a:t>
                      </a:r>
                    </a:p>
                    <a:p>
                      <a:pPr algn="r"/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nadie</a:t>
                      </a:r>
                    </a:p>
                    <a:p>
                      <a:pPr algn="r"/>
                      <a:endParaRPr lang="es-CO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ninguno/a, ningún</a:t>
                      </a:r>
                    </a:p>
                    <a:p>
                      <a:pPr algn="r"/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ni… ni</a:t>
                      </a:r>
                    </a:p>
                    <a:p>
                      <a:pPr algn="r"/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nunca, jamás</a:t>
                      </a:r>
                    </a:p>
                    <a:p>
                      <a:pPr algn="r"/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tampoco</a:t>
                      </a:r>
                      <a:endParaRPr lang="en-US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108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nothing; not anything</a:t>
                      </a:r>
                    </a:p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one; nobody;</a:t>
                      </a:r>
                    </a:p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anyone</a:t>
                      </a:r>
                    </a:p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no; none; not any</a:t>
                      </a:r>
                    </a:p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neither… nor</a:t>
                      </a:r>
                    </a:p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never, not ever</a:t>
                      </a:r>
                    </a:p>
                    <a:p>
                      <a:pPr algn="l"/>
                      <a:r>
                        <a:rPr lang="en-US" sz="1600" b="0" i="1" u="none" strike="noStrike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neither; not either</a:t>
                      </a:r>
                    </a:p>
                  </a:txBody>
                  <a:tcPr marL="108000" marR="72000" marT="108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0F64B18-4545-4381-B0E8-8DF174978DE4}"/>
              </a:ext>
            </a:extLst>
          </p:cNvPr>
          <p:cNvSpPr/>
          <p:nvPr/>
        </p:nvSpPr>
        <p:spPr>
          <a:xfrm>
            <a:off x="7501389" y="2595474"/>
            <a:ext cx="1960008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words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70D37E7-6F9F-4C51-8533-A2847799E8A8}"/>
              </a:ext>
            </a:extLst>
          </p:cNvPr>
          <p:cNvSpPr/>
          <p:nvPr/>
        </p:nvSpPr>
        <p:spPr>
          <a:xfrm>
            <a:off x="3957319" y="489184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2259F9A-5D05-4AF8-B391-ED4B629B0D31}"/>
              </a:ext>
            </a:extLst>
          </p:cNvPr>
          <p:cNvSpPr/>
          <p:nvPr/>
        </p:nvSpPr>
        <p:spPr>
          <a:xfrm>
            <a:off x="8220884" y="489184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9FA37EA6-C37A-450F-94C9-E655E6A94E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60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362CCE-BD24-4431-85CA-0674C0CE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B10647-8F65-433D-8DF8-3F27B60A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7A8FC10-50A3-4106-831C-4916BED288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97434"/>
            <a:ext cx="8229600" cy="173156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There are two ways to form negative sentences in Spanish. You can place the negative word before the verb, or you can place </a:t>
            </a:r>
            <a:r>
              <a:rPr lang="en-US" sz="2400" b="1" dirty="0"/>
              <a:t>no</a:t>
            </a:r>
            <a:r>
              <a:rPr lang="en-US" sz="2400" dirty="0"/>
              <a:t> before the verb and the negative word after the verb.</a:t>
            </a:r>
            <a:endParaRPr lang="es-CO" sz="2400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34C8A765-0745-469F-949C-82B48998F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36486"/>
              </p:ext>
            </p:extLst>
          </p:nvPr>
        </p:nvGraphicFramePr>
        <p:xfrm>
          <a:off x="2609595" y="3719786"/>
          <a:ext cx="7100328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664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613664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Nadie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piensa en mí.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piensa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nadie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mí.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Nobody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thinks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Ninguno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 gusta.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 gusta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ninguno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nunca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 enojan.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 enojan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nunca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never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angry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 despierta.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 despierta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Nothing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wakes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 up.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4224787E-DA26-484D-A54A-CB3722409B5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/>
              <a:t>Indefinite and negative 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411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CA96AA-5EBB-4D69-87C6-B521EAB3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9DB51-EF45-4331-B064-36DAE578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Imagen 5" descr="Video character Manuel knocks on the bathroom door.">
            <a:extLst>
              <a:ext uri="{FF2B5EF4-FFF2-40B4-BE49-F238E27FC236}">
                <a16:creationId xmlns:a16="http://schemas.microsoft.com/office/drawing/2014/main" id="{7D48D0E3-ECBA-40D1-B62D-78399BF8C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168" y="1935079"/>
            <a:ext cx="3320950" cy="2633523"/>
          </a:xfrm>
          <a:prstGeom prst="rect">
            <a:avLst/>
          </a:prstGeom>
        </p:spPr>
      </p:pic>
      <p:pic>
        <p:nvPicPr>
          <p:cNvPr id="8" name="Imagen 7" descr="Video character Olga Lucía stands in the living room.">
            <a:extLst>
              <a:ext uri="{FF2B5EF4-FFF2-40B4-BE49-F238E27FC236}">
                <a16:creationId xmlns:a16="http://schemas.microsoft.com/office/drawing/2014/main" id="{CB1DD76F-2EAD-47A0-8480-65268B064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924" y="1935079"/>
            <a:ext cx="3461718" cy="2939295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D7F73A71-861C-4F4D-AB42-9F848BCFA7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597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362CCE-BD24-4431-85CA-0674C0CE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B10647-8F65-433D-8DF8-3F27B60A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7A8FC10-50A3-4106-831C-4916BED288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Spanish, sentences frequently contain two or more negative words. Once a sentence is negative, all indefinite ideas must be expressed in the negative.</a:t>
            </a:r>
            <a:endParaRPr lang="es-CO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34C8A765-0745-469F-949C-82B48998F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62657"/>
              </p:ext>
            </p:extLst>
          </p:nvPr>
        </p:nvGraphicFramePr>
        <p:xfrm>
          <a:off x="2545836" y="4174957"/>
          <a:ext cx="756069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35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836355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tiene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ninguna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idea.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doesn’t have any idea.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Jamás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preocupo por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never worry about anything.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Nunca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 pido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nada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never ask you for anything.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Tampoco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acuerdo de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nadie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don’t remember anyone either.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75E4B73A-E217-4C47-84FE-265C39C2C0F7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806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D64AFDF-65F3-4620-BA2E-B1AAD8880B3B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87880" y="2104708"/>
            <a:ext cx="8229600" cy="3100387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b="1" dirty="0" err="1"/>
              <a:t>Alguien</a:t>
            </a:r>
            <a:r>
              <a:rPr lang="en-US" dirty="0"/>
              <a:t> and </a:t>
            </a:r>
            <a:r>
              <a:rPr lang="en-US" b="1" dirty="0" err="1"/>
              <a:t>nadie</a:t>
            </a:r>
            <a:r>
              <a:rPr lang="en-US" dirty="0"/>
              <a:t> are often used with the personal </a:t>
            </a:r>
            <a:r>
              <a:rPr lang="en-US" b="1" dirty="0"/>
              <a:t>a</a:t>
            </a:r>
            <a:r>
              <a:rPr lang="en-US" dirty="0"/>
              <a:t>. The personal </a:t>
            </a:r>
            <a:r>
              <a:rPr lang="en-US" b="1" dirty="0"/>
              <a:t>a</a:t>
            </a:r>
            <a:r>
              <a:rPr lang="en-US" dirty="0"/>
              <a:t> is also used before </a:t>
            </a:r>
            <a:r>
              <a:rPr lang="en-US" b="1" dirty="0" err="1"/>
              <a:t>alguno</a:t>
            </a:r>
            <a:r>
              <a:rPr lang="en-US" b="1" dirty="0"/>
              <a:t>/a</a:t>
            </a:r>
            <a:r>
              <a:rPr lang="en-US" dirty="0"/>
              <a:t>, </a:t>
            </a:r>
            <a:r>
              <a:rPr lang="en-US" b="1" dirty="0" err="1"/>
              <a:t>algunos</a:t>
            </a:r>
            <a:r>
              <a:rPr lang="en-US" b="1" dirty="0"/>
              <a:t>/as</a:t>
            </a:r>
            <a:r>
              <a:rPr lang="en-US" dirty="0"/>
              <a:t>, and </a:t>
            </a:r>
            <a:r>
              <a:rPr lang="en-US" b="1" dirty="0" err="1"/>
              <a:t>ninguno</a:t>
            </a:r>
            <a:r>
              <a:rPr lang="en-US" b="1" dirty="0"/>
              <a:t>/a</a:t>
            </a:r>
            <a:r>
              <a:rPr lang="en-US" dirty="0"/>
              <a:t> when these words refer to people and are the direct object of a verb.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C6B90AD2-5066-457F-ACA6-ECBE4F80DC8D}"/>
              </a:ext>
            </a:extLst>
          </p:cNvPr>
          <p:cNvSpPr txBox="1"/>
          <p:nvPr/>
        </p:nvSpPr>
        <p:spPr>
          <a:xfrm>
            <a:off x="2505298" y="163790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indefinite words</a:t>
            </a:r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E64334E9-C773-409F-A212-0FAAE61B244C}"/>
              </a:ext>
            </a:extLst>
          </p:cNvPr>
          <p:cNvSpPr/>
          <p:nvPr/>
        </p:nvSpPr>
        <p:spPr>
          <a:xfrm rot="5400000">
            <a:off x="2207637" y="2286070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59E981B4-7187-4886-8466-7019DC093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57225"/>
              </p:ext>
            </p:extLst>
          </p:nvPr>
        </p:nvGraphicFramePr>
        <p:xfrm>
          <a:off x="2545836" y="5089355"/>
          <a:ext cx="7560690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35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836355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—Carlos, ¿ves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alguien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allí?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—No, no veo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nadie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—¿Oyes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alguno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los chicos?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—No, no oigo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ninguno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3D99CCBC-B3E1-4341-A033-31D8FE6834AF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63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59E981B4-7187-4886-8466-7019DC093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01707"/>
              </p:ext>
            </p:extLst>
          </p:nvPr>
        </p:nvGraphicFramePr>
        <p:xfrm>
          <a:off x="2465116" y="4759245"/>
          <a:ext cx="7560690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35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836355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241300" marR="0" lvl="0" indent="-241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—¿Tienen ustedes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algún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amigo peruano?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—¿Visitaste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algún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museo?</a:t>
                      </a: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3200" marR="0" lvl="0" indent="-203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—No, no tenemos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ningún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amigo peruano.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—No, no visité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ningún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museo.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92DB10E2-2B4B-4B3B-8D89-2234E73572B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06350" y="2126128"/>
            <a:ext cx="8229600" cy="2101539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Before a masculine singular noun, </a:t>
            </a:r>
            <a:r>
              <a:rPr lang="en-US" b="1" dirty="0" err="1"/>
              <a:t>alguno</a:t>
            </a:r>
            <a:r>
              <a:rPr lang="en-US" dirty="0"/>
              <a:t> and </a:t>
            </a:r>
            <a:r>
              <a:rPr lang="en-US" b="1" dirty="0" err="1"/>
              <a:t>ninguno</a:t>
            </a:r>
            <a:r>
              <a:rPr lang="en-US" dirty="0"/>
              <a:t> are shortened to </a:t>
            </a:r>
            <a:r>
              <a:rPr lang="en-US" b="1" dirty="0" err="1"/>
              <a:t>algún</a:t>
            </a:r>
            <a:r>
              <a:rPr lang="en-US" dirty="0"/>
              <a:t> and </a:t>
            </a:r>
            <a:r>
              <a:rPr lang="en-US" b="1" dirty="0" err="1"/>
              <a:t>ningún</a:t>
            </a:r>
            <a:r>
              <a:rPr lang="en-US" dirty="0"/>
              <a:t>. Note that the personal </a:t>
            </a:r>
            <a:r>
              <a:rPr lang="en-US" b="1" dirty="0"/>
              <a:t>a</a:t>
            </a:r>
            <a:r>
              <a:rPr lang="en-US" dirty="0"/>
              <a:t> is not used with these words when they function as adjectives.</a:t>
            </a:r>
            <a:endParaRPr lang="es-CO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C06D1F69-5DCA-486C-B5AE-98B745E244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87845807-7DEB-40FA-951B-590F259E25FF}"/>
              </a:ext>
            </a:extLst>
          </p:cNvPr>
          <p:cNvSpPr txBox="1"/>
          <p:nvPr/>
        </p:nvSpPr>
        <p:spPr>
          <a:xfrm>
            <a:off x="2506350" y="163697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indefinite words (cont’d)</a:t>
            </a:r>
          </a:p>
        </p:txBody>
      </p:sp>
    </p:spTree>
    <p:extLst>
      <p:ext uri="{BB962C8B-B14F-4D97-AF65-F5344CB8AC3E}">
        <p14:creationId xmlns:p14="http://schemas.microsoft.com/office/powerpoint/2010/main" val="262461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C6B90AD2-5066-457F-ACA6-ECBE4F80DC8D}"/>
              </a:ext>
            </a:extLst>
          </p:cNvPr>
          <p:cNvSpPr txBox="1"/>
          <p:nvPr/>
        </p:nvSpPr>
        <p:spPr>
          <a:xfrm>
            <a:off x="2532546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80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 err="1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endParaRPr lang="en-US" sz="2800" b="1" dirty="0">
              <a:solidFill>
                <a:srgbClr val="333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B8A8EBF-0E25-49CD-9B9C-05DA702EBA07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103111" y="2102877"/>
            <a:ext cx="8433964" cy="333138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Although the conjunctions </a:t>
            </a:r>
            <a:r>
              <a:rPr lang="en-US" b="1" dirty="0" err="1"/>
              <a:t>pero</a:t>
            </a:r>
            <a:r>
              <a:rPr lang="en-US" dirty="0"/>
              <a:t> and </a:t>
            </a:r>
            <a:r>
              <a:rPr lang="en-US" b="1" dirty="0" err="1"/>
              <a:t>sino</a:t>
            </a:r>
            <a:r>
              <a:rPr lang="en-US" dirty="0"/>
              <a:t> both mean </a:t>
            </a:r>
            <a:r>
              <a:rPr lang="en-US" i="1" dirty="0"/>
              <a:t>but</a:t>
            </a:r>
            <a:r>
              <a:rPr lang="en-US" dirty="0"/>
              <a:t>, they are not interchangeable. </a:t>
            </a:r>
            <a:r>
              <a:rPr lang="en-US" b="1" dirty="0"/>
              <a:t>Sino</a:t>
            </a:r>
            <a:r>
              <a:rPr lang="en-US" dirty="0"/>
              <a:t> is used when the first part of a sentence is negative and the second part contradicts it. In this context, </a:t>
            </a:r>
            <a:r>
              <a:rPr lang="en-US" b="1" dirty="0" err="1"/>
              <a:t>sino</a:t>
            </a:r>
            <a:r>
              <a:rPr lang="en-US" dirty="0"/>
              <a:t> means </a:t>
            </a:r>
            <a:r>
              <a:rPr lang="en-US" i="1" dirty="0"/>
              <a:t>but rather </a:t>
            </a:r>
            <a:r>
              <a:rPr lang="en-US" dirty="0"/>
              <a:t>or </a:t>
            </a:r>
            <a:r>
              <a:rPr lang="en-US" i="1" dirty="0"/>
              <a:t>on the contrary</a:t>
            </a:r>
            <a:r>
              <a:rPr lang="en-US" dirty="0"/>
              <a:t>. In all other cases, </a:t>
            </a:r>
            <a:r>
              <a:rPr lang="en-US" b="1" dirty="0" err="1"/>
              <a:t>pero</a:t>
            </a:r>
            <a:r>
              <a:rPr lang="en-US" dirty="0"/>
              <a:t> is used to mean </a:t>
            </a:r>
            <a:r>
              <a:rPr lang="en-US" i="1" dirty="0"/>
              <a:t>but</a:t>
            </a:r>
            <a:r>
              <a:rPr lang="en-US" dirty="0"/>
              <a:t>.</a:t>
            </a: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396DAE8B-B32F-4A4C-AF78-5EEF0E75C1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BF705A6B-7403-4D8E-BE46-72FAD5093375}"/>
              </a:ext>
            </a:extLst>
          </p:cNvPr>
          <p:cNvSpPr/>
          <p:nvPr/>
        </p:nvSpPr>
        <p:spPr>
          <a:xfrm rot="5400000">
            <a:off x="2207637" y="2286070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7.2-9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C6B90AD2-5066-457F-ACA6-ECBE4F80DC8D}"/>
              </a:ext>
            </a:extLst>
          </p:cNvPr>
          <p:cNvSpPr txBox="1"/>
          <p:nvPr/>
        </p:nvSpPr>
        <p:spPr>
          <a:xfrm>
            <a:off x="253492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80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 err="1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US" sz="2800" b="1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E560D71F-7D2C-4817-98AE-94103F63B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087008"/>
              </p:ext>
            </p:extLst>
          </p:nvPr>
        </p:nvGraphicFramePr>
        <p:xfrm>
          <a:off x="2545746" y="2370220"/>
          <a:ext cx="8717234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184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59105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se acuesta temprano,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tarde.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doesn’t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bed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early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b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s-ES" sz="1800" b="1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</a:t>
                      </a:r>
                      <a:r>
                        <a:rPr lang="es-ES" sz="1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1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</a:t>
                      </a:r>
                      <a:r>
                        <a:rPr lang="es-ES" sz="1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late.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queremos irnos, 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quedarnos. 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leave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800" b="1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</a:t>
                      </a:r>
                      <a:r>
                        <a:rPr lang="es-ES" sz="1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s-ES" sz="1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s-ES" sz="1800" b="1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rather</a:t>
                      </a:r>
                      <a:r>
                        <a:rPr lang="es-ES" sz="1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stay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Canto,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nunca en público.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sing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800" b="1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never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 desperté a las once,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pero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estoy cansada.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woke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up at eleven, </a:t>
                      </a:r>
                      <a:r>
                        <a:rPr lang="es-ES" sz="1800" b="1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tired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3" name="Título 12">
            <a:extLst>
              <a:ext uri="{FF2B5EF4-FFF2-40B4-BE49-F238E27FC236}">
                <a16:creationId xmlns:a16="http://schemas.microsoft.com/office/drawing/2014/main" id="{E74F05F0-FFF7-4AEB-866C-DDF186C7CD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Indefinite</a:t>
            </a:r>
            <a:r>
              <a:rPr lang="es-CO" dirty="0"/>
              <a:t> and </a:t>
            </a:r>
            <a:r>
              <a:rPr lang="es-CO" dirty="0" err="1"/>
              <a:t>negative</a:t>
            </a:r>
            <a:r>
              <a:rPr lang="es-CO" dirty="0"/>
              <a:t> </a:t>
            </a:r>
            <a:r>
              <a:rPr lang="es-CO" dirty="0" err="1"/>
              <a:t>words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72156656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4041</TotalTime>
  <Words>740</Words>
  <Application>Microsoft Office PowerPoint</Application>
  <PresentationFormat>Widescreen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Main-MASTER</vt:lpstr>
      <vt:lpstr>PowerPoint Presentation</vt:lpstr>
      <vt:lpstr>Indefinite and negative words</vt:lpstr>
      <vt:lpstr>PowerPoint Presentation</vt:lpstr>
      <vt:lpstr>Indefinite and negative words</vt:lpstr>
      <vt:lpstr>PowerPoint Presentation</vt:lpstr>
      <vt:lpstr>PowerPoint Presentation</vt:lpstr>
      <vt:lpstr>Indefinite and negative words</vt:lpstr>
      <vt:lpstr>Indefinite and negative words</vt:lpstr>
      <vt:lpstr>Indefinite and negative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Bahena, Mario</cp:lastModifiedBy>
  <cp:revision>155</cp:revision>
  <dcterms:created xsi:type="dcterms:W3CDTF">2020-01-23T15:55:24Z</dcterms:created>
  <dcterms:modified xsi:type="dcterms:W3CDTF">2023-03-20T13:17:40Z</dcterms:modified>
</cp:coreProperties>
</file>