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341" r:id="rId2"/>
    <p:sldId id="366" r:id="rId3"/>
    <p:sldId id="374" r:id="rId4"/>
    <p:sldId id="370" r:id="rId5"/>
    <p:sldId id="375" r:id="rId6"/>
    <p:sldId id="376" r:id="rId7"/>
    <p:sldId id="3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F26815"/>
    <a:srgbClr val="33348E"/>
    <a:srgbClr val="CD4014"/>
    <a:srgbClr val="FFF9C7"/>
    <a:srgbClr val="0C7D5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86481" autoAdjust="0"/>
  </p:normalViewPr>
  <p:slideViewPr>
    <p:cSldViewPr snapToGrid="0">
      <p:cViewPr varScale="1">
        <p:scale>
          <a:sx n="96" d="100"/>
          <a:sy n="96" d="100"/>
        </p:scale>
        <p:origin x="140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C0CE4-C608-40AD-8998-4CF4DB872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1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5.3-1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FE6859BB-41A2-4B90-B466-A7E6CC2692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5.3-1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C58CC16-9C66-4834-9257-7596AA3156C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D5B9EC08-C3A9-41A1-B75A-972F9B9F49E1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5.3-1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5.3-1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Comparing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53350D3-C583-4C78-88EF-9E0DBFCCE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2B328AE5-039C-434C-995B-9D22B0A4C596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DDF8DD2F-8AA6-4A66-BE17-E1E171C38C40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666BA23-7B8E-4B09-A9A8-3E129E147DA7}"/>
              </a:ext>
            </a:extLst>
          </p:cNvPr>
          <p:cNvSpPr txBox="1"/>
          <p:nvPr userDrawn="1"/>
        </p:nvSpPr>
        <p:spPr>
          <a:xfrm>
            <a:off x="9504219" y="525083"/>
            <a:ext cx="18083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vacaciones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2DA2E84A-E4D5-48B9-AF6D-985A20399151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5A85D7F9-7817-4CBA-96D3-7812DF694589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F5B23C-9262-47E4-A39A-E24A7C1A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5.3-1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F860AE-0BBB-480D-BA42-9E2638A8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732227B-1448-4CFA-B57D-33C8885EFD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83829"/>
            <a:ext cx="8229600" cy="814445"/>
          </a:xfrm>
          <a:prstGeom prst="rect">
            <a:avLst/>
          </a:prstGeo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b="1" dirty="0"/>
              <a:t>Ser</a:t>
            </a:r>
            <a:r>
              <a:rPr lang="en-US" sz="2400" dirty="0"/>
              <a:t> and </a:t>
            </a:r>
            <a:r>
              <a:rPr lang="en-US" sz="2400" b="1" dirty="0" err="1"/>
              <a:t>estar</a:t>
            </a:r>
            <a:r>
              <a:rPr lang="en-US" sz="2400" dirty="0"/>
              <a:t> both mean </a:t>
            </a:r>
            <a:r>
              <a:rPr lang="en-US" sz="2400" i="1" dirty="0"/>
              <a:t>to be</a:t>
            </a:r>
            <a:r>
              <a:rPr lang="en-US" sz="2400" dirty="0"/>
              <a:t>, but are used for different purposes.</a:t>
            </a:r>
            <a:endParaRPr lang="es-CO" sz="2400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319DAAA7-D20E-4FF0-98C7-20B10DD4E17D}"/>
              </a:ext>
            </a:extLst>
          </p:cNvPr>
          <p:cNvSpPr/>
          <p:nvPr/>
        </p:nvSpPr>
        <p:spPr>
          <a:xfrm>
            <a:off x="4527831" y="2538460"/>
            <a:ext cx="3910627" cy="769653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Uses of 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: esquinas superiores redondeadas 9">
            <a:extLst>
              <a:ext uri="{FF2B5EF4-FFF2-40B4-BE49-F238E27FC236}">
                <a16:creationId xmlns:a16="http://schemas.microsoft.com/office/drawing/2014/main" id="{0D396024-BE22-43DF-986E-5D93CD7E1BDE}"/>
              </a:ext>
            </a:extLst>
          </p:cNvPr>
          <p:cNvSpPr/>
          <p:nvPr/>
        </p:nvSpPr>
        <p:spPr>
          <a:xfrm rot="10800000">
            <a:off x="3975099" y="2889250"/>
            <a:ext cx="5017858" cy="3221989"/>
          </a:xfrm>
          <a:prstGeom prst="round2SameRect">
            <a:avLst>
              <a:gd name="adj1" fmla="val 11741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A4F55EBE-7226-4780-8996-476B74CA5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038109"/>
              </p:ext>
            </p:extLst>
          </p:nvPr>
        </p:nvGraphicFramePr>
        <p:xfrm>
          <a:off x="4102100" y="2957322"/>
          <a:ext cx="4693557" cy="2934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94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314611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2934453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0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Nationality and place of origin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0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Profession or occupation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0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Characteristics of people</a:t>
                      </a:r>
                      <a:br>
                        <a:rPr lang="en-US" sz="10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0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things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0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Generalizations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0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Possession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0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What something is made of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0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 and date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0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Where or when an event occurs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Gómez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peruanos.</a:t>
                      </a:r>
                      <a:b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Luisa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Cuzco.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Liliana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ingeniera.</a:t>
                      </a:r>
                      <a:b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y yo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somos 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periodistas.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 padres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simpáticos.</a:t>
                      </a:r>
                      <a:b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hotel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muy grande.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necesario trabajar.</a:t>
                      </a:r>
                      <a:b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¡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difícil estudiar en la playa!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maletas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Silvia.</a:t>
                      </a:r>
                      <a:b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pasaporte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 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mi amigo.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llaves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metal.</a:t>
                      </a:r>
                      <a:b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 botella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plástico.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hora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las tres.</a:t>
                      </a:r>
                      <a:b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día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hoy? Hoy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lunes.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Hoy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 dos de abril.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fiesta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mi casa.</a:t>
                      </a:r>
                      <a:b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concierto </a:t>
                      </a:r>
                      <a:r>
                        <a:rPr lang="en-US" sz="1000" b="0" i="0" u="none" strike="noStrike" baseline="0" noProof="1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000" b="0" i="0" u="none" strike="noStrike" baseline="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las ocho.</a:t>
                      </a:r>
                      <a:endParaRPr lang="en-US" sz="1000" b="1" kern="1200" noProof="1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000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52029"/>
                  </a:ext>
                </a:extLst>
              </a:tr>
            </a:tbl>
          </a:graphicData>
        </a:graphic>
      </p:graphicFrame>
      <p:sp>
        <p:nvSpPr>
          <p:cNvPr id="16" name="Elipse 15">
            <a:extLst>
              <a:ext uri="{FF2B5EF4-FFF2-40B4-BE49-F238E27FC236}">
                <a16:creationId xmlns:a16="http://schemas.microsoft.com/office/drawing/2014/main" id="{5114C286-50FF-4CEF-9BE2-62D3EEF86F27}"/>
              </a:ext>
            </a:extLst>
          </p:cNvPr>
          <p:cNvSpPr/>
          <p:nvPr/>
        </p:nvSpPr>
        <p:spPr>
          <a:xfrm>
            <a:off x="6437425" y="5878509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C8A4C543-E8F5-48DE-BE2E-E4F69B3F50F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 b="0"/>
              <a:t>Comparing</a:t>
            </a:r>
            <a:r>
              <a:rPr lang="es-CO"/>
              <a:t> ser </a:t>
            </a:r>
            <a:r>
              <a:rPr lang="es-CO" b="0"/>
              <a:t>and</a:t>
            </a:r>
            <a:r>
              <a:rPr lang="es-CO"/>
              <a:t> estar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770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D51CC4-4672-4131-A702-454E9940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5.3-2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D93E1C-8585-4D45-B065-28374494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7" name="Imagen 6" descr="Video characters Juanjo and Olga Lucía at historic building. She speaks.">
            <a:extLst>
              <a:ext uri="{FF2B5EF4-FFF2-40B4-BE49-F238E27FC236}">
                <a16:creationId xmlns:a16="http://schemas.microsoft.com/office/drawing/2014/main" id="{C5517B0E-06CE-4592-B3EB-2FB8F1DB9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800" y="1805940"/>
            <a:ext cx="3632809" cy="3406141"/>
          </a:xfrm>
          <a:prstGeom prst="rect">
            <a:avLst/>
          </a:prstGeom>
        </p:spPr>
      </p:pic>
      <p:pic>
        <p:nvPicPr>
          <p:cNvPr id="10" name="Imagen 9" descr="Middle-aged female hotel employee from the video.">
            <a:extLst>
              <a:ext uri="{FF2B5EF4-FFF2-40B4-BE49-F238E27FC236}">
                <a16:creationId xmlns:a16="http://schemas.microsoft.com/office/drawing/2014/main" id="{2DE49815-BF45-421C-B54A-BFFD27C13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229" y="1805941"/>
            <a:ext cx="3641473" cy="3406140"/>
          </a:xfrm>
          <a:prstGeom prst="rect">
            <a:avLst/>
          </a:prstGeom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id="{1797995F-1895-4482-82DD-47C4E026B9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b="0" dirty="0" err="1"/>
              <a:t>Comparing</a:t>
            </a:r>
            <a:r>
              <a:rPr lang="es-CO" dirty="0"/>
              <a:t> ser </a:t>
            </a:r>
            <a:r>
              <a:rPr lang="es-CO" b="0" dirty="0"/>
              <a:t>and</a:t>
            </a:r>
            <a:r>
              <a:rPr lang="es-CO" dirty="0"/>
              <a:t> estar</a:t>
            </a:r>
          </a:p>
        </p:txBody>
      </p:sp>
    </p:spTree>
    <p:extLst>
      <p:ext uri="{BB962C8B-B14F-4D97-AF65-F5344CB8AC3E}">
        <p14:creationId xmlns:p14="http://schemas.microsoft.com/office/powerpoint/2010/main" val="337106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2F36EF2-4EB3-4089-A90E-314C7037B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5.3-3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97BF378-BBE2-42BE-97F6-ADB15C17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B99A2BB-85A4-46E5-A704-EE8B8185FF04}"/>
              </a:ext>
            </a:extLst>
          </p:cNvPr>
          <p:cNvSpPr/>
          <p:nvPr/>
        </p:nvSpPr>
        <p:spPr>
          <a:xfrm>
            <a:off x="4527831" y="1789160"/>
            <a:ext cx="3910627" cy="769653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Uses of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: esquinas superiores redondeadas 6">
            <a:extLst>
              <a:ext uri="{FF2B5EF4-FFF2-40B4-BE49-F238E27FC236}">
                <a16:creationId xmlns:a16="http://schemas.microsoft.com/office/drawing/2014/main" id="{C38CE589-BFE3-4F5E-A532-01BCA747785F}"/>
              </a:ext>
            </a:extLst>
          </p:cNvPr>
          <p:cNvSpPr/>
          <p:nvPr/>
        </p:nvSpPr>
        <p:spPr>
          <a:xfrm rot="10800000">
            <a:off x="2699657" y="2139945"/>
            <a:ext cx="7530193" cy="3885295"/>
          </a:xfrm>
          <a:prstGeom prst="round2SameRect">
            <a:avLst>
              <a:gd name="adj1" fmla="val 11741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44E64CDB-256C-4752-92E7-C2DF374C5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061857"/>
              </p:ext>
            </p:extLst>
          </p:nvPr>
        </p:nvGraphicFramePr>
        <p:xfrm>
          <a:off x="2857500" y="2284222"/>
          <a:ext cx="699135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354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3367804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100577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8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Location or spatial relationships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8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Health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8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Physical states and conditions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8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Emotional states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8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Certain weather expressions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n-US" sz="18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Ongoing actions</a:t>
                      </a:r>
                      <a:br>
                        <a:rPr lang="en-US" sz="18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(progressive tenses)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El hotel no </a:t>
                      </a: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está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 lejos.</a:t>
                      </a:r>
                      <a:b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</a:b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Adrián </a:t>
                      </a: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está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 en el cine.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¿Cómo </a:t>
                      </a: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estás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?</a:t>
                      </a:r>
                      <a:b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</a:b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Estoy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 enfermo.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El conductor </a:t>
                      </a: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está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 cansado.</a:t>
                      </a:r>
                      <a:b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</a:b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Las puertas </a:t>
                      </a: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están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 cerradas.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Ignacio </a:t>
                      </a: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está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 aburrido.</a:t>
                      </a:r>
                      <a:b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</a:b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Estoy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 contenta con el viaje.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Está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 despejado.</a:t>
                      </a:r>
                      <a:b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</a:b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Está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 nublado.</a:t>
                      </a:r>
                    </a:p>
                    <a:p>
                      <a:pPr algn="l">
                        <a:spcAft>
                          <a:spcPts val="200"/>
                        </a:spcAft>
                      </a:pP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Estamos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 buscando el museo.</a:t>
                      </a:r>
                      <a:b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</a:b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Catalina </a:t>
                      </a:r>
                      <a:r>
                        <a:rPr lang="en-US" sz="1800" b="0" i="0" u="none" strike="noStrike" baseline="0" noProof="1">
                          <a:solidFill>
                            <a:srgbClr val="C00000"/>
                          </a:solidFill>
                          <a:latin typeface="HelveticaNeueLTStd-MdCn"/>
                        </a:rPr>
                        <a:t>está</a:t>
                      </a:r>
                      <a:r>
                        <a:rPr lang="en-US" sz="1800" b="0" i="0" u="none" strike="noStrike" baseline="0" noProof="1">
                          <a:solidFill>
                            <a:srgbClr val="312783"/>
                          </a:solidFill>
                          <a:latin typeface="HelveticaNeueLTStd-MdCn"/>
                        </a:rPr>
                        <a:t> durmiendo.</a:t>
                      </a:r>
                      <a:endParaRPr lang="en-US" sz="1800" b="1" kern="1200" noProof="1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0000" marB="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52029"/>
                  </a:ext>
                </a:extLst>
              </a:tr>
            </a:tbl>
          </a:graphicData>
        </a:graphic>
      </p:graphicFrame>
      <p:sp>
        <p:nvSpPr>
          <p:cNvPr id="11" name="Elipse 10">
            <a:extLst>
              <a:ext uri="{FF2B5EF4-FFF2-40B4-BE49-F238E27FC236}">
                <a16:creationId xmlns:a16="http://schemas.microsoft.com/office/drawing/2014/main" id="{2561DCC4-5B07-44A1-8479-235ABD9D2A74}"/>
              </a:ext>
            </a:extLst>
          </p:cNvPr>
          <p:cNvSpPr/>
          <p:nvPr/>
        </p:nvSpPr>
        <p:spPr>
          <a:xfrm>
            <a:off x="6433185" y="5773170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ítulo 11">
            <a:extLst>
              <a:ext uri="{FF2B5EF4-FFF2-40B4-BE49-F238E27FC236}">
                <a16:creationId xmlns:a16="http://schemas.microsoft.com/office/drawing/2014/main" id="{6442FB09-1A10-4749-A2DD-ED1D76F567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b="0" dirty="0" err="1"/>
              <a:t>Comparing</a:t>
            </a:r>
            <a:r>
              <a:rPr lang="es-CO" dirty="0"/>
              <a:t> ser </a:t>
            </a:r>
            <a:r>
              <a:rPr lang="es-CO" b="0" dirty="0"/>
              <a:t>and</a:t>
            </a:r>
            <a:r>
              <a:rPr lang="es-CO" dirty="0"/>
              <a:t> estar</a:t>
            </a:r>
          </a:p>
        </p:txBody>
      </p:sp>
    </p:spTree>
    <p:extLst>
      <p:ext uri="{BB962C8B-B14F-4D97-AF65-F5344CB8AC3E}">
        <p14:creationId xmlns:p14="http://schemas.microsoft.com/office/powerpoint/2010/main" val="413812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9D4184-648E-4057-B757-6C544A1C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5.3-4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8E389E-0340-47BC-A309-FBF8B77C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3926E1C-4A30-4A24-8898-25424370F60F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082800" y="2105025"/>
            <a:ext cx="8432800" cy="224552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/>
              <a:t>With many adjectives, both </a:t>
            </a:r>
            <a:r>
              <a:rPr lang="en-US" b="1" dirty="0"/>
              <a:t>ser</a:t>
            </a:r>
            <a:r>
              <a:rPr lang="en-US" dirty="0"/>
              <a:t> and </a:t>
            </a:r>
            <a:r>
              <a:rPr lang="en-US" b="1" dirty="0" err="1"/>
              <a:t>estar</a:t>
            </a:r>
            <a:r>
              <a:rPr lang="en-US" dirty="0"/>
              <a:t> can be used, but the meaning changes. Statements with </a:t>
            </a:r>
            <a:r>
              <a:rPr lang="en-US" b="1" dirty="0"/>
              <a:t>ser</a:t>
            </a:r>
            <a:r>
              <a:rPr lang="en-US" dirty="0"/>
              <a:t> describe inherent qualities. </a:t>
            </a:r>
            <a:r>
              <a:rPr lang="en-US" b="1" dirty="0" err="1"/>
              <a:t>Estar</a:t>
            </a:r>
            <a:r>
              <a:rPr lang="en-US" dirty="0"/>
              <a:t> describes temporary and changeable conditions.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D61DC1A9-D1A1-4B80-926F-AACBFF227A66}"/>
              </a:ext>
            </a:extLst>
          </p:cNvPr>
          <p:cNvSpPr txBox="1"/>
          <p:nvPr/>
        </p:nvSpPr>
        <p:spPr>
          <a:xfrm>
            <a:off x="2529428" y="1640719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u="none" strike="noStrike" baseline="0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800" i="0" u="none" strike="noStrike" baseline="0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0" u="none" strike="noStrike" baseline="0" dirty="0" err="1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sz="2800" i="0" u="none" strike="noStrike" baseline="0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adjectives</a:t>
            </a:r>
            <a:endParaRPr lang="en-US" sz="2800" dirty="0">
              <a:solidFill>
                <a:srgbClr val="3334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Isosceles Triangle 2">
            <a:extLst>
              <a:ext uri="{FF2B5EF4-FFF2-40B4-BE49-F238E27FC236}">
                <a16:creationId xmlns:a16="http://schemas.microsoft.com/office/drawing/2014/main" id="{88C6865E-6646-468C-A64A-87C445663625}"/>
              </a:ext>
            </a:extLst>
          </p:cNvPr>
          <p:cNvSpPr/>
          <p:nvPr/>
        </p:nvSpPr>
        <p:spPr>
          <a:xfrm rot="5400000">
            <a:off x="2217055" y="2307972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86F927A-06AD-4FCC-955F-7C469703D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56213"/>
              </p:ext>
            </p:extLst>
          </p:nvPr>
        </p:nvGraphicFramePr>
        <p:xfrm>
          <a:off x="2678259" y="4608883"/>
          <a:ext cx="662576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5401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88036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214346">
                <a:tc>
                  <a:txBody>
                    <a:bodyPr/>
                    <a:lstStyle/>
                    <a:p>
                      <a:pPr algn="l"/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</a:t>
                      </a:r>
                      <a:r>
                        <a:rPr lang="es-ES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nervioso.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Juan is a nervous person.</a:t>
                      </a:r>
                    </a:p>
                    <a:p>
                      <a:pPr algn="l"/>
                      <a:endParaRPr lang="en-U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 </a:t>
                      </a:r>
                      <a:r>
                        <a:rPr lang="en-U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elegante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Ana is an elegant person.</a:t>
                      </a: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Juan </a:t>
                      </a:r>
                      <a:r>
                        <a:rPr lang="es-E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</a:t>
                      </a: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nervioso hoy.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Juan is nervous today.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 </a:t>
                      </a:r>
                      <a:r>
                        <a:rPr lang="en-US" sz="1800" b="1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elegante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hoy.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Ana looks elegant today.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1" name="Título 10">
            <a:extLst>
              <a:ext uri="{FF2B5EF4-FFF2-40B4-BE49-F238E27FC236}">
                <a16:creationId xmlns:a16="http://schemas.microsoft.com/office/drawing/2014/main" id="{32FB6280-0AE7-4E16-9670-9C6111C3C5BC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 b="0"/>
              <a:t>Comparing</a:t>
            </a:r>
            <a:r>
              <a:rPr lang="es-CO"/>
              <a:t> ser </a:t>
            </a:r>
            <a:r>
              <a:rPr lang="es-CO" b="0"/>
              <a:t>and</a:t>
            </a:r>
            <a:r>
              <a:rPr lang="es-CO"/>
              <a:t> estar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97976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89D4184-648E-4057-B757-6C544A1C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5.3-5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8E389E-0340-47BC-A309-FBF8B77C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3926E1C-4A30-4A24-8898-25424370F60F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106930" y="2542166"/>
            <a:ext cx="3820341" cy="2160463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>
              <a:lnSpc>
                <a:spcPts val="3000"/>
              </a:lnSpc>
            </a:pPr>
            <a:r>
              <a:rPr lang="en-US" sz="2400" dirty="0"/>
              <a:t>The meaning of some adjectives changes completely depending on whether they are used with </a:t>
            </a:r>
            <a:r>
              <a:rPr lang="en-US" sz="2400" b="1" dirty="0"/>
              <a:t>ser</a:t>
            </a:r>
            <a:r>
              <a:rPr lang="en-US" sz="2400" dirty="0"/>
              <a:t> or </a:t>
            </a:r>
            <a:r>
              <a:rPr lang="en-US" sz="2400" b="1" dirty="0" err="1"/>
              <a:t>estar</a:t>
            </a:r>
            <a:r>
              <a:rPr lang="en-US" sz="2400" dirty="0"/>
              <a:t>.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86F927A-06AD-4FCC-955F-7C469703D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554991"/>
              </p:ext>
            </p:extLst>
          </p:nvPr>
        </p:nvGraphicFramePr>
        <p:xfrm>
          <a:off x="6165954" y="2263140"/>
          <a:ext cx="4777817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44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409371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2296288">
                <a:tc>
                  <a:txBody>
                    <a:bodyPr/>
                    <a:lstStyle/>
                    <a:p>
                      <a:pPr algn="l"/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chico </a:t>
                      </a:r>
                      <a:r>
                        <a:rPr lang="es-ES" sz="15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listo</a:t>
                      </a:r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s-ES" sz="1500" b="0" i="1" u="none" strike="noStrike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500" b="0" i="1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boy</a:t>
                      </a:r>
                      <a:r>
                        <a:rPr lang="es-ES" sz="1500" b="0" i="1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500" b="0" i="1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smart</a:t>
                      </a:r>
                      <a:r>
                        <a:rPr lang="es-ES" sz="1500" b="0" i="1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l"/>
                      <a:endParaRPr lang="es-ES" sz="1500" b="0" i="0" u="none" strike="noStrik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profesora </a:t>
                      </a:r>
                      <a:r>
                        <a:rPr lang="es-ES" sz="15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mala</a:t>
                      </a:r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professor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bad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l"/>
                      <a:endParaRPr lang="es-ES" sz="1500" b="0" i="0" u="none" strike="noStrik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Jaime </a:t>
                      </a:r>
                      <a:r>
                        <a:rPr lang="es-ES" sz="15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aburrido</a:t>
                      </a:r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Jaime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boring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l"/>
                      <a:endParaRPr lang="es-ES" sz="1500" b="0" i="0" u="none" strike="noStrik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peras </a:t>
                      </a:r>
                      <a:r>
                        <a:rPr lang="es-ES" sz="15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verdes</a:t>
                      </a:r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pears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green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l"/>
                      <a:endParaRPr lang="es-ES" sz="1500" b="0" i="0" u="none" strike="noStrik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gato </a:t>
                      </a:r>
                      <a:r>
                        <a:rPr lang="es-ES" sz="15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muy vivo</a:t>
                      </a:r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cat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very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clever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l"/>
                      <a:endParaRPr lang="es-ES" sz="1500" b="0" i="0" u="none" strike="noStrik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 </a:t>
                      </a:r>
                      <a:r>
                        <a:rPr lang="es-ES" sz="15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 seguro</a:t>
                      </a:r>
                      <a:r>
                        <a:rPr lang="es-ES" sz="15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algn="l"/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He’s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confident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person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500" b="0" i="1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chico </a:t>
                      </a:r>
                      <a:r>
                        <a:rPr lang="es-ES" sz="15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 listo</a:t>
                      </a: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boy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ready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500" b="0" i="1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profesora </a:t>
                      </a:r>
                      <a:r>
                        <a:rPr lang="es-ES" sz="15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 mala</a:t>
                      </a: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professor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sick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5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Jaime </a:t>
                      </a:r>
                      <a:r>
                        <a:rPr lang="es-ES" sz="15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 aburrido</a:t>
                      </a: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Jaime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bored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5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peras </a:t>
                      </a:r>
                      <a:r>
                        <a:rPr lang="es-ES" sz="15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están verdes</a:t>
                      </a: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pears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ripe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5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gato </a:t>
                      </a:r>
                      <a:r>
                        <a:rPr lang="es-ES" sz="15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 vivo</a:t>
                      </a: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cat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alive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5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Él no </a:t>
                      </a:r>
                      <a:r>
                        <a:rPr lang="es-ES" sz="15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 seguro</a:t>
                      </a:r>
                      <a:r>
                        <a:rPr lang="es-ES" sz="15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He’s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500" b="0" i="1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sure</a:t>
                      </a:r>
                      <a:r>
                        <a:rPr lang="es-ES" sz="1500" b="0" i="1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1500" b="0" i="1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C75E5DDF-EFD1-40F4-BACA-43ABAE8335D0}"/>
              </a:ext>
            </a:extLst>
          </p:cNvPr>
          <p:cNvSpPr/>
          <p:nvPr/>
        </p:nvSpPr>
        <p:spPr>
          <a:xfrm>
            <a:off x="6165955" y="1810154"/>
            <a:ext cx="1289399" cy="27893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600" b="1" i="1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endParaRPr lang="es-CO" sz="1600" b="1" i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0D2273D4-C46A-4283-BDAE-353EB46A3C04}"/>
              </a:ext>
            </a:extLst>
          </p:cNvPr>
          <p:cNvSpPr/>
          <p:nvPr/>
        </p:nvSpPr>
        <p:spPr>
          <a:xfrm>
            <a:off x="8786451" y="1810154"/>
            <a:ext cx="1289399" cy="278930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F268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600" b="1" i="1" dirty="0" err="1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endParaRPr lang="es-CO" sz="1600" b="1" i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Isosceles Triangle 2">
            <a:extLst>
              <a:ext uri="{FF2B5EF4-FFF2-40B4-BE49-F238E27FC236}">
                <a16:creationId xmlns:a16="http://schemas.microsoft.com/office/drawing/2014/main" id="{D9D6C511-4ABF-4E9C-BE79-6DB63B2A4EE7}"/>
              </a:ext>
            </a:extLst>
          </p:cNvPr>
          <p:cNvSpPr/>
          <p:nvPr/>
        </p:nvSpPr>
        <p:spPr>
          <a:xfrm rot="5400000">
            <a:off x="2210859" y="2675516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9A0C64A1-4987-44C2-8BC7-FDD16E6B7C52}"/>
              </a:ext>
            </a:extLst>
          </p:cNvPr>
          <p:cNvSpPr txBox="1"/>
          <p:nvPr/>
        </p:nvSpPr>
        <p:spPr>
          <a:xfrm>
            <a:off x="2530899" y="1640719"/>
            <a:ext cx="3146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u="none" strike="noStrike" baseline="0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800" i="0" u="none" strike="noStrike" baseline="0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0" u="none" strike="noStrike" baseline="0" dirty="0" err="1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sz="2800" i="0" u="none" strike="noStrike" baseline="0" dirty="0">
                <a:solidFill>
                  <a:srgbClr val="3334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adjectives (cont’d)</a:t>
            </a:r>
            <a:endParaRPr lang="en-US" sz="2800" dirty="0">
              <a:solidFill>
                <a:srgbClr val="3334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ítulo 10">
            <a:extLst>
              <a:ext uri="{FF2B5EF4-FFF2-40B4-BE49-F238E27FC236}">
                <a16:creationId xmlns:a16="http://schemas.microsoft.com/office/drawing/2014/main" id="{6EA644FE-3E19-4AC9-B7CB-C3D14A34F772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 b="0"/>
              <a:t>Comparing</a:t>
            </a:r>
            <a:r>
              <a:rPr lang="es-CO"/>
              <a:t> ser </a:t>
            </a:r>
            <a:r>
              <a:rPr lang="es-CO" b="0"/>
              <a:t>and</a:t>
            </a:r>
            <a:r>
              <a:rPr lang="es-CO"/>
              <a:t> estar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375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168943-422A-4F8F-8D23-D4B0DECF8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5.3-6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F4012C-8681-4222-9068-E8B3A886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7350B06-1F84-4A0A-998D-B8634D02F8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Note that when referring to an object, </a:t>
            </a:r>
            <a:r>
              <a:rPr lang="en-US" b="1" dirty="0"/>
              <a:t>ser </a:t>
            </a:r>
            <a:r>
              <a:rPr lang="en-US" b="1" dirty="0" err="1"/>
              <a:t>seguro</a:t>
            </a:r>
            <a:r>
              <a:rPr lang="en-US" dirty="0"/>
              <a:t> means </a:t>
            </a:r>
            <a:r>
              <a:rPr lang="en-US" i="1" dirty="0"/>
              <a:t>to be safe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b="1" dirty="0"/>
              <a:t>El ascensor es </a:t>
            </a:r>
            <a:r>
              <a:rPr lang="en-US" b="1" dirty="0" err="1"/>
              <a:t>seguro</a:t>
            </a:r>
            <a:r>
              <a:rPr lang="en-US" b="1" dirty="0"/>
              <a:t>. </a:t>
            </a:r>
            <a:r>
              <a:rPr lang="en-US" dirty="0"/>
              <a:t>(</a:t>
            </a:r>
            <a:r>
              <a:rPr lang="en-US" i="1" dirty="0"/>
              <a:t>The elevator is safe.</a:t>
            </a:r>
            <a:r>
              <a:rPr lang="en-US" dirty="0"/>
              <a:t>)</a:t>
            </a:r>
            <a:endParaRPr lang="es-CO" dirty="0"/>
          </a:p>
        </p:txBody>
      </p:sp>
      <p:sp>
        <p:nvSpPr>
          <p:cNvPr id="6" name="Título 10">
            <a:extLst>
              <a:ext uri="{FF2B5EF4-FFF2-40B4-BE49-F238E27FC236}">
                <a16:creationId xmlns:a16="http://schemas.microsoft.com/office/drawing/2014/main" id="{B24B6BD6-AB15-4C59-A5E1-7C1E54BA8370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CO" b="0"/>
              <a:t>Comparing</a:t>
            </a:r>
            <a:r>
              <a:rPr lang="es-CO"/>
              <a:t> ser </a:t>
            </a:r>
            <a:r>
              <a:rPr lang="es-CO" b="0"/>
              <a:t>and</a:t>
            </a:r>
            <a:r>
              <a:rPr lang="es-CO"/>
              <a:t> estar</a:t>
            </a:r>
            <a:endParaRPr lang="es-CO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512731-2AA4-5DBE-1BE6-B2EFBB606B1A}"/>
              </a:ext>
            </a:extLst>
          </p:cNvPr>
          <p:cNvSpPr/>
          <p:nvPr/>
        </p:nvSpPr>
        <p:spPr>
          <a:xfrm>
            <a:off x="2784417" y="3966518"/>
            <a:ext cx="73273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twowaysofbeing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528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7F2582-8950-4316-9882-80AA56194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5.3-1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644A9-970A-468D-A924-42BCEC973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7D3340-CFE3-4C62-888D-B674B4D5C5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67" r="10220"/>
          <a:stretch/>
        </p:blipFill>
        <p:spPr>
          <a:xfrm>
            <a:off x="0" y="1596596"/>
            <a:ext cx="5345720" cy="50204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6473B1-FD97-4905-B26B-FE7A503897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97" r="11825"/>
          <a:stretch/>
        </p:blipFill>
        <p:spPr>
          <a:xfrm>
            <a:off x="5345720" y="1817456"/>
            <a:ext cx="6846279" cy="457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623335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3616</TotalTime>
  <Words>615</Words>
  <Application>Microsoft Office PowerPoint</Application>
  <PresentationFormat>Widescreen</PresentationFormat>
  <Paragraphs>116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HelveticaNeueLTStd-MdCn</vt:lpstr>
      <vt:lpstr>Times New Roman</vt:lpstr>
      <vt:lpstr>Main-MASTER</vt:lpstr>
      <vt:lpstr>PowerPoint Presentation</vt:lpstr>
      <vt:lpstr>Comparing ser and estar</vt:lpstr>
      <vt:lpstr>Comparing ser and estar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Mario Bahena Urióstegui</cp:lastModifiedBy>
  <cp:revision>150</cp:revision>
  <dcterms:created xsi:type="dcterms:W3CDTF">2020-01-23T15:55:24Z</dcterms:created>
  <dcterms:modified xsi:type="dcterms:W3CDTF">2023-01-27T15:45:49Z</dcterms:modified>
</cp:coreProperties>
</file>