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77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33348E"/>
    <a:srgbClr val="CD4014"/>
    <a:srgbClr val="F26815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86481" autoAdjust="0"/>
  </p:normalViewPr>
  <p:slideViewPr>
    <p:cSldViewPr snapToGrid="0">
      <p:cViewPr>
        <p:scale>
          <a:sx n="100" d="100"/>
          <a:sy n="100" d="100"/>
        </p:scale>
        <p:origin x="-294" y="9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1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6.2-1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C6C81A-B382-400F-B52A-978CF73762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6.2-1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0883CEC-BD02-4831-B165-E6B84162A0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F5314FC1-56F6-4CB2-A687-15B6437DFFAB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6.2-1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6.2-1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tense of regular verbs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4EFD3DC-F928-4A5A-897E-63AF319BE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D0FC5748-3332-46F6-8113-5B5BD9C194DE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08FB436F-D2CB-4D98-9BC1-79749BAC3BFB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7085F56-7EAD-4394-B1DA-9ED0B8A1D815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¡De compras!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F9796466-89EF-4281-8D0E-8F85AC144227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1A1BB323-5AE8-4644-8E43-EE742667CAD1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112379-FA26-4D29-8AEF-A3ABBB27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6.2-1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A8F3C4-1182-490C-BC29-4F6CCC63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78008766-3149-45A3-95B0-E0548F6FB7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order to talk about events in the past, Spanish uses two simple tenses: the </a:t>
            </a:r>
            <a:r>
              <a:rPr lang="en-US" dirty="0" err="1"/>
              <a:t>preterite</a:t>
            </a:r>
            <a:r>
              <a:rPr lang="en-US" dirty="0"/>
              <a:t> and the imperfect. In this lesson, you will learn about the </a:t>
            </a:r>
            <a:r>
              <a:rPr lang="en-US" dirty="0" err="1"/>
              <a:t>preterite</a:t>
            </a:r>
            <a:r>
              <a:rPr lang="en-US" dirty="0"/>
              <a:t> tense.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0747B3C-5D9C-4FBE-AC04-DFF7FB4A3FD5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The preterite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774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4B7174-1597-4A61-BB21-11B84EE4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6.2-10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C457AD-DADC-4C81-A90B-F1B6A61F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BCA786C-E1E5-407D-96B5-AB5BACCA51D3}"/>
              </a:ext>
            </a:extLst>
          </p:cNvPr>
          <p:cNvSpPr/>
          <p:nvPr/>
        </p:nvSpPr>
        <p:spPr>
          <a:xfrm>
            <a:off x="3737082" y="1756229"/>
            <a:ext cx="5289333" cy="806974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Useful phrases</a:t>
            </a:r>
          </a:p>
        </p:txBody>
      </p:sp>
      <p:sp>
        <p:nvSpPr>
          <p:cNvPr id="13" name="Rectángulo: esquinas superiores redondeadas 12">
            <a:extLst>
              <a:ext uri="{FF2B5EF4-FFF2-40B4-BE49-F238E27FC236}">
                <a16:creationId xmlns:a16="http://schemas.microsoft.com/office/drawing/2014/main" id="{3BD7CEF8-5AE3-47BC-8323-9BB5D03A27CE}"/>
              </a:ext>
            </a:extLst>
          </p:cNvPr>
          <p:cNvSpPr/>
          <p:nvPr/>
        </p:nvSpPr>
        <p:spPr>
          <a:xfrm rot="10800000">
            <a:off x="2527298" y="2192891"/>
            <a:ext cx="7708902" cy="2758937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B04C6CC-26D1-4B0E-AAFE-4AB032CED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3426"/>
              </p:ext>
            </p:extLst>
          </p:nvPr>
        </p:nvGraphicFramePr>
        <p:xfrm>
          <a:off x="2593973" y="2396166"/>
          <a:ext cx="742438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73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751648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18351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¿Qué hiciste?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¿Qué hizo usted?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¿Qué hicieron ustedes?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¿Qué hizo él/ella?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¿Qué hicieron ellos/ellas?</a:t>
                      </a:r>
                      <a:endParaRPr lang="es-CO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did you (fam., sing.) do?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did you (form., sing.) do?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did you (pl.) do?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did he/she do?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did they do?</a:t>
                      </a:r>
                      <a:endParaRPr lang="fr-FR" sz="20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4320" marR="0">
                    <a:lnL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9" name="Elipse 18">
            <a:extLst>
              <a:ext uri="{FF2B5EF4-FFF2-40B4-BE49-F238E27FC236}">
                <a16:creationId xmlns:a16="http://schemas.microsoft.com/office/drawing/2014/main" id="{F6C568F3-8C12-4FB9-841C-8E11629E1A7C}"/>
              </a:ext>
            </a:extLst>
          </p:cNvPr>
          <p:cNvSpPr/>
          <p:nvPr/>
        </p:nvSpPr>
        <p:spPr>
          <a:xfrm>
            <a:off x="6219486" y="453643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C5846B62-4B8F-4C38-AB11-911C9B2162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649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2A0309-BC75-4035-BE2C-1BDF89AD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6.2-11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205C6F-C618-4189-9DD2-C2840C3C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184503-8199-457F-BCB4-A1155D6086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¡</a:t>
            </a:r>
            <a:r>
              <a:rPr lang="en-US" b="1" dirty="0" err="1">
                <a:solidFill>
                  <a:srgbClr val="C00000"/>
                </a:solidFill>
              </a:rPr>
              <a:t>ojo</a:t>
            </a:r>
            <a:r>
              <a:rPr lang="en-US" b="1" dirty="0">
                <a:solidFill>
                  <a:srgbClr val="C00000"/>
                </a:solidFill>
              </a:rPr>
              <a:t>! </a:t>
            </a:r>
            <a:r>
              <a:rPr lang="en-US" dirty="0"/>
              <a:t>Use </a:t>
            </a:r>
            <a:r>
              <a:rPr lang="en-US" b="1" dirty="0" err="1"/>
              <a:t>acabar</a:t>
            </a:r>
            <a:r>
              <a:rPr lang="en-US" b="1" dirty="0"/>
              <a:t> de </a:t>
            </a:r>
            <a:r>
              <a:rPr lang="en-US" dirty="0"/>
              <a:t>+ [</a:t>
            </a:r>
            <a:r>
              <a:rPr lang="en-US" i="1" dirty="0"/>
              <a:t>infinitive</a:t>
            </a:r>
            <a:r>
              <a:rPr lang="en-US" dirty="0"/>
              <a:t>] to say that something </a:t>
            </a:r>
            <a:r>
              <a:rPr lang="en-US" i="1" dirty="0"/>
              <a:t>has just occurred</a:t>
            </a:r>
            <a:r>
              <a:rPr lang="en-US" dirty="0"/>
              <a:t>. Note that </a:t>
            </a:r>
            <a:r>
              <a:rPr lang="en-US" b="1" dirty="0" err="1"/>
              <a:t>acabar</a:t>
            </a:r>
            <a:r>
              <a:rPr lang="en-US" dirty="0"/>
              <a:t> is in the present tense in this construction.</a:t>
            </a:r>
            <a:endParaRPr lang="es-CO" dirty="0"/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72C01F9D-6366-4B6C-B518-B1BB9D0F9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88539"/>
              </p:ext>
            </p:extLst>
          </p:nvPr>
        </p:nvGraphicFramePr>
        <p:xfrm>
          <a:off x="2584408" y="3830028"/>
          <a:ext cx="7990767" cy="726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778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121989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726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Acabo de comprar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suéter.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just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bought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sweater.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Acabas de ir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compras.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just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went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shopping.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41AB9963-56B7-45CC-B909-46DFA098E9A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The preterite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66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173F4-1CAB-4573-B08B-39B26229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6.2-1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0233F-12F9-46E1-97BA-037C2D80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76055-55BB-452B-8D5F-9E9F5C0D8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6" y="-23567"/>
            <a:ext cx="7954819" cy="3298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36F1D0-06C9-4C8B-A5B9-741F24B98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55" t="72083" r="355"/>
          <a:stretch/>
        </p:blipFill>
        <p:spPr>
          <a:xfrm>
            <a:off x="6981750" y="1095375"/>
            <a:ext cx="5021194" cy="453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05F60F-82B1-4307-8C97-4B274A728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602" y="4219575"/>
            <a:ext cx="7296150" cy="1543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E26BBD-1260-4475-8081-565B1ED39E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1713" y="3207005"/>
            <a:ext cx="48577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2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112379-FA26-4D29-8AEF-A3ABBB27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A8F3C4-1182-490C-BC29-4F6CCC63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78008766-3149-45A3-95B0-E0548F6FB7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is used to talk about actions </a:t>
            </a:r>
            <a:br>
              <a:rPr lang="en-US" dirty="0"/>
            </a:br>
            <a:r>
              <a:rPr lang="en-US" dirty="0"/>
              <a:t>or states completed in the past.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DA49E26-C2E5-45E5-809D-445932EC6E5A}"/>
              </a:ext>
            </a:extLst>
          </p:cNvPr>
          <p:cNvSpPr/>
          <p:nvPr/>
        </p:nvSpPr>
        <p:spPr>
          <a:xfrm>
            <a:off x="3651415" y="3049046"/>
            <a:ext cx="5289333" cy="769653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of regular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–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D5BC0DDB-128D-4512-BE00-156050CB3AC5}"/>
              </a:ext>
            </a:extLst>
          </p:cNvPr>
          <p:cNvSpPr/>
          <p:nvPr/>
        </p:nvSpPr>
        <p:spPr>
          <a:xfrm rot="10800000">
            <a:off x="3124316" y="3433873"/>
            <a:ext cx="6343533" cy="2204925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E850F71B-220D-4B67-9AF2-86CEDFDDC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45383"/>
              </p:ext>
            </p:extLst>
          </p:nvPr>
        </p:nvGraphicFramePr>
        <p:xfrm>
          <a:off x="3124321" y="3925596"/>
          <a:ext cx="5914450" cy="149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359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529806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335314">
                  <a:extLst>
                    <a:ext uri="{9D8B030D-6E8A-4147-A177-3AD203B41FA5}">
                      <a16:colId xmlns:a16="http://schemas.microsoft.com/office/drawing/2014/main" val="879620045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817091834"/>
                    </a:ext>
                  </a:extLst>
                </a:gridCol>
              </a:tblGrid>
              <a:tr h="139887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</a:t>
                      </a: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4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bought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ó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asteis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aron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4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sold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ió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vend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ieron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4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wrote</a:t>
                      </a:r>
                      <a:r>
                        <a:rPr lang="es-ES" sz="14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ió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escribr</a:t>
                      </a:r>
                      <a:r>
                        <a:rPr lang="es-ES" sz="14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isteis</a:t>
                      </a:r>
                      <a:endParaRPr lang="es-ES" sz="14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4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</a:t>
                      </a:r>
                      <a:r>
                        <a:rPr lang="es-ES" sz="14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ieron</a:t>
                      </a:r>
                      <a:endParaRPr lang="fr-FR" sz="14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A12F3D2-98F6-4752-B068-C0691C1F0EDA}"/>
              </a:ext>
            </a:extLst>
          </p:cNvPr>
          <p:cNvSpPr/>
          <p:nvPr/>
        </p:nvSpPr>
        <p:spPr>
          <a:xfrm>
            <a:off x="4787514" y="3558585"/>
            <a:ext cx="1007367" cy="2789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73D201BE-A439-4180-AFEE-839696598095}"/>
              </a:ext>
            </a:extLst>
          </p:cNvPr>
          <p:cNvSpPr/>
          <p:nvPr/>
        </p:nvSpPr>
        <p:spPr>
          <a:xfrm>
            <a:off x="6344629" y="3571285"/>
            <a:ext cx="1007367" cy="2662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vender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6BEE0C9-FA75-4F5C-9E7A-E9EA7BC75392}"/>
              </a:ext>
            </a:extLst>
          </p:cNvPr>
          <p:cNvSpPr/>
          <p:nvPr/>
        </p:nvSpPr>
        <p:spPr>
          <a:xfrm>
            <a:off x="7723559" y="3582826"/>
            <a:ext cx="1007367" cy="254689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E39BB4F3-F2ED-4F76-89FF-7CE71F67E882}"/>
              </a:ext>
            </a:extLst>
          </p:cNvPr>
          <p:cNvSpPr/>
          <p:nvPr/>
        </p:nvSpPr>
        <p:spPr>
          <a:xfrm>
            <a:off x="4632574" y="5329555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7D50FCB8-5CF7-4E31-A5EC-64B6E9356FE9}"/>
              </a:ext>
            </a:extLst>
          </p:cNvPr>
          <p:cNvSpPr/>
          <p:nvPr/>
        </p:nvSpPr>
        <p:spPr>
          <a:xfrm>
            <a:off x="6162257" y="5330808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F711957F-BF2C-4DB1-91DC-9CC15799D27E}"/>
              </a:ext>
            </a:extLst>
          </p:cNvPr>
          <p:cNvSpPr/>
          <p:nvPr/>
        </p:nvSpPr>
        <p:spPr>
          <a:xfrm>
            <a:off x="7499550" y="5330808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2DF074FB-FB99-4C38-A633-68F59C08487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330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411A3B-41E5-4AF7-B162-D4B0FBB5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53E6F5-B0D7-47BB-B7C3-CC045EB7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9BE75D3-921D-4A6A-B83D-41FB4E6B2C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83829"/>
            <a:ext cx="8761920" cy="1570775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 </a:t>
            </a:r>
            <a:r>
              <a:rPr lang="en-US" sz="2400" dirty="0" err="1"/>
              <a:t>preterite</a:t>
            </a:r>
            <a:r>
              <a:rPr lang="en-US" sz="2400" dirty="0"/>
              <a:t> endings for regular </a:t>
            </a:r>
            <a:r>
              <a:rPr lang="en-US" sz="2400" b="1" dirty="0"/>
              <a:t>–er </a:t>
            </a:r>
            <a:r>
              <a:rPr lang="en-US" sz="2400" dirty="0"/>
              <a:t>and </a:t>
            </a:r>
            <a:r>
              <a:rPr lang="en-US" sz="2400" b="1" dirty="0"/>
              <a:t>–</a:t>
            </a:r>
            <a:r>
              <a:rPr lang="en-US" sz="2400" b="1" dirty="0" err="1"/>
              <a:t>ir</a:t>
            </a:r>
            <a:r>
              <a:rPr lang="en-US" sz="2400" b="1" dirty="0"/>
              <a:t> </a:t>
            </a:r>
            <a:r>
              <a:rPr lang="en-US" sz="2400" dirty="0"/>
              <a:t>verbs are identical. Also, note that the </a:t>
            </a:r>
            <a:r>
              <a:rPr lang="en-US" sz="2400" b="1" dirty="0" err="1"/>
              <a:t>yo</a:t>
            </a:r>
            <a:r>
              <a:rPr lang="en-US" sz="2400" dirty="0"/>
              <a:t> and </a:t>
            </a:r>
            <a:r>
              <a:rPr lang="en-US" sz="2400" b="1" dirty="0" err="1"/>
              <a:t>Ud</a:t>
            </a:r>
            <a:r>
              <a:rPr lang="en-US" sz="2400" b="1" dirty="0"/>
              <a:t>./</a:t>
            </a:r>
            <a:r>
              <a:rPr lang="en-US" sz="2400" b="1" dirty="0" err="1"/>
              <a:t>él</a:t>
            </a:r>
            <a:r>
              <a:rPr lang="en-US" sz="2400" b="1" dirty="0"/>
              <a:t>/</a:t>
            </a:r>
            <a:r>
              <a:rPr lang="en-US" sz="2400" b="1" dirty="0" err="1"/>
              <a:t>ella</a:t>
            </a:r>
            <a:r>
              <a:rPr lang="en-US" sz="2400" b="1" dirty="0"/>
              <a:t> </a:t>
            </a:r>
            <a:r>
              <a:rPr lang="en-US" sz="2400" dirty="0"/>
              <a:t>forms of all three conjugations have  written accents on the last syllable.</a:t>
            </a:r>
          </a:p>
        </p:txBody>
      </p:sp>
      <p:pic>
        <p:nvPicPr>
          <p:cNvPr id="6" name="Imagen 5" descr="Sara poses in a red flamenco dress in the store.">
            <a:extLst>
              <a:ext uri="{FF2B5EF4-FFF2-40B4-BE49-F238E27FC236}">
                <a16:creationId xmlns:a16="http://schemas.microsoft.com/office/drawing/2014/main" id="{EF1D9C2E-F364-48AB-A4EA-76C4E4DDA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071" y="3172959"/>
            <a:ext cx="3674344" cy="2815256"/>
          </a:xfrm>
          <a:prstGeom prst="rect">
            <a:avLst/>
          </a:prstGeom>
        </p:spPr>
      </p:pic>
      <p:pic>
        <p:nvPicPr>
          <p:cNvPr id="8" name="Imagen 7" descr="Juanjo, Manuel, and Daniel stand together outside the street market. Juanjo and Daniel wear the same kind of sunglasses. Daniel speaks.">
            <a:extLst>
              <a:ext uri="{FF2B5EF4-FFF2-40B4-BE49-F238E27FC236}">
                <a16:creationId xmlns:a16="http://schemas.microsoft.com/office/drawing/2014/main" id="{14844F10-F389-4310-89E1-31A3E7189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275" y="3172959"/>
            <a:ext cx="3505900" cy="2815255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03B3FC1A-3DE0-4F1A-B224-056A2D40BA1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The preterite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6866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A13E90-6570-4C8B-B496-92E5664D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B53831-A152-4A8C-91FD-6A3AA96C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1A73546-93EC-4F54-B01B-64C547496B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Note that the </a:t>
            </a:r>
            <a:r>
              <a:rPr lang="en-US" b="1" dirty="0" err="1"/>
              <a:t>nosotros</a:t>
            </a:r>
            <a:r>
              <a:rPr lang="en-US" b="1" dirty="0"/>
              <a:t>/as </a:t>
            </a:r>
            <a:r>
              <a:rPr lang="en-US" dirty="0"/>
              <a:t>forms of regular </a:t>
            </a:r>
            <a:r>
              <a:rPr lang="en-US" b="1" dirty="0"/>
              <a:t>–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–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dirty="0"/>
              <a:t>verbs in the </a:t>
            </a:r>
            <a:r>
              <a:rPr lang="en-US" dirty="0" err="1"/>
              <a:t>preterite</a:t>
            </a:r>
            <a:r>
              <a:rPr lang="en-US" dirty="0"/>
              <a:t> are identical to the present-tense forms. Context will help you determine which tense is being used.</a:t>
            </a:r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9951B694-DACC-4C11-8AEB-CF5A971B5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559534"/>
              </p:ext>
            </p:extLst>
          </p:nvPr>
        </p:nvGraphicFramePr>
        <p:xfrm>
          <a:off x="2667002" y="4023581"/>
          <a:ext cx="8582527" cy="153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727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6038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1539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invierno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compramos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suéteres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n-US" sz="18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winter we buy sweaters.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Escribimos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poemas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write poems in class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s-CO" sz="1800" b="0" kern="1200" dirty="0">
                        <a:solidFill>
                          <a:srgbClr val="33348E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Anoche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compramos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sandalias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Last night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bought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sandals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300"/>
                        </a:spcAft>
                      </a:pP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 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escribimos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veces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al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presidente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8925" indent="-28892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already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wrote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 the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president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twice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7D90DA5D-D804-47A2-AFD4-F836D36F15EB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The preterite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811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232D8B-6C31-4968-8914-9DF6DF47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69CF0F-2D7D-40B4-A505-B7CBBB4A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A9CB571-183D-4886-BD5F-7A9B579CC2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/>
              <a:t>–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–er </a:t>
            </a:r>
            <a:r>
              <a:rPr lang="en-US" dirty="0"/>
              <a:t>verbs that have a stem change in the present tense do </a:t>
            </a:r>
            <a:r>
              <a:rPr lang="en-US" i="1" dirty="0"/>
              <a:t>not</a:t>
            </a:r>
            <a:r>
              <a:rPr lang="en-US" dirty="0"/>
              <a:t> have a stem change in the </a:t>
            </a:r>
            <a:r>
              <a:rPr lang="en-US" dirty="0" err="1"/>
              <a:t>preterite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AB26103C-5497-426B-841E-69AAC42C4F0A}"/>
              </a:ext>
            </a:extLst>
          </p:cNvPr>
          <p:cNvSpPr/>
          <p:nvPr/>
        </p:nvSpPr>
        <p:spPr>
          <a:xfrm rot="10800000">
            <a:off x="1257300" y="3832411"/>
            <a:ext cx="2920059" cy="1996864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FDF2AE">
                  <a:shade val="30000"/>
                  <a:satMod val="115000"/>
                </a:srgbClr>
              </a:gs>
              <a:gs pos="88496">
                <a:schemeClr val="bg1"/>
              </a:gs>
              <a:gs pos="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20756807-E8A6-4266-B51F-9A89370BD31D}"/>
              </a:ext>
            </a:extLst>
          </p:cNvPr>
          <p:cNvSpPr/>
          <p:nvPr/>
        </p:nvSpPr>
        <p:spPr>
          <a:xfrm rot="10800000">
            <a:off x="4674755" y="3829050"/>
            <a:ext cx="2920059" cy="2060218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FDF2AE">
                  <a:shade val="30000"/>
                  <a:satMod val="115000"/>
                </a:srgbClr>
              </a:gs>
              <a:gs pos="88496">
                <a:schemeClr val="bg1"/>
              </a:gs>
              <a:gs pos="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superiores redondeadas 9">
            <a:extLst>
              <a:ext uri="{FF2B5EF4-FFF2-40B4-BE49-F238E27FC236}">
                <a16:creationId xmlns:a16="http://schemas.microsoft.com/office/drawing/2014/main" id="{44F34A43-6893-4AF2-9DC8-05D359BBD651}"/>
              </a:ext>
            </a:extLst>
          </p:cNvPr>
          <p:cNvSpPr/>
          <p:nvPr/>
        </p:nvSpPr>
        <p:spPr>
          <a:xfrm rot="10800000">
            <a:off x="7640944" y="3829049"/>
            <a:ext cx="3326745" cy="2060218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FDF2AE">
                  <a:shade val="30000"/>
                  <a:satMod val="115000"/>
                </a:srgbClr>
              </a:gs>
              <a:gs pos="88496">
                <a:schemeClr val="bg1"/>
              </a:gs>
              <a:gs pos="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a 8">
            <a:extLst>
              <a:ext uri="{FF2B5EF4-FFF2-40B4-BE49-F238E27FC236}">
                <a16:creationId xmlns:a16="http://schemas.microsoft.com/office/drawing/2014/main" id="{5BF14D69-185F-4BAE-9647-3B71F0980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16235"/>
              </p:ext>
            </p:extLst>
          </p:nvPr>
        </p:nvGraphicFramePr>
        <p:xfrm>
          <a:off x="4471487" y="3920687"/>
          <a:ext cx="3326745" cy="178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74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167084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cierra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puerta.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Juan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vuelve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las dos.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juega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al fútbol.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Pienso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mucho.</a:t>
                      </a:r>
                      <a:endParaRPr lang="es-CO" sz="18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4" name="Tabla 8">
            <a:extLst>
              <a:ext uri="{FF2B5EF4-FFF2-40B4-BE49-F238E27FC236}">
                <a16:creationId xmlns:a16="http://schemas.microsoft.com/office/drawing/2014/main" id="{F14197BE-78FF-4F19-B48E-45ACAFF1A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63491"/>
              </p:ext>
            </p:extLst>
          </p:nvPr>
        </p:nvGraphicFramePr>
        <p:xfrm>
          <a:off x="2056944" y="3918138"/>
          <a:ext cx="2170284" cy="178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284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167084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cerrar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e:ie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volver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o:ue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jugar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u:ue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pensar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8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e:ie</a:t>
                      </a:r>
                      <a:r>
                        <a:rPr lang="fr-FR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6" name="Tabla 8">
            <a:extLst>
              <a:ext uri="{FF2B5EF4-FFF2-40B4-BE49-F238E27FC236}">
                <a16:creationId xmlns:a16="http://schemas.microsoft.com/office/drawing/2014/main" id="{689EC782-48FA-462B-BCC0-B5D897B3C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96980"/>
              </p:ext>
            </p:extLst>
          </p:nvPr>
        </p:nvGraphicFramePr>
        <p:xfrm>
          <a:off x="2454790" y="3374122"/>
          <a:ext cx="172256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69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INFINITIVE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18" name="Tabla 8">
            <a:extLst>
              <a:ext uri="{FF2B5EF4-FFF2-40B4-BE49-F238E27FC236}">
                <a16:creationId xmlns:a16="http://schemas.microsoft.com/office/drawing/2014/main" id="{3C5BB0DC-7BE3-4ECE-9AE3-097F454E1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71236"/>
              </p:ext>
            </p:extLst>
          </p:nvPr>
        </p:nvGraphicFramePr>
        <p:xfrm>
          <a:off x="5388168" y="3374122"/>
          <a:ext cx="1543553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53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20" name="Tabla 8">
            <a:extLst>
              <a:ext uri="{FF2B5EF4-FFF2-40B4-BE49-F238E27FC236}">
                <a16:creationId xmlns:a16="http://schemas.microsoft.com/office/drawing/2014/main" id="{F64ABB24-991D-4587-A933-D28F2C98D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32962"/>
              </p:ext>
            </p:extLst>
          </p:nvPr>
        </p:nvGraphicFramePr>
        <p:xfrm>
          <a:off x="8360593" y="3376394"/>
          <a:ext cx="188744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44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PRETERITE</a:t>
                      </a:r>
                    </a:p>
                  </a:txBody>
                  <a:tcPr marR="274320" marT="9144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graphicFrame>
        <p:nvGraphicFramePr>
          <p:cNvPr id="22" name="Tabla 8">
            <a:extLst>
              <a:ext uri="{FF2B5EF4-FFF2-40B4-BE49-F238E27FC236}">
                <a16:creationId xmlns:a16="http://schemas.microsoft.com/office/drawing/2014/main" id="{65901489-8AB8-441A-87B2-5712AF8D1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36931"/>
              </p:ext>
            </p:extLst>
          </p:nvPr>
        </p:nvGraphicFramePr>
        <p:xfrm>
          <a:off x="8033107" y="3906313"/>
          <a:ext cx="3125177" cy="178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177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167084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cerró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puerta.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Juan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volvió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las dos.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 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jugó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al fútbol.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Pensé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2783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mucho.</a:t>
                      </a:r>
                      <a:endParaRPr lang="es-CO" sz="18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4" name="Triángulo isósceles 23">
            <a:extLst>
              <a:ext uri="{FF2B5EF4-FFF2-40B4-BE49-F238E27FC236}">
                <a16:creationId xmlns:a16="http://schemas.microsoft.com/office/drawing/2014/main" id="{29D89B72-2767-456D-8377-49779821F2AA}"/>
              </a:ext>
            </a:extLst>
          </p:cNvPr>
          <p:cNvSpPr/>
          <p:nvPr/>
        </p:nvSpPr>
        <p:spPr>
          <a:xfrm rot="5400000">
            <a:off x="6892358" y="4611744"/>
            <a:ext cx="1816809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riángulo isósceles 25">
            <a:extLst>
              <a:ext uri="{FF2B5EF4-FFF2-40B4-BE49-F238E27FC236}">
                <a16:creationId xmlns:a16="http://schemas.microsoft.com/office/drawing/2014/main" id="{C89AB428-25D3-40C8-8E56-21A5C55C8985}"/>
              </a:ext>
            </a:extLst>
          </p:cNvPr>
          <p:cNvSpPr/>
          <p:nvPr/>
        </p:nvSpPr>
        <p:spPr>
          <a:xfrm rot="5400000">
            <a:off x="3488317" y="4589215"/>
            <a:ext cx="1816809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FCB61779-E816-4758-8A67-0FD8A4FE672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The preterite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334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E540DDA-BB09-4ECE-A344-0B3D1301BF23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2486" y="2100653"/>
            <a:ext cx="8229600" cy="3100387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Verbs that end in </a:t>
            </a:r>
            <a:r>
              <a:rPr lang="en-US" b="1" dirty="0"/>
              <a:t>–car</a:t>
            </a:r>
            <a:r>
              <a:rPr lang="en-US" dirty="0"/>
              <a:t>, </a:t>
            </a:r>
            <a:r>
              <a:rPr lang="en-US" b="1" dirty="0"/>
              <a:t>–gar</a:t>
            </a:r>
            <a:r>
              <a:rPr lang="en-US" dirty="0"/>
              <a:t>, and</a:t>
            </a:r>
            <a:r>
              <a:rPr lang="en-US" b="1" dirty="0"/>
              <a:t> –</a:t>
            </a:r>
            <a:r>
              <a:rPr lang="en-US" b="1" dirty="0" err="1"/>
              <a:t>zar</a:t>
            </a:r>
            <a:r>
              <a:rPr lang="en-US" dirty="0"/>
              <a:t> have a spelling change in the </a:t>
            </a:r>
            <a:r>
              <a:rPr lang="en-US" b="1" dirty="0" err="1"/>
              <a:t>yo</a:t>
            </a:r>
            <a:r>
              <a:rPr lang="en-US" dirty="0"/>
              <a:t> form of the </a:t>
            </a:r>
            <a:r>
              <a:rPr lang="en-US" dirty="0" err="1"/>
              <a:t>preterite</a:t>
            </a:r>
            <a:r>
              <a:rPr lang="en-US" dirty="0"/>
              <a:t>. All the other forms are regular.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C6B90AD2-5066-457F-ACA6-ECBE4F80DC8D}"/>
              </a:ext>
            </a:extLst>
          </p:cNvPr>
          <p:cNvSpPr txBox="1"/>
          <p:nvPr/>
        </p:nvSpPr>
        <p:spPr>
          <a:xfrm>
            <a:off x="2531115" y="163570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Verbs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with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spelling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changes</a:t>
            </a:r>
            <a:endParaRPr lang="en-US" sz="2800" b="1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sosceles Triangle 2">
            <a:extLst>
              <a:ext uri="{FF2B5EF4-FFF2-40B4-BE49-F238E27FC236}">
                <a16:creationId xmlns:a16="http://schemas.microsoft.com/office/drawing/2014/main" id="{F0965E3B-C76F-4025-88F8-8060DBE40CB8}"/>
              </a:ext>
            </a:extLst>
          </p:cNvPr>
          <p:cNvSpPr/>
          <p:nvPr/>
        </p:nvSpPr>
        <p:spPr>
          <a:xfrm rot="5400000">
            <a:off x="2209435" y="228076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DC1638D-6E90-47B7-A271-970FEC05B796}"/>
              </a:ext>
            </a:extLst>
          </p:cNvPr>
          <p:cNvSpPr txBox="1"/>
          <p:nvPr/>
        </p:nvSpPr>
        <p:spPr>
          <a:xfrm>
            <a:off x="2598057" y="4242473"/>
            <a:ext cx="6995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➔ bus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lle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</a:t>
            </a:r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➔ lle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gué</a:t>
            </a:r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empe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r>
              <a:rPr lang="es-ES" sz="1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➔ empe</a:t>
            </a:r>
            <a:r>
              <a:rPr lang="es-ES" sz="1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</a:t>
            </a:r>
            <a:endParaRPr lang="es-CO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D0471BC-14FC-481E-9A5A-D11B1C1B51B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975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E540DDA-BB09-4ECE-A344-0B3D1301BF23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0944" y="2098093"/>
            <a:ext cx="8229600" cy="10902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b="1" dirty="0" err="1"/>
              <a:t>Creer</a:t>
            </a:r>
            <a:r>
              <a:rPr lang="en-US" dirty="0"/>
              <a:t>, </a:t>
            </a:r>
            <a:r>
              <a:rPr lang="en-US" b="1" dirty="0"/>
              <a:t>leer</a:t>
            </a:r>
            <a:r>
              <a:rPr lang="en-US" dirty="0"/>
              <a:t>, and </a:t>
            </a:r>
            <a:r>
              <a:rPr lang="en-US" b="1" dirty="0" err="1"/>
              <a:t>oír</a:t>
            </a:r>
            <a:r>
              <a:rPr lang="en-US" dirty="0"/>
              <a:t> have spelling changes in the </a:t>
            </a:r>
            <a:r>
              <a:rPr lang="en-US" dirty="0" err="1"/>
              <a:t>preterite</a:t>
            </a:r>
            <a:r>
              <a:rPr lang="en-US" dirty="0"/>
              <a:t>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277CF081-5E99-4659-91FB-87254299E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55623"/>
              </p:ext>
            </p:extLst>
          </p:nvPr>
        </p:nvGraphicFramePr>
        <p:xfrm>
          <a:off x="2679691" y="3751633"/>
          <a:ext cx="7150109" cy="126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108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5445001">
                  <a:extLst>
                    <a:ext uri="{9D8B030D-6E8A-4147-A177-3AD203B41FA5}">
                      <a16:colId xmlns:a16="http://schemas.microsoft.com/office/drawing/2014/main" val="40727124"/>
                    </a:ext>
                  </a:extLst>
                </a:gridCol>
              </a:tblGrid>
              <a:tr h="448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creer</a:t>
                      </a:r>
                      <a:endParaRPr lang="en-US" sz="1800" b="0" kern="1200" dirty="0">
                        <a:solidFill>
                          <a:srgbClr val="33348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4572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yó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ímos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ísteis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s-CO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yeron</a:t>
                      </a:r>
                      <a:endParaRPr lang="en-US" sz="18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leer</a:t>
                      </a:r>
                      <a:endParaRPr lang="en-US" sz="1800" b="0" kern="1200" dirty="0">
                        <a:solidFill>
                          <a:srgbClr val="33348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4572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yó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ímos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ísteis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le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yeron</a:t>
                      </a:r>
                      <a:endParaRPr lang="en-US" sz="18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765302"/>
                  </a:ext>
                </a:extLst>
              </a:tr>
              <a:tr h="448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oír</a:t>
                      </a:r>
                      <a:endParaRPr lang="en-US" sz="1800" b="0" kern="1200" dirty="0">
                        <a:solidFill>
                          <a:srgbClr val="33348E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4572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iste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yó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ímos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ísteis</a:t>
                      </a:r>
                      <a:r>
                        <a:rPr kumimoji="0" lang="es-C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48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o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yeron</a:t>
                      </a:r>
                      <a:endParaRPr lang="en-US" sz="18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757189"/>
                  </a:ext>
                </a:extLst>
              </a:tr>
            </a:tbl>
          </a:graphicData>
        </a:graphic>
      </p:graphicFrame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5CE0680E-177B-447C-8317-8B9E5B0C14A1}"/>
              </a:ext>
            </a:extLst>
          </p:cNvPr>
          <p:cNvSpPr/>
          <p:nvPr/>
        </p:nvSpPr>
        <p:spPr>
          <a:xfrm rot="5400000">
            <a:off x="3250414" y="4158631"/>
            <a:ext cx="126205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90181520-408A-48BA-A480-32EFFEB7FA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6261D55F-3AFB-4A7A-938B-102BD2F17F72}"/>
              </a:ext>
            </a:extLst>
          </p:cNvPr>
          <p:cNvSpPr txBox="1"/>
          <p:nvPr/>
        </p:nvSpPr>
        <p:spPr>
          <a:xfrm>
            <a:off x="2531115" y="163311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Verbs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with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spelling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changes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(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cont’d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)</a:t>
            </a:r>
            <a:endParaRPr lang="en-US" sz="2800" b="1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DD49D0B5-1221-4CD5-ADE2-AFFAC159C7F8}"/>
              </a:ext>
            </a:extLst>
          </p:cNvPr>
          <p:cNvSpPr/>
          <p:nvPr/>
        </p:nvSpPr>
        <p:spPr>
          <a:xfrm rot="5400000">
            <a:off x="2209435" y="228076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9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12E94F-CCE8-431C-97ED-03F2FDED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D1382D-D347-448B-AD28-76E2223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E540DDA-BB09-4ECE-A344-0B3D1301BF23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8564" y="2098906"/>
            <a:ext cx="8229600" cy="10902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b="1" dirty="0"/>
              <a:t>Ver</a:t>
            </a:r>
            <a:r>
              <a:rPr lang="en-US" dirty="0"/>
              <a:t> is regular in the </a:t>
            </a:r>
            <a:r>
              <a:rPr lang="en-US" dirty="0" err="1"/>
              <a:t>preterite</a:t>
            </a:r>
            <a:r>
              <a:rPr lang="en-US" dirty="0"/>
              <a:t>, but none of its forms has an accent.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C770F76-2D3D-4639-A27F-1F22EE64D4DE}"/>
              </a:ext>
            </a:extLst>
          </p:cNvPr>
          <p:cNvSpPr txBox="1"/>
          <p:nvPr/>
        </p:nvSpPr>
        <p:spPr>
          <a:xfrm>
            <a:off x="2699657" y="3879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ver  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ZapfDingbatsStd"/>
              </a:rPr>
              <a:t>➔   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, 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iste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, 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io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, 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imos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, 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isteis</a:t>
            </a:r>
            <a:r>
              <a:rPr lang="es-CO" sz="1800" b="0" i="0" u="none" strike="noStrike" baseline="0" dirty="0">
                <a:solidFill>
                  <a:srgbClr val="312783"/>
                </a:solidFill>
                <a:latin typeface="HelveticaNeueLTStd-MdCn"/>
              </a:rPr>
              <a:t>, v</a:t>
            </a:r>
            <a:r>
              <a:rPr lang="es-CO" sz="1800" b="0" i="0" u="none" strike="noStrike" baseline="0" dirty="0">
                <a:solidFill>
                  <a:srgbClr val="C00000"/>
                </a:solidFill>
                <a:latin typeface="HelveticaNeueLTStd-MdCn"/>
              </a:rPr>
              <a:t>ieron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D23D3B-CA52-4A97-8E6B-E484D30867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6C5122FD-A4C6-4DBF-A69C-703A18421A1F}"/>
              </a:ext>
            </a:extLst>
          </p:cNvPr>
          <p:cNvSpPr txBox="1"/>
          <p:nvPr/>
        </p:nvSpPr>
        <p:spPr>
          <a:xfrm>
            <a:off x="2531115" y="163311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Verbs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with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spelling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changes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 (</a:t>
            </a:r>
            <a:r>
              <a:rPr lang="es-CO" sz="2800" b="0" i="0" u="none" strike="noStrike" baseline="0" dirty="0" err="1">
                <a:solidFill>
                  <a:srgbClr val="33348E"/>
                </a:solidFill>
                <a:latin typeface="HelveticaNeueLTStd-BdCn"/>
              </a:rPr>
              <a:t>cont’d</a:t>
            </a:r>
            <a:r>
              <a:rPr lang="es-CO" sz="2800" b="0" i="0" u="none" strike="noStrike" baseline="0" dirty="0">
                <a:solidFill>
                  <a:srgbClr val="33348E"/>
                </a:solidFill>
                <a:latin typeface="HelveticaNeueLTStd-BdCn"/>
              </a:rPr>
              <a:t>)</a:t>
            </a:r>
            <a:endParaRPr lang="en-US" sz="2800" b="1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C152C0A6-E227-4438-A59A-ADA6CB7F914E}"/>
              </a:ext>
            </a:extLst>
          </p:cNvPr>
          <p:cNvSpPr/>
          <p:nvPr/>
        </p:nvSpPr>
        <p:spPr>
          <a:xfrm rot="5400000">
            <a:off x="2209435" y="228076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F2FED4-BDA2-41A4-9786-AD8C233BF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3052762"/>
            <a:ext cx="48577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2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41A3CD-9DED-4835-8444-75203F6D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6.2-9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13DCBF-A2C3-41B7-9F63-81B56B31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61E7D33D-3B3A-4FDB-B440-3CBB9032C112}"/>
              </a:ext>
            </a:extLst>
          </p:cNvPr>
          <p:cNvSpPr/>
          <p:nvPr/>
        </p:nvSpPr>
        <p:spPr>
          <a:xfrm>
            <a:off x="3737082" y="1840721"/>
            <a:ext cx="5289333" cy="769653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Words commonly used with the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5B674032-6560-4A81-8017-B2F0645C9EA7}"/>
              </a:ext>
            </a:extLst>
          </p:cNvPr>
          <p:cNvSpPr/>
          <p:nvPr/>
        </p:nvSpPr>
        <p:spPr>
          <a:xfrm rot="10800000">
            <a:off x="2527298" y="2192891"/>
            <a:ext cx="7708902" cy="2087394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7837C4E-3066-48E3-9DE1-4AE1F69A2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59858"/>
              </p:ext>
            </p:extLst>
          </p:nvPr>
        </p:nvGraphicFramePr>
        <p:xfrm>
          <a:off x="2249223" y="2380800"/>
          <a:ext cx="7898077" cy="169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463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040673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2127941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165399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anoche</a:t>
                      </a:r>
                      <a:b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anteayer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es-CO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año pasado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ayer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repente</a:t>
                      </a:r>
                    </a:p>
                  </a:txBody>
                  <a:tcPr marL="72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 night</a:t>
                      </a:r>
                      <a:b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day</a:t>
                      </a: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before</a:t>
                      </a:r>
                      <a:b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yesterday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yesterday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suddenly</a:t>
                      </a: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8000" marT="0">
                    <a:lnL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desde… hasta…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pasado/a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semana pasada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 vez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 veces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6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</a:t>
                      </a:r>
                      <a:endParaRPr lang="es-CO" sz="16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until</a:t>
                      </a: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(adj.) last;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past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 </a:t>
                      </a: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week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twice</a:t>
                      </a:r>
                      <a:r>
                        <a:rPr lang="fr-FR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already</a:t>
                      </a:r>
                      <a:endParaRPr lang="fr-FR" sz="16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3" name="Elipse 12">
            <a:extLst>
              <a:ext uri="{FF2B5EF4-FFF2-40B4-BE49-F238E27FC236}">
                <a16:creationId xmlns:a16="http://schemas.microsoft.com/office/drawing/2014/main" id="{92747091-1794-40C4-B512-D90C174878FE}"/>
              </a:ext>
            </a:extLst>
          </p:cNvPr>
          <p:cNvSpPr/>
          <p:nvPr/>
        </p:nvSpPr>
        <p:spPr>
          <a:xfrm>
            <a:off x="4152514" y="408006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DAE79DC-DDA1-433A-A75E-A7525C9F943E}"/>
              </a:ext>
            </a:extLst>
          </p:cNvPr>
          <p:cNvSpPr/>
          <p:nvPr/>
        </p:nvSpPr>
        <p:spPr>
          <a:xfrm>
            <a:off x="8326051" y="408006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a 8">
            <a:extLst>
              <a:ext uri="{FF2B5EF4-FFF2-40B4-BE49-F238E27FC236}">
                <a16:creationId xmlns:a16="http://schemas.microsoft.com/office/drawing/2014/main" id="{FA8B7C69-E0AD-47AE-A930-482E9A579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46541"/>
              </p:ext>
            </p:extLst>
          </p:nvPr>
        </p:nvGraphicFramePr>
        <p:xfrm>
          <a:off x="2717798" y="4791014"/>
          <a:ext cx="7429502" cy="76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6579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152923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768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Ayer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compré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una camisa.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Yesterday I bought a shirt. 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Miré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televisión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anoche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br>
                        <a:rPr lang="en-U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watched TV last night.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8" name="Título 17">
            <a:extLst>
              <a:ext uri="{FF2B5EF4-FFF2-40B4-BE49-F238E27FC236}">
                <a16:creationId xmlns:a16="http://schemas.microsoft.com/office/drawing/2014/main" id="{12BE995D-00FE-4A20-A25D-BCFB6B43A0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</a:t>
            </a:r>
            <a:r>
              <a:rPr lang="en-US" dirty="0" err="1"/>
              <a:t>preterite</a:t>
            </a:r>
            <a:r>
              <a:rPr lang="en-US" dirty="0"/>
              <a:t> tense of regular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4947078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3844</TotalTime>
  <Words>909</Words>
  <Application>Microsoft Office PowerPoint</Application>
  <PresentationFormat>Widescreen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 MT</vt:lpstr>
      <vt:lpstr>HelveticaNeueLTStd-BdCn</vt:lpstr>
      <vt:lpstr>HelveticaNeueLTStd-MdCn</vt:lpstr>
      <vt:lpstr>Times New Roman</vt:lpstr>
      <vt:lpstr>ZapfDingbatsStd</vt:lpstr>
      <vt:lpstr>Main-MASTER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preterite tense of regular verbs</vt:lpstr>
      <vt:lpstr>The preterite tense of regular verbs</vt:lpstr>
      <vt:lpstr>The preterite tense of regular verbs</vt:lpstr>
      <vt:lpstr>The preterite tense of regular verbs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149</cp:revision>
  <dcterms:created xsi:type="dcterms:W3CDTF">2020-01-23T15:55:24Z</dcterms:created>
  <dcterms:modified xsi:type="dcterms:W3CDTF">2023-02-15T13:41:29Z</dcterms:modified>
</cp:coreProperties>
</file>