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2"/>
  </p:notesMasterIdLst>
  <p:handoutMasterIdLst>
    <p:handoutMasterId r:id="rId13"/>
  </p:handoutMasterIdLst>
  <p:sldIdLst>
    <p:sldId id="377" r:id="rId2"/>
    <p:sldId id="405" r:id="rId3"/>
    <p:sldId id="406" r:id="rId4"/>
    <p:sldId id="407" r:id="rId5"/>
    <p:sldId id="408" r:id="rId6"/>
    <p:sldId id="399" r:id="rId7"/>
    <p:sldId id="409" r:id="rId8"/>
    <p:sldId id="410" r:id="rId9"/>
    <p:sldId id="412" r:id="rId10"/>
    <p:sldId id="41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4014"/>
    <a:srgbClr val="F26815"/>
    <a:srgbClr val="33348E"/>
    <a:srgbClr val="312783"/>
    <a:srgbClr val="FFF9C7"/>
    <a:srgbClr val="0C7D5E"/>
    <a:srgbClr val="FDF2AE"/>
    <a:srgbClr val="3DBD68"/>
    <a:srgbClr val="45C36F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44" autoAdjust="0"/>
    <p:restoredTop sz="94249" autoAdjust="0"/>
  </p:normalViewPr>
  <p:slideViewPr>
    <p:cSldViewPr snapToGrid="0">
      <p:cViewPr varScale="1">
        <p:scale>
          <a:sx n="112" d="100"/>
          <a:sy n="112" d="100"/>
        </p:scale>
        <p:origin x="228" y="108"/>
      </p:cViewPr>
      <p:guideLst/>
    </p:cSldViewPr>
  </p:slideViewPr>
  <p:outlineViewPr>
    <p:cViewPr>
      <p:scale>
        <a:sx n="33" d="100"/>
        <a:sy n="33" d="100"/>
      </p:scale>
      <p:origin x="0" y="-106668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1170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2B467F-CD28-44DA-9D0A-EB6F2DF4DD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E3734F-F2B8-4963-BF6B-422051BC82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D1A4F7-85C0-4C39-9DB0-3770A7945AEB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BDC767-27BC-431B-97F9-E19E4E8D66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4AD48C-13DE-4C7B-885A-09140D0515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532EC2-33C0-40F1-8F2A-EFCE365F5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725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60C6E-EBEF-47ED-A33F-0861FCE885F7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C0CE4-C608-40AD-8998-4CF4DB8727F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F8E633D2-4032-487E-8C9E-DCA3263BDD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37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CO"/>
              <a:t>6.3-1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by Vista Higher Learning, Inc. All rights reserved.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750BE36-850C-481A-B5D5-53C82B11D9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37396" y="1602184"/>
            <a:ext cx="8229600" cy="3099816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algn="l">
              <a:defRPr/>
            </a:lvl1pPr>
          </a:lstStyle>
          <a:p>
            <a:pPr lvl="0"/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CO"/>
              <a:t>6.3-1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by Vista Higher Learning, Inc. All rights reserved.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75D72829-0ACD-4B1A-A3D4-C49E5A7795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80251" y="1602184"/>
            <a:ext cx="8229600" cy="3099816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457200" indent="0" algn="l">
              <a:defRPr/>
            </a:lvl1pPr>
          </a:lstStyle>
          <a:p>
            <a:pPr lvl="0"/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endParaRPr lang="en-US" dirty="0"/>
          </a:p>
        </p:txBody>
      </p:sp>
      <p:sp>
        <p:nvSpPr>
          <p:cNvPr id="11" name="Isosceles Triangle 2">
            <a:extLst>
              <a:ext uri="{FF2B5EF4-FFF2-40B4-BE49-F238E27FC236}">
                <a16:creationId xmlns:a16="http://schemas.microsoft.com/office/drawing/2014/main" id="{EE996245-9829-4E7A-841B-BAEEA5A9C7E1}"/>
              </a:ext>
            </a:extLst>
          </p:cNvPr>
          <p:cNvSpPr/>
          <p:nvPr userDrawn="1"/>
        </p:nvSpPr>
        <p:spPr>
          <a:xfrm rot="5400000">
            <a:off x="2209435" y="1812138"/>
            <a:ext cx="274320" cy="228600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722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CO"/>
              <a:t>6.3-1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by Vista Higher Learning,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551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/>
              <a:t>6.3-1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© by Vista Higher Learning, Inc. All rights reserved.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CD28239-7DCE-4033-97FD-73B19AEFC210}"/>
              </a:ext>
            </a:extLst>
          </p:cNvPr>
          <p:cNvSpPr/>
          <p:nvPr userDrawn="1"/>
        </p:nvSpPr>
        <p:spPr>
          <a:xfrm>
            <a:off x="1783872" y="1075382"/>
            <a:ext cx="751053" cy="36576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375F2B-26EA-4526-A753-2EBBD136C5C2}"/>
              </a:ext>
            </a:extLst>
          </p:cNvPr>
          <p:cNvSpPr txBox="1"/>
          <p:nvPr userDrawn="1"/>
        </p:nvSpPr>
        <p:spPr>
          <a:xfrm>
            <a:off x="2534925" y="957527"/>
            <a:ext cx="7567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Indirect object pronouns</a:t>
            </a:r>
          </a:p>
        </p:txBody>
      </p:sp>
      <p:sp>
        <p:nvSpPr>
          <p:cNvPr id="26" name="TextBox 17">
            <a:extLst>
              <a:ext uri="{FF2B5EF4-FFF2-40B4-BE49-F238E27FC236}">
                <a16:creationId xmlns:a16="http://schemas.microsoft.com/office/drawing/2014/main" id="{F1A5214A-E4A1-4716-ABA8-4BBF479B36AC}"/>
              </a:ext>
            </a:extLst>
          </p:cNvPr>
          <p:cNvSpPr txBox="1"/>
          <p:nvPr userDrawn="1"/>
        </p:nvSpPr>
        <p:spPr>
          <a:xfrm>
            <a:off x="767253" y="110638"/>
            <a:ext cx="7567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GRAMÁTICA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5A55A93-C403-468C-997A-1A953084A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38124" y="1600723"/>
            <a:ext cx="8229600" cy="310198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err="1"/>
              <a:t>is_txt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endParaRPr lang="en-US" dirty="0"/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521799B3-5E65-47B0-B942-1E7F5CE4692C}"/>
              </a:ext>
            </a:extLst>
          </p:cNvPr>
          <p:cNvSpPr/>
          <p:nvPr userDrawn="1"/>
        </p:nvSpPr>
        <p:spPr>
          <a:xfrm flipH="1">
            <a:off x="0" y="-12689"/>
            <a:ext cx="12191998" cy="1303482"/>
          </a:xfrm>
          <a:custGeom>
            <a:avLst/>
            <a:gdLst>
              <a:gd name="connsiteX0" fmla="*/ 13855 w 12178146"/>
              <a:gd name="connsiteY0" fmla="*/ 1316182 h 1316182"/>
              <a:gd name="connsiteX1" fmla="*/ 3172691 w 12178146"/>
              <a:gd name="connsiteY1" fmla="*/ 969819 h 1316182"/>
              <a:gd name="connsiteX2" fmla="*/ 5320146 w 12178146"/>
              <a:gd name="connsiteY2" fmla="*/ 803564 h 1316182"/>
              <a:gd name="connsiteX3" fmla="*/ 8229600 w 12178146"/>
              <a:gd name="connsiteY3" fmla="*/ 637310 h 1316182"/>
              <a:gd name="connsiteX4" fmla="*/ 12178146 w 12178146"/>
              <a:gd name="connsiteY4" fmla="*/ 568037 h 1316182"/>
              <a:gd name="connsiteX5" fmla="*/ 12164291 w 12178146"/>
              <a:gd name="connsiteY5" fmla="*/ 0 h 1316182"/>
              <a:gd name="connsiteX6" fmla="*/ 0 w 12178146"/>
              <a:gd name="connsiteY6" fmla="*/ 27710 h 1316182"/>
              <a:gd name="connsiteX7" fmla="*/ 13855 w 12178146"/>
              <a:gd name="connsiteY7" fmla="*/ 1316182 h 1316182"/>
              <a:gd name="connsiteX0" fmla="*/ 13855 w 12196041"/>
              <a:gd name="connsiteY0" fmla="*/ 1309832 h 1309832"/>
              <a:gd name="connsiteX1" fmla="*/ 3172691 w 12196041"/>
              <a:gd name="connsiteY1" fmla="*/ 963469 h 1309832"/>
              <a:gd name="connsiteX2" fmla="*/ 5320146 w 12196041"/>
              <a:gd name="connsiteY2" fmla="*/ 797214 h 1309832"/>
              <a:gd name="connsiteX3" fmla="*/ 8229600 w 12196041"/>
              <a:gd name="connsiteY3" fmla="*/ 630960 h 1309832"/>
              <a:gd name="connsiteX4" fmla="*/ 12178146 w 12196041"/>
              <a:gd name="connsiteY4" fmla="*/ 561687 h 1309832"/>
              <a:gd name="connsiteX5" fmla="*/ 12196041 w 12196041"/>
              <a:gd name="connsiteY5" fmla="*/ 0 h 1309832"/>
              <a:gd name="connsiteX6" fmla="*/ 0 w 12196041"/>
              <a:gd name="connsiteY6" fmla="*/ 21360 h 1309832"/>
              <a:gd name="connsiteX7" fmla="*/ 13855 w 12196041"/>
              <a:gd name="connsiteY7" fmla="*/ 1309832 h 1309832"/>
              <a:gd name="connsiteX0" fmla="*/ 13855 w 12196041"/>
              <a:gd name="connsiteY0" fmla="*/ 1309832 h 1309832"/>
              <a:gd name="connsiteX1" fmla="*/ 3172691 w 12196041"/>
              <a:gd name="connsiteY1" fmla="*/ 963469 h 1309832"/>
              <a:gd name="connsiteX2" fmla="*/ 5320146 w 12196041"/>
              <a:gd name="connsiteY2" fmla="*/ 797214 h 1309832"/>
              <a:gd name="connsiteX3" fmla="*/ 8229600 w 12196041"/>
              <a:gd name="connsiteY3" fmla="*/ 630960 h 1309832"/>
              <a:gd name="connsiteX4" fmla="*/ 12184496 w 12196041"/>
              <a:gd name="connsiteY4" fmla="*/ 561687 h 1309832"/>
              <a:gd name="connsiteX5" fmla="*/ 12196041 w 12196041"/>
              <a:gd name="connsiteY5" fmla="*/ 0 h 1309832"/>
              <a:gd name="connsiteX6" fmla="*/ 0 w 12196041"/>
              <a:gd name="connsiteY6" fmla="*/ 21360 h 1309832"/>
              <a:gd name="connsiteX7" fmla="*/ 13855 w 12196041"/>
              <a:gd name="connsiteY7" fmla="*/ 1309832 h 1309832"/>
              <a:gd name="connsiteX0" fmla="*/ 13855 w 12196041"/>
              <a:gd name="connsiteY0" fmla="*/ 1303482 h 1303482"/>
              <a:gd name="connsiteX1" fmla="*/ 3172691 w 12196041"/>
              <a:gd name="connsiteY1" fmla="*/ 957119 h 1303482"/>
              <a:gd name="connsiteX2" fmla="*/ 5320146 w 12196041"/>
              <a:gd name="connsiteY2" fmla="*/ 790864 h 1303482"/>
              <a:gd name="connsiteX3" fmla="*/ 8229600 w 12196041"/>
              <a:gd name="connsiteY3" fmla="*/ 624610 h 1303482"/>
              <a:gd name="connsiteX4" fmla="*/ 12184496 w 12196041"/>
              <a:gd name="connsiteY4" fmla="*/ 555337 h 1303482"/>
              <a:gd name="connsiteX5" fmla="*/ 12196041 w 12196041"/>
              <a:gd name="connsiteY5" fmla="*/ 0 h 1303482"/>
              <a:gd name="connsiteX6" fmla="*/ 0 w 12196041"/>
              <a:gd name="connsiteY6" fmla="*/ 15010 h 1303482"/>
              <a:gd name="connsiteX7" fmla="*/ 13855 w 12196041"/>
              <a:gd name="connsiteY7" fmla="*/ 1303482 h 1303482"/>
              <a:gd name="connsiteX0" fmla="*/ 13855 w 12203546"/>
              <a:gd name="connsiteY0" fmla="*/ 1303482 h 1303482"/>
              <a:gd name="connsiteX1" fmla="*/ 3172691 w 12203546"/>
              <a:gd name="connsiteY1" fmla="*/ 957119 h 1303482"/>
              <a:gd name="connsiteX2" fmla="*/ 5320146 w 12203546"/>
              <a:gd name="connsiteY2" fmla="*/ 790864 h 1303482"/>
              <a:gd name="connsiteX3" fmla="*/ 8229600 w 12203546"/>
              <a:gd name="connsiteY3" fmla="*/ 624610 h 1303482"/>
              <a:gd name="connsiteX4" fmla="*/ 12203546 w 12203546"/>
              <a:gd name="connsiteY4" fmla="*/ 561687 h 1303482"/>
              <a:gd name="connsiteX5" fmla="*/ 12196041 w 12203546"/>
              <a:gd name="connsiteY5" fmla="*/ 0 h 1303482"/>
              <a:gd name="connsiteX6" fmla="*/ 0 w 12203546"/>
              <a:gd name="connsiteY6" fmla="*/ 15010 h 1303482"/>
              <a:gd name="connsiteX7" fmla="*/ 13855 w 12203546"/>
              <a:gd name="connsiteY7" fmla="*/ 1303482 h 1303482"/>
              <a:gd name="connsiteX0" fmla="*/ 13855 w 12197196"/>
              <a:gd name="connsiteY0" fmla="*/ 1303482 h 1303482"/>
              <a:gd name="connsiteX1" fmla="*/ 3172691 w 12197196"/>
              <a:gd name="connsiteY1" fmla="*/ 957119 h 1303482"/>
              <a:gd name="connsiteX2" fmla="*/ 5320146 w 12197196"/>
              <a:gd name="connsiteY2" fmla="*/ 790864 h 1303482"/>
              <a:gd name="connsiteX3" fmla="*/ 8229600 w 12197196"/>
              <a:gd name="connsiteY3" fmla="*/ 624610 h 1303482"/>
              <a:gd name="connsiteX4" fmla="*/ 12197196 w 12197196"/>
              <a:gd name="connsiteY4" fmla="*/ 561687 h 1303482"/>
              <a:gd name="connsiteX5" fmla="*/ 12196041 w 12197196"/>
              <a:gd name="connsiteY5" fmla="*/ 0 h 1303482"/>
              <a:gd name="connsiteX6" fmla="*/ 0 w 12197196"/>
              <a:gd name="connsiteY6" fmla="*/ 15010 h 1303482"/>
              <a:gd name="connsiteX7" fmla="*/ 13855 w 12197196"/>
              <a:gd name="connsiteY7" fmla="*/ 1303482 h 1303482"/>
              <a:gd name="connsiteX0" fmla="*/ 0 w 12199216"/>
              <a:gd name="connsiteY0" fmla="*/ 1303482 h 1303482"/>
              <a:gd name="connsiteX1" fmla="*/ 3174711 w 12199216"/>
              <a:gd name="connsiteY1" fmla="*/ 957119 h 1303482"/>
              <a:gd name="connsiteX2" fmla="*/ 5322166 w 12199216"/>
              <a:gd name="connsiteY2" fmla="*/ 790864 h 1303482"/>
              <a:gd name="connsiteX3" fmla="*/ 8231620 w 12199216"/>
              <a:gd name="connsiteY3" fmla="*/ 624610 h 1303482"/>
              <a:gd name="connsiteX4" fmla="*/ 12199216 w 12199216"/>
              <a:gd name="connsiteY4" fmla="*/ 561687 h 1303482"/>
              <a:gd name="connsiteX5" fmla="*/ 12198061 w 12199216"/>
              <a:gd name="connsiteY5" fmla="*/ 0 h 1303482"/>
              <a:gd name="connsiteX6" fmla="*/ 2020 w 12199216"/>
              <a:gd name="connsiteY6" fmla="*/ 15010 h 1303482"/>
              <a:gd name="connsiteX7" fmla="*/ 0 w 12199216"/>
              <a:gd name="connsiteY7" fmla="*/ 1303482 h 1303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9216" h="1303482">
                <a:moveTo>
                  <a:pt x="0" y="1303482"/>
                </a:moveTo>
                <a:lnTo>
                  <a:pt x="3174711" y="957119"/>
                </a:lnTo>
                <a:lnTo>
                  <a:pt x="5322166" y="790864"/>
                </a:lnTo>
                <a:lnTo>
                  <a:pt x="8231620" y="624610"/>
                </a:lnTo>
                <a:lnTo>
                  <a:pt x="12199216" y="561687"/>
                </a:lnTo>
                <a:lnTo>
                  <a:pt x="12198061" y="0"/>
                </a:lnTo>
                <a:lnTo>
                  <a:pt x="2020" y="15010"/>
                </a:lnTo>
                <a:cubicBezTo>
                  <a:pt x="1347" y="444501"/>
                  <a:pt x="673" y="873991"/>
                  <a:pt x="0" y="1303482"/>
                </a:cubicBezTo>
                <a:close/>
              </a:path>
            </a:pathLst>
          </a:custGeom>
          <a:solidFill>
            <a:srgbClr val="0C7D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TextBox 17">
            <a:extLst>
              <a:ext uri="{FF2B5EF4-FFF2-40B4-BE49-F238E27FC236}">
                <a16:creationId xmlns:a16="http://schemas.microsoft.com/office/drawing/2014/main" id="{1B41A85B-760F-4873-964D-CFB765C3A42B}"/>
              </a:ext>
            </a:extLst>
          </p:cNvPr>
          <p:cNvSpPr txBox="1"/>
          <p:nvPr userDrawn="1"/>
        </p:nvSpPr>
        <p:spPr>
          <a:xfrm>
            <a:off x="8946192" y="110638"/>
            <a:ext cx="3245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GRAMÁTICA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415636D-F503-4E54-925B-EC96883FFCCE}"/>
              </a:ext>
            </a:extLst>
          </p:cNvPr>
          <p:cNvSpPr txBox="1"/>
          <p:nvPr userDrawn="1"/>
        </p:nvSpPr>
        <p:spPr>
          <a:xfrm>
            <a:off x="9682485" y="525083"/>
            <a:ext cx="16300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CO" sz="1600" b="1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¡De compras!</a:t>
            </a:r>
          </a:p>
        </p:txBody>
      </p:sp>
      <p:sp>
        <p:nvSpPr>
          <p:cNvPr id="19" name="Rectángulo: esquinas superiores redondeadas 18">
            <a:extLst>
              <a:ext uri="{FF2B5EF4-FFF2-40B4-BE49-F238E27FC236}">
                <a16:creationId xmlns:a16="http://schemas.microsoft.com/office/drawing/2014/main" id="{54E908D3-2154-4028-B65C-A4E870FB4DE4}"/>
              </a:ext>
            </a:extLst>
          </p:cNvPr>
          <p:cNvSpPr/>
          <p:nvPr userDrawn="1"/>
        </p:nvSpPr>
        <p:spPr>
          <a:xfrm rot="5400000" flipV="1">
            <a:off x="11581212" y="-57179"/>
            <a:ext cx="407191" cy="795340"/>
          </a:xfrm>
          <a:prstGeom prst="round2SameRect">
            <a:avLst>
              <a:gd name="adj1" fmla="val 17837"/>
              <a:gd name="adj2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0" name="Rectangle: Rounded Corners 14">
            <a:extLst>
              <a:ext uri="{FF2B5EF4-FFF2-40B4-BE49-F238E27FC236}">
                <a16:creationId xmlns:a16="http://schemas.microsoft.com/office/drawing/2014/main" id="{3B7BDBCD-510C-4503-8370-2D1A1E51EA76}"/>
              </a:ext>
            </a:extLst>
          </p:cNvPr>
          <p:cNvSpPr/>
          <p:nvPr userDrawn="1"/>
        </p:nvSpPr>
        <p:spPr>
          <a:xfrm>
            <a:off x="11425240" y="161615"/>
            <a:ext cx="317564" cy="36576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cap="none" spc="0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ts val="4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None/>
        <a:defRPr sz="2800" kern="1200">
          <a:ln>
            <a:noFill/>
          </a:ln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9112379-FA26-4D29-8AEF-A3ABBB27D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/>
              <a:t>6.3-1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3A8F3C4-1182-490C-BC29-4F6CCC63A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27" name="Marcador de texto 26">
            <a:extLst>
              <a:ext uri="{FF2B5EF4-FFF2-40B4-BE49-F238E27FC236}">
                <a16:creationId xmlns:a16="http://schemas.microsoft.com/office/drawing/2014/main" id="{78008766-3149-45A3-95B0-E0548F6FB7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An indirect object is the noun or pronoun that answers the question </a:t>
            </a:r>
            <a:r>
              <a:rPr lang="en-US" i="1" dirty="0"/>
              <a:t>to whom </a:t>
            </a:r>
            <a:r>
              <a:rPr lang="en-US" dirty="0"/>
              <a:t>or </a:t>
            </a:r>
            <a:r>
              <a:rPr lang="en-US" i="1" dirty="0"/>
              <a:t>for whom </a:t>
            </a:r>
            <a:r>
              <a:rPr lang="en-US" dirty="0"/>
              <a:t>an action is done. In this example, the indirect object answers this question: </a:t>
            </a:r>
            <a:r>
              <a:rPr lang="en-US" b="1" dirty="0"/>
              <a:t>¿A </a:t>
            </a:r>
            <a:r>
              <a:rPr lang="en-US" b="1" dirty="0" err="1"/>
              <a:t>quién</a:t>
            </a:r>
            <a:r>
              <a:rPr lang="en-US" b="1" dirty="0"/>
              <a:t> le presto Roberto </a:t>
            </a:r>
            <a:r>
              <a:rPr lang="en-US" b="1" dirty="0" err="1"/>
              <a:t>cien</a:t>
            </a:r>
            <a:r>
              <a:rPr lang="en-US" b="1" dirty="0"/>
              <a:t> pesos?</a:t>
            </a:r>
            <a:r>
              <a:rPr lang="en-US" dirty="0"/>
              <a:t> </a:t>
            </a:r>
            <a:r>
              <a:rPr lang="en-US" i="1" dirty="0"/>
              <a:t>To whom did Roberto loan 100 pesos?</a:t>
            </a:r>
          </a:p>
        </p:txBody>
      </p:sp>
      <p:sp>
        <p:nvSpPr>
          <p:cNvPr id="6" name="Título 22">
            <a:extLst>
              <a:ext uri="{FF2B5EF4-FFF2-40B4-BE49-F238E27FC236}">
                <a16:creationId xmlns:a16="http://schemas.microsoft.com/office/drawing/2014/main" id="{D29A7580-7E3A-4989-8169-34310F67F478}"/>
              </a:ext>
            </a:extLst>
          </p:cNvPr>
          <p:cNvSpPr txBox="1">
            <a:spLocks/>
          </p:cNvSpPr>
          <p:nvPr/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Indirect object pronouns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77742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912E94F-CCE8-431C-97ED-03F2FDEDD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6.3-10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5D1382D-D347-448B-AD28-76E222363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C156543C-4EF3-48A6-930B-30B90DDE18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Indirect object pronouns</a:t>
            </a:r>
            <a:endParaRPr lang="es-CO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EB2A68-092D-3C47-D92C-EF4E9CE40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823" y="62470"/>
            <a:ext cx="9064806" cy="31849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A19E24-FECC-813A-B112-F55D190B36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9" t="30375" r="-1269" b="-1675"/>
          <a:stretch/>
        </p:blipFill>
        <p:spPr>
          <a:xfrm>
            <a:off x="933628" y="2793229"/>
            <a:ext cx="10515600" cy="397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655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4C6394E9-86CA-46D3-8096-52C022D0AD92}"/>
              </a:ext>
            </a:extLst>
          </p:cNvPr>
          <p:cNvSpPr/>
          <p:nvPr/>
        </p:nvSpPr>
        <p:spPr>
          <a:xfrm>
            <a:off x="2190750" y="3464393"/>
            <a:ext cx="7988300" cy="10974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chemeClr val="bg1"/>
              </a:gs>
              <a:gs pos="41000">
                <a:srgbClr val="FDF3B8">
                  <a:shade val="100000"/>
                  <a:satMod val="115000"/>
                </a:srgbClr>
              </a:gs>
            </a:gsLst>
            <a:lin ang="0" scaled="1"/>
            <a:tileRect/>
          </a:gradFill>
          <a:ln w="28575">
            <a:solidFill>
              <a:srgbClr val="F5D8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09FBF92-EC62-4DF0-A178-D8D977C40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6.3-2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0049469-107A-412E-9C50-C788492F9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graphicFrame>
        <p:nvGraphicFramePr>
          <p:cNvPr id="8" name="Tabla 8">
            <a:extLst>
              <a:ext uri="{FF2B5EF4-FFF2-40B4-BE49-F238E27FC236}">
                <a16:creationId xmlns:a16="http://schemas.microsoft.com/office/drawing/2014/main" id="{6874DA73-6757-488C-B7D9-C4A72A98A7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877043"/>
              </p:ext>
            </p:extLst>
          </p:nvPr>
        </p:nvGraphicFramePr>
        <p:xfrm>
          <a:off x="2324100" y="2810847"/>
          <a:ext cx="7558214" cy="495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7810">
                  <a:extLst>
                    <a:ext uri="{9D8B030D-6E8A-4147-A177-3AD203B41FA5}">
                      <a16:colId xmlns:a16="http://schemas.microsoft.com/office/drawing/2014/main" val="3829456256"/>
                    </a:ext>
                  </a:extLst>
                </a:gridCol>
                <a:gridCol w="1590040">
                  <a:extLst>
                    <a:ext uri="{9D8B030D-6E8A-4147-A177-3AD203B41FA5}">
                      <a16:colId xmlns:a16="http://schemas.microsoft.com/office/drawing/2014/main" val="40727124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821385263"/>
                    </a:ext>
                  </a:extLst>
                </a:gridCol>
                <a:gridCol w="1262521">
                  <a:extLst>
                    <a:ext uri="{9D8B030D-6E8A-4147-A177-3AD203B41FA5}">
                      <a16:colId xmlns:a16="http://schemas.microsoft.com/office/drawing/2014/main" val="2387510755"/>
                    </a:ext>
                  </a:extLst>
                </a:gridCol>
                <a:gridCol w="1869743">
                  <a:extLst>
                    <a:ext uri="{9D8B030D-6E8A-4147-A177-3AD203B41FA5}">
                      <a16:colId xmlns:a16="http://schemas.microsoft.com/office/drawing/2014/main" val="4206114064"/>
                    </a:ext>
                  </a:extLst>
                </a:gridCol>
              </a:tblGrid>
              <a:tr h="448147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SUBJECT </a:t>
                      </a:r>
                    </a:p>
                  </a:txBody>
                  <a:tcPr marL="274320" marR="27432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INDIRECT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OBJECT PRONOUN</a:t>
                      </a:r>
                      <a:r>
                        <a:rPr lang="en-US" sz="12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VERB</a:t>
                      </a:r>
                      <a:endParaRPr lang="en-US" sz="1200" b="0" kern="1200" dirty="0">
                        <a:solidFill>
                          <a:srgbClr val="31278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82880" marR="18288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DIRECT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OBJECT</a:t>
                      </a:r>
                    </a:p>
                  </a:txBody>
                  <a:tcPr marR="27432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INDIRECT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OBJECT</a:t>
                      </a:r>
                      <a:endParaRPr lang="en-US" sz="1200" b="0" kern="1200" dirty="0">
                        <a:solidFill>
                          <a:srgbClr val="31278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27432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6907563"/>
                  </a:ext>
                </a:extLst>
              </a:tr>
            </a:tbl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226C3BA5-DF45-401D-A19C-79FD0C188709}"/>
              </a:ext>
            </a:extLst>
          </p:cNvPr>
          <p:cNvSpPr/>
          <p:nvPr/>
        </p:nvSpPr>
        <p:spPr>
          <a:xfrm>
            <a:off x="4219708" y="3601133"/>
            <a:ext cx="914400" cy="724123"/>
          </a:xfrm>
          <a:prstGeom prst="rect">
            <a:avLst/>
          </a:prstGeom>
          <a:solidFill>
            <a:srgbClr val="FFFFFF"/>
          </a:solidFill>
          <a:ln w="28575">
            <a:solidFill>
              <a:srgbClr val="F5D8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5594BE7-BD80-4E42-8336-C4FF02D9AD18}"/>
              </a:ext>
            </a:extLst>
          </p:cNvPr>
          <p:cNvSpPr/>
          <p:nvPr/>
        </p:nvSpPr>
        <p:spPr>
          <a:xfrm>
            <a:off x="8282095" y="3601134"/>
            <a:ext cx="1329662" cy="724123"/>
          </a:xfrm>
          <a:prstGeom prst="rect">
            <a:avLst/>
          </a:prstGeom>
          <a:solidFill>
            <a:srgbClr val="FFFFFF"/>
          </a:solidFill>
          <a:ln w="28575">
            <a:solidFill>
              <a:srgbClr val="F5D8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id="{47C575CE-6A86-4047-BACD-5D8BC3F02099}"/>
              </a:ext>
            </a:extLst>
          </p:cNvPr>
          <p:cNvSpPr/>
          <p:nvPr/>
        </p:nvSpPr>
        <p:spPr>
          <a:xfrm rot="5400000">
            <a:off x="4401198" y="2348971"/>
            <a:ext cx="441383" cy="157318"/>
          </a:xfrm>
          <a:prstGeom prst="rightArrow">
            <a:avLst>
              <a:gd name="adj1" fmla="val 5453"/>
              <a:gd name="adj2" fmla="val 99493"/>
            </a:avLst>
          </a:prstGeom>
          <a:solidFill>
            <a:srgbClr val="34358E"/>
          </a:solidFill>
          <a:ln>
            <a:solidFill>
              <a:srgbClr val="3334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id="{CD0F83E6-5E84-406D-A911-0BEEBB40778F}"/>
              </a:ext>
            </a:extLst>
          </p:cNvPr>
          <p:cNvSpPr/>
          <p:nvPr/>
        </p:nvSpPr>
        <p:spPr>
          <a:xfrm rot="5400000">
            <a:off x="8587858" y="2353322"/>
            <a:ext cx="441383" cy="157318"/>
          </a:xfrm>
          <a:prstGeom prst="rightArrow">
            <a:avLst>
              <a:gd name="adj1" fmla="val 5458"/>
              <a:gd name="adj2" fmla="val 99493"/>
            </a:avLst>
          </a:prstGeom>
          <a:solidFill>
            <a:srgbClr val="34358E"/>
          </a:solidFill>
          <a:ln>
            <a:solidFill>
              <a:srgbClr val="3334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2EC84307-A3DB-4956-B0DC-5D0B2487CFD9}"/>
              </a:ext>
            </a:extLst>
          </p:cNvPr>
          <p:cNvCxnSpPr>
            <a:cxnSpLocks/>
            <a:stCxn id="16" idx="1"/>
            <a:endCxn id="18" idx="1"/>
          </p:cNvCxnSpPr>
          <p:nvPr/>
        </p:nvCxnSpPr>
        <p:spPr>
          <a:xfrm>
            <a:off x="4621890" y="2206939"/>
            <a:ext cx="4186660" cy="4351"/>
          </a:xfrm>
          <a:prstGeom prst="line">
            <a:avLst/>
          </a:prstGeom>
          <a:ln>
            <a:solidFill>
              <a:srgbClr val="3334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ítulo 22">
            <a:extLst>
              <a:ext uri="{FF2B5EF4-FFF2-40B4-BE49-F238E27FC236}">
                <a16:creationId xmlns:a16="http://schemas.microsoft.com/office/drawing/2014/main" id="{1665BC39-5B14-462A-9F10-5380295D74B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Indirect object pronouns</a:t>
            </a:r>
            <a:endParaRPr lang="es-CO" dirty="0"/>
          </a:p>
        </p:txBody>
      </p:sp>
      <p:graphicFrame>
        <p:nvGraphicFramePr>
          <p:cNvPr id="14" name="Tabla 8">
            <a:extLst>
              <a:ext uri="{FF2B5EF4-FFF2-40B4-BE49-F238E27FC236}">
                <a16:creationId xmlns:a16="http://schemas.microsoft.com/office/drawing/2014/main" id="{531F1345-C1CF-4308-92EF-4F79296F40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101523"/>
              </p:ext>
            </p:extLst>
          </p:nvPr>
        </p:nvGraphicFramePr>
        <p:xfrm>
          <a:off x="2686050" y="3623179"/>
          <a:ext cx="6855070" cy="836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3829456256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40727124"/>
                    </a:ext>
                  </a:extLst>
                </a:gridCol>
                <a:gridCol w="1098550">
                  <a:extLst>
                    <a:ext uri="{9D8B030D-6E8A-4147-A177-3AD203B41FA5}">
                      <a16:colId xmlns:a16="http://schemas.microsoft.com/office/drawing/2014/main" val="2821385263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2387510755"/>
                    </a:ext>
                  </a:extLst>
                </a:gridCol>
                <a:gridCol w="1375020">
                  <a:extLst>
                    <a:ext uri="{9D8B030D-6E8A-4147-A177-3AD203B41FA5}">
                      <a16:colId xmlns:a16="http://schemas.microsoft.com/office/drawing/2014/main" val="4206114064"/>
                    </a:ext>
                  </a:extLst>
                </a:gridCol>
              </a:tblGrid>
              <a:tr h="4182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12783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Roberto</a:t>
                      </a:r>
                      <a:endParaRPr lang="en-US" sz="1800" b="0" kern="1200" dirty="0">
                        <a:solidFill>
                          <a:srgbClr val="31278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45720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</a:t>
                      </a:r>
                      <a:endParaRPr lang="en-US" sz="1800" b="0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27432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12783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prestó</a:t>
                      </a:r>
                      <a:endParaRPr lang="en-US" sz="1800" b="0" kern="1200" dirty="0">
                        <a:solidFill>
                          <a:srgbClr val="31278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27432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12783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cien pesos</a:t>
                      </a:r>
                      <a:endParaRPr lang="en-US" sz="1800" b="0" kern="1200" dirty="0">
                        <a:solidFill>
                          <a:srgbClr val="31278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82880" marR="27432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Luisa. </a:t>
                      </a:r>
                      <a:endParaRPr lang="en-US" sz="1800" b="0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7432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6907563"/>
                  </a:ext>
                </a:extLst>
              </a:tr>
              <a:tr h="4182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Roberto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457200" marT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274320" marT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loaned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274320" marT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 pesos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82880" marR="274320" marT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Luisa.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74320" marT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2765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9871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0E21266-32F3-4FD5-A34B-79E9A5B14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6.3-3</a:t>
            </a:r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035E445-A4EF-4C53-AD9B-B7F975FBB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88E2356F-30DB-47B0-B2FF-41697E685D44}"/>
              </a:ext>
            </a:extLst>
          </p:cNvPr>
          <p:cNvSpPr/>
          <p:nvPr/>
        </p:nvSpPr>
        <p:spPr>
          <a:xfrm>
            <a:off x="3651415" y="1690146"/>
            <a:ext cx="5289333" cy="769653"/>
          </a:xfrm>
          <a:prstGeom prst="ellipse">
            <a:avLst/>
          </a:prstGeom>
          <a:solidFill>
            <a:srgbClr val="3127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bIns="365760"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Indirect object pronouns</a:t>
            </a:r>
          </a:p>
        </p:txBody>
      </p:sp>
      <p:sp>
        <p:nvSpPr>
          <p:cNvPr id="7" name="Rectángulo: esquinas superiores redondeadas 6">
            <a:extLst>
              <a:ext uri="{FF2B5EF4-FFF2-40B4-BE49-F238E27FC236}">
                <a16:creationId xmlns:a16="http://schemas.microsoft.com/office/drawing/2014/main" id="{63C57379-0EF9-4E44-ADC9-C0D0A8FBEB78}"/>
              </a:ext>
            </a:extLst>
          </p:cNvPr>
          <p:cNvSpPr/>
          <p:nvPr/>
        </p:nvSpPr>
        <p:spPr>
          <a:xfrm rot="10800000">
            <a:off x="3124315" y="2074970"/>
            <a:ext cx="6701856" cy="1992441"/>
          </a:xfrm>
          <a:prstGeom prst="round2SameRect">
            <a:avLst>
              <a:gd name="adj1" fmla="val 14862"/>
              <a:gd name="adj2" fmla="val 0"/>
            </a:avLst>
          </a:prstGeom>
          <a:solidFill>
            <a:srgbClr val="FDF2AE"/>
          </a:solidFill>
          <a:ln>
            <a:solidFill>
              <a:srgbClr val="3127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AECC12CA-D30E-4F59-A78C-7C8621C21D13}"/>
              </a:ext>
            </a:extLst>
          </p:cNvPr>
          <p:cNvSpPr/>
          <p:nvPr/>
        </p:nvSpPr>
        <p:spPr>
          <a:xfrm>
            <a:off x="3603343" y="2264213"/>
            <a:ext cx="1547240" cy="278930"/>
          </a:xfrm>
          <a:prstGeom prst="roundRect">
            <a:avLst>
              <a:gd name="adj" fmla="val 48052"/>
            </a:avLst>
          </a:prstGeom>
          <a:solidFill>
            <a:srgbClr val="FFF9C7"/>
          </a:solidFill>
          <a:ln w="12700">
            <a:solidFill>
              <a:srgbClr val="3127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Singular </a:t>
            </a:r>
            <a:r>
              <a:rPr lang="es-CO" sz="1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forms</a:t>
            </a:r>
            <a:endParaRPr lang="es-CO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4DD00F1F-E797-42B6-93A6-421965613B08}"/>
              </a:ext>
            </a:extLst>
          </p:cNvPr>
          <p:cNvSpPr/>
          <p:nvPr/>
        </p:nvSpPr>
        <p:spPr>
          <a:xfrm>
            <a:off x="7047809" y="2258422"/>
            <a:ext cx="1547240" cy="278930"/>
          </a:xfrm>
          <a:prstGeom prst="roundRect">
            <a:avLst>
              <a:gd name="adj" fmla="val 48052"/>
            </a:avLst>
          </a:prstGeom>
          <a:solidFill>
            <a:srgbClr val="FFF9C7"/>
          </a:solidFill>
          <a:ln w="12700">
            <a:solidFill>
              <a:srgbClr val="3127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Plural </a:t>
            </a:r>
            <a:r>
              <a:rPr lang="es-CO" sz="1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forms</a:t>
            </a:r>
            <a:endParaRPr lang="es-CO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Tabla 8">
            <a:extLst>
              <a:ext uri="{FF2B5EF4-FFF2-40B4-BE49-F238E27FC236}">
                <a16:creationId xmlns:a16="http://schemas.microsoft.com/office/drawing/2014/main" id="{C049622B-C4D9-42B2-8D13-B45D98D82F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847843"/>
              </p:ext>
            </p:extLst>
          </p:nvPr>
        </p:nvGraphicFramePr>
        <p:xfrm>
          <a:off x="3124316" y="2538178"/>
          <a:ext cx="7067550" cy="1304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9559">
                  <a:extLst>
                    <a:ext uri="{9D8B030D-6E8A-4147-A177-3AD203B41FA5}">
                      <a16:colId xmlns:a16="http://schemas.microsoft.com/office/drawing/2014/main" val="3181323561"/>
                    </a:ext>
                  </a:extLst>
                </a:gridCol>
                <a:gridCol w="2352675">
                  <a:extLst>
                    <a:ext uri="{9D8B030D-6E8A-4147-A177-3AD203B41FA5}">
                      <a16:colId xmlns:a16="http://schemas.microsoft.com/office/drawing/2014/main" val="53100613"/>
                    </a:ext>
                  </a:extLst>
                </a:gridCol>
                <a:gridCol w="1156952">
                  <a:extLst>
                    <a:ext uri="{9D8B030D-6E8A-4147-A177-3AD203B41FA5}">
                      <a16:colId xmlns:a16="http://schemas.microsoft.com/office/drawing/2014/main" val="2643294961"/>
                    </a:ext>
                  </a:extLst>
                </a:gridCol>
                <a:gridCol w="2348364">
                  <a:extLst>
                    <a:ext uri="{9D8B030D-6E8A-4147-A177-3AD203B41FA5}">
                      <a16:colId xmlns:a16="http://schemas.microsoft.com/office/drawing/2014/main" val="3668847074"/>
                    </a:ext>
                  </a:extLst>
                </a:gridCol>
              </a:tblGrid>
              <a:tr h="1304279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s-CO" sz="13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</a:t>
                      </a: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s-CO" sz="13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</a:t>
                      </a: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s-CO" sz="13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</a:t>
                      </a:r>
                    </a:p>
                  </a:txBody>
                  <a:tcPr marR="274320" marT="91440" marB="9144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2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fr-FR" sz="130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(to, for) me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30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(to, for) you (fam.)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30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(to, for) you (form.);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30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(to, for) him; (to, for) her</a:t>
                      </a:r>
                      <a:endParaRPr lang="fr-FR" sz="1300" b="0" i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91440">
                    <a:lnL w="12700" cap="flat" cmpd="sng" algn="ctr">
                      <a:solidFill>
                        <a:srgbClr val="312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300" b="0" kern="1200" dirty="0" err="1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nos</a:t>
                      </a:r>
                      <a:endParaRPr lang="en-US" sz="1300" b="0" kern="1200" dirty="0">
                        <a:solidFill>
                          <a:srgbClr val="31278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300" b="0" kern="1200" dirty="0" err="1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os</a:t>
                      </a:r>
                      <a:endParaRPr lang="en-US" sz="1300" b="0" kern="1200" dirty="0">
                        <a:solidFill>
                          <a:srgbClr val="31278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3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les</a:t>
                      </a:r>
                      <a:endParaRPr lang="es-ES" sz="1300" b="0" kern="1200" dirty="0">
                        <a:solidFill>
                          <a:srgbClr val="31278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274320" marT="9144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2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fr-FR" sz="130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(to, for) us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fr-FR" sz="130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(to, for) you (</a:t>
                      </a:r>
                      <a:r>
                        <a:rPr lang="fr-FR" sz="1300" b="0" i="1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fam</a:t>
                      </a:r>
                      <a:r>
                        <a:rPr lang="fr-FR" sz="130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.)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fr-FR" sz="130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(to, for) you;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fr-FR" sz="130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(to, for) </a:t>
                      </a:r>
                      <a:r>
                        <a:rPr lang="fr-FR" sz="1300" b="0" i="1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them</a:t>
                      </a:r>
                      <a:endParaRPr lang="fr-FR" sz="1300" b="0" i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91440">
                    <a:lnL w="12700" cap="flat" cmpd="sng" algn="ctr">
                      <a:solidFill>
                        <a:srgbClr val="312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6907563"/>
                  </a:ext>
                </a:extLst>
              </a:tr>
            </a:tbl>
          </a:graphicData>
        </a:graphic>
      </p:graphicFrame>
      <p:sp>
        <p:nvSpPr>
          <p:cNvPr id="17" name="Elipse 16">
            <a:extLst>
              <a:ext uri="{FF2B5EF4-FFF2-40B4-BE49-F238E27FC236}">
                <a16:creationId xmlns:a16="http://schemas.microsoft.com/office/drawing/2014/main" id="{BABDA8FF-9380-45E7-BB78-3BE79BA568A4}"/>
              </a:ext>
            </a:extLst>
          </p:cNvPr>
          <p:cNvSpPr/>
          <p:nvPr/>
        </p:nvSpPr>
        <p:spPr>
          <a:xfrm>
            <a:off x="4290285" y="3824201"/>
            <a:ext cx="91440" cy="91440"/>
          </a:xfrm>
          <a:prstGeom prst="ellipse">
            <a:avLst/>
          </a:prstGeom>
          <a:solidFill>
            <a:srgbClr val="3127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18C391C7-1CD9-40B5-98EE-28A653CA8A44}"/>
              </a:ext>
            </a:extLst>
          </p:cNvPr>
          <p:cNvSpPr/>
          <p:nvPr/>
        </p:nvSpPr>
        <p:spPr>
          <a:xfrm>
            <a:off x="7795991" y="3824201"/>
            <a:ext cx="91440" cy="91440"/>
          </a:xfrm>
          <a:prstGeom prst="ellipse">
            <a:avLst/>
          </a:prstGeom>
          <a:solidFill>
            <a:srgbClr val="3127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Imagen 20" descr="Juanjo and Manuel stand at a stall at the street market. A male vendor sits facing them. Juanjo holds a pair of sunglasses. Manuel speaks.">
            <a:extLst>
              <a:ext uri="{FF2B5EF4-FFF2-40B4-BE49-F238E27FC236}">
                <a16:creationId xmlns:a16="http://schemas.microsoft.com/office/drawing/2014/main" id="{5BB2A868-BDD9-4C2B-B9C8-FDB94560D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440" y="4262078"/>
            <a:ext cx="2305974" cy="1763049"/>
          </a:xfrm>
          <a:prstGeom prst="rect">
            <a:avLst/>
          </a:prstGeom>
        </p:spPr>
      </p:pic>
      <p:pic>
        <p:nvPicPr>
          <p:cNvPr id="23" name="Imagen 22" descr="Juanjo stands at a stall at the outdoor street market. The male vendor sits facing him. The vendor speaks.">
            <a:extLst>
              <a:ext uri="{FF2B5EF4-FFF2-40B4-BE49-F238E27FC236}">
                <a16:creationId xmlns:a16="http://schemas.microsoft.com/office/drawing/2014/main" id="{4ED935E3-1DA6-46D0-A820-4D1A11016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4776" y="4262077"/>
            <a:ext cx="2305972" cy="1995609"/>
          </a:xfrm>
          <a:prstGeom prst="rect">
            <a:avLst/>
          </a:prstGeom>
        </p:spPr>
      </p:pic>
      <p:sp>
        <p:nvSpPr>
          <p:cNvPr id="24" name="Título 23">
            <a:extLst>
              <a:ext uri="{FF2B5EF4-FFF2-40B4-BE49-F238E27FC236}">
                <a16:creationId xmlns:a16="http://schemas.microsoft.com/office/drawing/2014/main" id="{B7EC23D6-BF92-4CC7-9255-C7071689434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Indirect object pronouns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13167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C281844-7FFF-4E5B-A484-AE1B80D96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6.3-4</a:t>
            </a:r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21E4193-A1BC-4289-BEFC-5FBFADA88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1026C8D-7B46-4E02-9D8A-88768B47F7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80251" y="1674754"/>
            <a:ext cx="8229600" cy="3099816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3000"/>
              </a:lnSpc>
            </a:pPr>
            <a:r>
              <a:rPr lang="en-US" sz="2400" dirty="0"/>
              <a:t>Spanish speakers often use the object pronoun and the noun to which it refers in the same sentence to emphasize or clarify </a:t>
            </a:r>
            <a:r>
              <a:rPr lang="en-US" sz="2400" i="1" dirty="0"/>
              <a:t>to whom </a:t>
            </a:r>
            <a:r>
              <a:rPr lang="en-US" sz="2400" dirty="0"/>
              <a:t>the pronoun refers. The indirect object pronoun is often used without the indirect object noun when the person for whom the action is being done is known.</a:t>
            </a:r>
            <a:endParaRPr lang="es-CO" sz="2400" dirty="0"/>
          </a:p>
        </p:txBody>
      </p:sp>
      <p:graphicFrame>
        <p:nvGraphicFramePr>
          <p:cNvPr id="6" name="Tabla 8">
            <a:extLst>
              <a:ext uri="{FF2B5EF4-FFF2-40B4-BE49-F238E27FC236}">
                <a16:creationId xmlns:a16="http://schemas.microsoft.com/office/drawing/2014/main" id="{0171A7F7-96EE-419B-AFF9-A66F55366A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098617"/>
              </p:ext>
            </p:extLst>
          </p:nvPr>
        </p:nvGraphicFramePr>
        <p:xfrm>
          <a:off x="2606448" y="4332121"/>
          <a:ext cx="8682316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3741">
                  <a:extLst>
                    <a:ext uri="{9D8B030D-6E8A-4147-A177-3AD203B41FA5}">
                      <a16:colId xmlns:a16="http://schemas.microsoft.com/office/drawing/2014/main" val="3829456256"/>
                    </a:ext>
                  </a:extLst>
                </a:gridCol>
                <a:gridCol w="4358575">
                  <a:extLst>
                    <a:ext uri="{9D8B030D-6E8A-4147-A177-3AD203B41FA5}">
                      <a16:colId xmlns:a16="http://schemas.microsoft.com/office/drawing/2014/main" val="3668847074"/>
                    </a:ext>
                  </a:extLst>
                </a:gridCol>
              </a:tblGrid>
              <a:tr h="14189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Iván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prestó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un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lápiz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Juan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Iván loaned a pencil to Juan.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Sabrina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compró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un café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Valeria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Sabrina bought Valeria a coffee.</a:t>
                      </a:r>
                      <a:endParaRPr lang="es-CO" sz="1800" b="0" i="1" kern="1200" dirty="0">
                        <a:solidFill>
                          <a:srgbClr val="33348E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R="27432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fr-FR" sz="1800" b="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También</a:t>
                      </a:r>
                      <a:r>
                        <a:rPr lang="fr-FR" sz="18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</a:t>
                      </a:r>
                      <a:r>
                        <a:rPr lang="fr-FR" sz="18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800" b="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prestó</a:t>
                      </a:r>
                      <a:r>
                        <a:rPr lang="fr-FR" sz="18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800" b="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papel</a:t>
                      </a:r>
                      <a:r>
                        <a:rPr lang="fr-FR" sz="18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fr-FR" sz="1800" b="0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He </a:t>
                      </a:r>
                      <a:r>
                        <a:rPr lang="fr-FR" sz="1800" b="0" i="1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also</a:t>
                      </a:r>
                      <a:r>
                        <a:rPr lang="fr-FR" sz="1800" b="0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800" b="0" i="1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loaned</a:t>
                      </a:r>
                      <a:r>
                        <a:rPr lang="fr-FR" sz="1800" b="0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800" b="0" i="1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him</a:t>
                      </a:r>
                      <a:r>
                        <a:rPr lang="fr-FR" sz="1800" b="0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800" b="0" i="1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paper</a:t>
                      </a:r>
                      <a:r>
                        <a:rPr lang="fr-FR" sz="1800" b="0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endParaRPr lang="fr-FR" sz="18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fr-FR" sz="1800" b="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También</a:t>
                      </a:r>
                      <a:r>
                        <a:rPr lang="fr-FR" sz="18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</a:t>
                      </a:r>
                      <a:r>
                        <a:rPr lang="fr-FR" sz="18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800" b="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compró</a:t>
                      </a:r>
                      <a:r>
                        <a:rPr lang="fr-FR" sz="18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un </a:t>
                      </a:r>
                      <a:r>
                        <a:rPr lang="fr-FR" sz="1800" b="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sándwich</a:t>
                      </a:r>
                      <a:r>
                        <a:rPr lang="fr-FR" sz="18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800" b="0" i="1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She</a:t>
                      </a:r>
                      <a:r>
                        <a:rPr lang="fr-FR" sz="1800" b="0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800" b="0" i="1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also</a:t>
                      </a:r>
                      <a:r>
                        <a:rPr lang="fr-FR" sz="1800" b="0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800" b="0" i="1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bought</a:t>
                      </a:r>
                      <a:r>
                        <a:rPr lang="fr-FR" sz="1800" b="0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800" b="0" i="1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her</a:t>
                      </a:r>
                      <a:r>
                        <a:rPr lang="fr-FR" sz="1800" b="0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 sandwich.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6907563"/>
                  </a:ext>
                </a:extLst>
              </a:tr>
            </a:tbl>
          </a:graphicData>
        </a:graphic>
      </p:graphicFrame>
      <p:sp>
        <p:nvSpPr>
          <p:cNvPr id="8" name="Título 22">
            <a:extLst>
              <a:ext uri="{FF2B5EF4-FFF2-40B4-BE49-F238E27FC236}">
                <a16:creationId xmlns:a16="http://schemas.microsoft.com/office/drawing/2014/main" id="{9F7EF103-64EC-4ACC-A5D2-8EA6D3BA9185}"/>
              </a:ext>
            </a:extLst>
          </p:cNvPr>
          <p:cNvSpPr txBox="1">
            <a:spLocks/>
          </p:cNvSpPr>
          <p:nvPr/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Indirect object pronouns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47724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B4288DD-34CB-4134-B394-BFD335890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6.3-5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5C0B82B-0996-4314-AFAE-C3BB31B85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2B3050A-30D1-4B65-B2CB-E78D190DE1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37396" y="1602184"/>
            <a:ext cx="7796775" cy="1606436"/>
          </a:xfrm>
          <a:prstGeom prst="rect">
            <a:avLst/>
          </a:prstGeom>
        </p:spPr>
        <p:txBody>
          <a:bodyPr/>
          <a:lstStyle/>
          <a:p>
            <a:r>
              <a:rPr lang="en-US" b="1" dirty="0">
                <a:solidFill>
                  <a:srgbClr val="CD4014"/>
                </a:solidFill>
              </a:rPr>
              <a:t>¡</a:t>
            </a:r>
            <a:r>
              <a:rPr lang="en-US" b="1" dirty="0" err="1">
                <a:solidFill>
                  <a:srgbClr val="CD4014"/>
                </a:solidFill>
              </a:rPr>
              <a:t>ojo</a:t>
            </a:r>
            <a:r>
              <a:rPr lang="en-US" b="1" dirty="0">
                <a:solidFill>
                  <a:srgbClr val="CD4014"/>
                </a:solidFill>
              </a:rPr>
              <a:t>! </a:t>
            </a:r>
            <a:r>
              <a:rPr lang="en-US" dirty="0"/>
              <a:t>Since </a:t>
            </a:r>
            <a:r>
              <a:rPr lang="en-US" b="1" dirty="0"/>
              <a:t>le</a:t>
            </a:r>
            <a:r>
              <a:rPr lang="en-US" dirty="0"/>
              <a:t> and </a:t>
            </a:r>
            <a:r>
              <a:rPr lang="en-US" b="1" dirty="0"/>
              <a:t>les</a:t>
            </a:r>
            <a:r>
              <a:rPr lang="en-US" dirty="0"/>
              <a:t> have multiple meanings, </a:t>
            </a:r>
            <a:r>
              <a:rPr lang="en-US" b="1" dirty="0"/>
              <a:t>a</a:t>
            </a:r>
            <a:r>
              <a:rPr lang="en-US" dirty="0"/>
              <a:t> + [</a:t>
            </a:r>
            <a:r>
              <a:rPr lang="en-US" i="1" dirty="0"/>
              <a:t>noun</a:t>
            </a:r>
            <a:r>
              <a:rPr lang="en-US" dirty="0"/>
              <a:t>] or </a:t>
            </a:r>
            <a:r>
              <a:rPr lang="en-US" b="1" dirty="0"/>
              <a:t>a</a:t>
            </a:r>
            <a:r>
              <a:rPr lang="en-US" dirty="0"/>
              <a:t> + </a:t>
            </a:r>
            <a:r>
              <a:rPr lang="en-US" spc="160" dirty="0"/>
              <a:t>[</a:t>
            </a:r>
            <a:r>
              <a:rPr lang="en-US" i="1" spc="160" dirty="0"/>
              <a:t>p</a:t>
            </a:r>
            <a:r>
              <a:rPr lang="en-US" i="1" dirty="0"/>
              <a:t>ronoun</a:t>
            </a:r>
            <a:r>
              <a:rPr lang="en-US" dirty="0"/>
              <a:t>] is often used to clarify to whom the pronouns refer.</a:t>
            </a:r>
            <a:endParaRPr lang="es-CO" dirty="0"/>
          </a:p>
        </p:txBody>
      </p:sp>
      <p:graphicFrame>
        <p:nvGraphicFramePr>
          <p:cNvPr id="13" name="Tabla 8">
            <a:extLst>
              <a:ext uri="{FF2B5EF4-FFF2-40B4-BE49-F238E27FC236}">
                <a16:creationId xmlns:a16="http://schemas.microsoft.com/office/drawing/2014/main" id="{D18D0F3F-2DE7-402C-82D6-FE3E59E694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963794"/>
              </p:ext>
            </p:extLst>
          </p:nvPr>
        </p:nvGraphicFramePr>
        <p:xfrm>
          <a:off x="2609850" y="4201403"/>
          <a:ext cx="8096250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7700">
                  <a:extLst>
                    <a:ext uri="{9D8B030D-6E8A-4147-A177-3AD203B41FA5}">
                      <a16:colId xmlns:a16="http://schemas.microsoft.com/office/drawing/2014/main" val="3829456256"/>
                    </a:ext>
                  </a:extLst>
                </a:gridCol>
                <a:gridCol w="3638550">
                  <a:extLst>
                    <a:ext uri="{9D8B030D-6E8A-4147-A177-3AD203B41FA5}">
                      <a16:colId xmlns:a16="http://schemas.microsoft.com/office/drawing/2014/main" val="3668847074"/>
                    </a:ext>
                  </a:extLst>
                </a:gridCol>
              </a:tblGrid>
              <a:tr h="10838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Ella</a:t>
                      </a: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les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vendió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ropa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She sold clothing (to them or to you all).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Yo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presté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una camisa.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 loaned a shirt (to you or to him or to her).</a:t>
                      </a:r>
                      <a:endParaRPr lang="es-ES" sz="1800" b="0" i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R="27432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Ella</a:t>
                      </a:r>
                      <a:r>
                        <a:rPr lang="es-ES" sz="1800" b="1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les </a:t>
                      </a:r>
                      <a:r>
                        <a:rPr lang="es-ES" sz="18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vendió ropa </a:t>
                      </a:r>
                      <a:r>
                        <a:rPr lang="es-ES" sz="1800" b="1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ellos.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1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She</a:t>
                      </a:r>
                      <a:r>
                        <a:rPr lang="es-ES" sz="1800" b="0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800" b="0" i="1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sold</a:t>
                      </a:r>
                      <a:r>
                        <a:rPr lang="es-ES" sz="1800" b="0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800" b="0" i="1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clothing</a:t>
                      </a:r>
                      <a:r>
                        <a:rPr lang="es-ES" sz="1800" b="0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es-ES" sz="1800" b="0" i="1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them</a:t>
                      </a:r>
                      <a:r>
                        <a:rPr lang="es-ES" sz="1800" b="0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Yo </a:t>
                      </a:r>
                      <a:r>
                        <a:rPr lang="es-ES" sz="1800" b="1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 </a:t>
                      </a:r>
                      <a:r>
                        <a:rPr lang="es-ES" sz="18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presté una camisa </a:t>
                      </a:r>
                      <a:r>
                        <a:rPr lang="es-ES" sz="1800" b="1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Luis.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 loaned a shirt to Luis.</a:t>
                      </a:r>
                      <a:endParaRPr lang="es-ES" sz="1800" b="0" i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6907563"/>
                  </a:ext>
                </a:extLst>
              </a:tr>
            </a:tbl>
          </a:graphicData>
        </a:graphic>
      </p:graphicFrame>
      <p:sp>
        <p:nvSpPr>
          <p:cNvPr id="15" name="Rectángulo: esquinas superiores redondeadas 14">
            <a:extLst>
              <a:ext uri="{FF2B5EF4-FFF2-40B4-BE49-F238E27FC236}">
                <a16:creationId xmlns:a16="http://schemas.microsoft.com/office/drawing/2014/main" id="{E8F1C309-BD12-486F-9986-AD44AE403511}"/>
              </a:ext>
            </a:extLst>
          </p:cNvPr>
          <p:cNvSpPr/>
          <p:nvPr/>
        </p:nvSpPr>
        <p:spPr>
          <a:xfrm>
            <a:off x="2609850" y="3630593"/>
            <a:ext cx="1660872" cy="416598"/>
          </a:xfrm>
          <a:prstGeom prst="round2SameRect">
            <a:avLst>
              <a:gd name="adj1" fmla="val 46723"/>
              <a:gd name="adj2" fmla="val 40075"/>
            </a:avLst>
          </a:prstGeom>
          <a:solidFill>
            <a:srgbClr val="FFFAC2"/>
          </a:solidFill>
          <a:ln>
            <a:solidFill>
              <a:srgbClr val="F2681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bIns="45720" rtlCol="0" anchor="ctr"/>
          <a:lstStyle/>
          <a:p>
            <a:pPr algn="ctr"/>
            <a:r>
              <a:rPr lang="en-US" sz="2000" b="1" dirty="0">
                <a:solidFill>
                  <a:srgbClr val="3234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Unclear</a:t>
            </a:r>
          </a:p>
        </p:txBody>
      </p:sp>
      <p:sp>
        <p:nvSpPr>
          <p:cNvPr id="17" name="Rectángulo: esquinas superiores redondeadas 16">
            <a:extLst>
              <a:ext uri="{FF2B5EF4-FFF2-40B4-BE49-F238E27FC236}">
                <a16:creationId xmlns:a16="http://schemas.microsoft.com/office/drawing/2014/main" id="{565056D2-9633-4958-9DFC-B16F98AAB683}"/>
              </a:ext>
            </a:extLst>
          </p:cNvPr>
          <p:cNvSpPr/>
          <p:nvPr/>
        </p:nvSpPr>
        <p:spPr>
          <a:xfrm>
            <a:off x="7471844" y="3595082"/>
            <a:ext cx="1660872" cy="452109"/>
          </a:xfrm>
          <a:prstGeom prst="round2SameRect">
            <a:avLst>
              <a:gd name="adj1" fmla="val 46723"/>
              <a:gd name="adj2" fmla="val 40075"/>
            </a:avLst>
          </a:prstGeom>
          <a:solidFill>
            <a:srgbClr val="FFFAC2"/>
          </a:solidFill>
          <a:ln>
            <a:solidFill>
              <a:srgbClr val="F2681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bIns="45720" rtlCol="0" anchor="ctr"/>
          <a:lstStyle/>
          <a:p>
            <a:pPr algn="ctr"/>
            <a:r>
              <a:rPr lang="en-US" sz="2000" b="1" dirty="0">
                <a:solidFill>
                  <a:srgbClr val="3234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Clearer</a:t>
            </a:r>
          </a:p>
        </p:txBody>
      </p:sp>
      <p:sp>
        <p:nvSpPr>
          <p:cNvPr id="9" name="Título 22">
            <a:extLst>
              <a:ext uri="{FF2B5EF4-FFF2-40B4-BE49-F238E27FC236}">
                <a16:creationId xmlns:a16="http://schemas.microsoft.com/office/drawing/2014/main" id="{109B74D3-6119-4E97-A747-022438F406ED}"/>
              </a:ext>
            </a:extLst>
          </p:cNvPr>
          <p:cNvSpPr txBox="1">
            <a:spLocks/>
          </p:cNvSpPr>
          <p:nvPr/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Indirect object pronouns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00675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912E94F-CCE8-431C-97ED-03F2FDEDD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6.3-6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5D1382D-D347-448B-AD28-76E222363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E540DDA-BB09-4ECE-A344-0B3D1301BF23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2080251" y="2100011"/>
            <a:ext cx="8494924" cy="3100387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457200" indent="0" algn="l">
              <a:defRPr/>
            </a:lvl1pPr>
          </a:lstStyle>
          <a:p>
            <a:pPr lvl="0"/>
            <a:r>
              <a:rPr lang="en-US" dirty="0"/>
              <a:t>Indirect object pronouns usually precede the conjugated verb. In negative sentences, place the pronoun between </a:t>
            </a:r>
            <a:r>
              <a:rPr lang="en-US" b="1" dirty="0"/>
              <a:t>no</a:t>
            </a:r>
            <a:r>
              <a:rPr lang="en-US" dirty="0"/>
              <a:t> and the conjugated verb.</a:t>
            </a:r>
          </a:p>
        </p:txBody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id="{C6B90AD2-5066-457F-ACA6-ECBE4F80DC8D}"/>
              </a:ext>
            </a:extLst>
          </p:cNvPr>
          <p:cNvSpPr txBox="1"/>
          <p:nvPr/>
        </p:nvSpPr>
        <p:spPr>
          <a:xfrm>
            <a:off x="2544668" y="1630762"/>
            <a:ext cx="7567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334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indirect object pronouns</a:t>
            </a:r>
          </a:p>
        </p:txBody>
      </p:sp>
      <p:sp>
        <p:nvSpPr>
          <p:cNvPr id="9" name="Isosceles Triangle 2">
            <a:extLst>
              <a:ext uri="{FF2B5EF4-FFF2-40B4-BE49-F238E27FC236}">
                <a16:creationId xmlns:a16="http://schemas.microsoft.com/office/drawing/2014/main" id="{F0965E3B-C76F-4025-88F8-8060DBE40CB8}"/>
              </a:ext>
            </a:extLst>
          </p:cNvPr>
          <p:cNvSpPr/>
          <p:nvPr/>
        </p:nvSpPr>
        <p:spPr>
          <a:xfrm rot="5400000">
            <a:off x="2209406" y="2268441"/>
            <a:ext cx="274320" cy="228600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7" name="Tabla 8">
            <a:extLst>
              <a:ext uri="{FF2B5EF4-FFF2-40B4-BE49-F238E27FC236}">
                <a16:creationId xmlns:a16="http://schemas.microsoft.com/office/drawing/2014/main" id="{8E14A4D6-6248-4FA2-8051-E90E6E99FD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58260"/>
              </p:ext>
            </p:extLst>
          </p:nvPr>
        </p:nvGraphicFramePr>
        <p:xfrm>
          <a:off x="2631326" y="4340231"/>
          <a:ext cx="6798424" cy="71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4306">
                  <a:extLst>
                    <a:ext uri="{9D8B030D-6E8A-4147-A177-3AD203B41FA5}">
                      <a16:colId xmlns:a16="http://schemas.microsoft.com/office/drawing/2014/main" val="3829456256"/>
                    </a:ext>
                  </a:extLst>
                </a:gridCol>
                <a:gridCol w="2854118">
                  <a:extLst>
                    <a:ext uri="{9D8B030D-6E8A-4147-A177-3AD203B41FA5}">
                      <a16:colId xmlns:a16="http://schemas.microsoft.com/office/drawing/2014/main" val="3668847074"/>
                    </a:ext>
                  </a:extLst>
                </a:gridCol>
              </a:tblGrid>
              <a:tr h="7080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</a:t>
                      </a: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i="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compré</a:t>
                      </a: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abrigo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 bought you a coat. </a:t>
                      </a:r>
                    </a:p>
                  </a:txBody>
                  <a:tcPr marR="27432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 </a:t>
                      </a:r>
                      <a:r>
                        <a:rPr lang="en-US" sz="1800" b="1" i="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</a:t>
                      </a: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i="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compré</a:t>
                      </a: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nada.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 didn’t buy you anything.</a:t>
                      </a:r>
                      <a:endParaRPr lang="es-ES" sz="1800" b="0" i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6907563"/>
                  </a:ext>
                </a:extLst>
              </a:tr>
            </a:tbl>
          </a:graphicData>
        </a:graphic>
      </p:graphicFrame>
      <p:sp>
        <p:nvSpPr>
          <p:cNvPr id="12" name="Título 22">
            <a:extLst>
              <a:ext uri="{FF2B5EF4-FFF2-40B4-BE49-F238E27FC236}">
                <a16:creationId xmlns:a16="http://schemas.microsoft.com/office/drawing/2014/main" id="{9CD808AA-2DD6-43D2-8CA6-8079BE6BDC49}"/>
              </a:ext>
            </a:extLst>
          </p:cNvPr>
          <p:cNvSpPr txBox="1">
            <a:spLocks/>
          </p:cNvSpPr>
          <p:nvPr/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Indirect object pronouns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09750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912E94F-CCE8-431C-97ED-03F2FDEDD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6.3-7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5D1382D-D347-448B-AD28-76E222363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E540DDA-BB09-4ECE-A344-0B3D1301BF23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2110729" y="2101307"/>
            <a:ext cx="8433965" cy="2112566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457200" indent="0" algn="l">
              <a:defRPr/>
            </a:lvl1pPr>
          </a:lstStyle>
          <a:p>
            <a:pPr lvl="0">
              <a:lnSpc>
                <a:spcPts val="3000"/>
              </a:lnSpc>
            </a:pPr>
            <a:r>
              <a:rPr lang="en-US" sz="2400" dirty="0"/>
              <a:t>When an infinitive or present participle is used, there are two options for indirect object pronoun placement: before the conjugated verb, or attached to the infinitive or present participle. When a pronoun is attached to a present participle, an accent mark is added.</a:t>
            </a:r>
          </a:p>
        </p:txBody>
      </p:sp>
      <p:graphicFrame>
        <p:nvGraphicFramePr>
          <p:cNvPr id="5" name="Tabla 8">
            <a:extLst>
              <a:ext uri="{FF2B5EF4-FFF2-40B4-BE49-F238E27FC236}">
                <a16:creationId xmlns:a16="http://schemas.microsoft.com/office/drawing/2014/main" id="{05C6920D-B09C-4BAF-B838-4165B31FA9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379864"/>
              </p:ext>
            </p:extLst>
          </p:nvPr>
        </p:nvGraphicFramePr>
        <p:xfrm>
          <a:off x="2458725" y="4486529"/>
          <a:ext cx="8658454" cy="1076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9275">
                  <a:extLst>
                    <a:ext uri="{9D8B030D-6E8A-4147-A177-3AD203B41FA5}">
                      <a16:colId xmlns:a16="http://schemas.microsoft.com/office/drawing/2014/main" val="3829456256"/>
                    </a:ext>
                  </a:extLst>
                </a:gridCol>
                <a:gridCol w="4259179">
                  <a:extLst>
                    <a:ext uri="{9D8B030D-6E8A-4147-A177-3AD203B41FA5}">
                      <a16:colId xmlns:a16="http://schemas.microsoft.com/office/drawing/2014/main" val="3668847074"/>
                    </a:ext>
                  </a:extLst>
                </a:gridCol>
              </a:tblGrid>
              <a:tr h="10760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¿Vas a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comprar</a:t>
                      </a:r>
                      <a:r>
                        <a:rPr lang="en-US" sz="1800" b="1" i="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un regalo a Carla?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¿</a:t>
                      </a: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vas a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comprar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un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regaloa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Carla?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Are you going to buy a gift for Carla?</a:t>
                      </a:r>
                      <a:endParaRPr lang="es-ES" sz="1800" b="0" i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R="27432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Estoy mostrándo</a:t>
                      </a:r>
                      <a:r>
                        <a:rPr lang="es-ES" sz="1800" b="1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les</a:t>
                      </a:r>
                      <a:r>
                        <a:rPr lang="es-ES" sz="18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las fotos a ellos.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Les</a:t>
                      </a:r>
                      <a:r>
                        <a:rPr lang="es-ES" sz="18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estoy mostrando las fotos a ellos.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I’m showing them the photos.</a:t>
                      </a:r>
                      <a:endParaRPr lang="es-ES" sz="1800" b="0" i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6907563"/>
                  </a:ext>
                </a:extLst>
              </a:tr>
            </a:tbl>
          </a:graphicData>
        </a:graphic>
      </p:graphicFrame>
      <p:sp>
        <p:nvSpPr>
          <p:cNvPr id="11" name="Título 10">
            <a:extLst>
              <a:ext uri="{FF2B5EF4-FFF2-40B4-BE49-F238E27FC236}">
                <a16:creationId xmlns:a16="http://schemas.microsoft.com/office/drawing/2014/main" id="{94733F9E-6A07-4F72-A55D-904DABE9DE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Indirect object pronouns</a:t>
            </a:r>
            <a:endParaRPr lang="es-CO" dirty="0"/>
          </a:p>
        </p:txBody>
      </p:sp>
      <p:sp>
        <p:nvSpPr>
          <p:cNvPr id="10" name="TextBox 17">
            <a:extLst>
              <a:ext uri="{FF2B5EF4-FFF2-40B4-BE49-F238E27FC236}">
                <a16:creationId xmlns:a16="http://schemas.microsoft.com/office/drawing/2014/main" id="{45AFE7D0-530C-4FF3-B84E-68EA3A219A00}"/>
              </a:ext>
            </a:extLst>
          </p:cNvPr>
          <p:cNvSpPr txBox="1"/>
          <p:nvPr/>
        </p:nvSpPr>
        <p:spPr>
          <a:xfrm>
            <a:off x="2544172" y="1631014"/>
            <a:ext cx="7567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334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indirect object pronouns (cont’d)</a:t>
            </a:r>
          </a:p>
        </p:txBody>
      </p:sp>
      <p:sp>
        <p:nvSpPr>
          <p:cNvPr id="12" name="Isosceles Triangle 2">
            <a:extLst>
              <a:ext uri="{FF2B5EF4-FFF2-40B4-BE49-F238E27FC236}">
                <a16:creationId xmlns:a16="http://schemas.microsoft.com/office/drawing/2014/main" id="{7E70DCC3-B850-4B66-B667-5A11493B2091}"/>
              </a:ext>
            </a:extLst>
          </p:cNvPr>
          <p:cNvSpPr/>
          <p:nvPr/>
        </p:nvSpPr>
        <p:spPr>
          <a:xfrm rot="5400000">
            <a:off x="2209406" y="2204941"/>
            <a:ext cx="274320" cy="228600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965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912E94F-CCE8-431C-97ED-03F2FDEDD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6.3-8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5D1382D-D347-448B-AD28-76E222363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E540DDA-BB09-4ECE-A344-0B3D1301BF23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2108348" y="2098642"/>
            <a:ext cx="8433965" cy="1076071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457200" indent="0" algn="l">
              <a:defRPr/>
            </a:lvl1pPr>
          </a:lstStyle>
          <a:p>
            <a:pPr lvl="0">
              <a:lnSpc>
                <a:spcPts val="3000"/>
              </a:lnSpc>
            </a:pPr>
            <a:r>
              <a:rPr lang="en-US" sz="2400" dirty="0"/>
              <a:t>The irregular verbs </a:t>
            </a:r>
            <a:r>
              <a:rPr lang="en-US" sz="2400" b="1" dirty="0" err="1"/>
              <a:t>dar</a:t>
            </a:r>
            <a:r>
              <a:rPr lang="en-US" sz="2400" dirty="0"/>
              <a:t> (</a:t>
            </a:r>
            <a:r>
              <a:rPr lang="en-US" sz="2400" i="1" dirty="0"/>
              <a:t>to give</a:t>
            </a:r>
            <a:r>
              <a:rPr lang="en-US" sz="2400" dirty="0"/>
              <a:t>) and </a:t>
            </a:r>
            <a:r>
              <a:rPr lang="en-US" sz="2400" b="1" dirty="0" err="1"/>
              <a:t>decir</a:t>
            </a:r>
            <a:r>
              <a:rPr lang="en-US" sz="2400" dirty="0"/>
              <a:t> (</a:t>
            </a:r>
            <a:r>
              <a:rPr lang="en-US" sz="2400" i="1" dirty="0"/>
              <a:t>to say; to tell</a:t>
            </a:r>
            <a:r>
              <a:rPr lang="en-US" sz="2400" dirty="0"/>
              <a:t>) are often used with indirect object pronouns.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D14EC6E8-790E-46B7-9879-BEAB8EA3B310}"/>
              </a:ext>
            </a:extLst>
          </p:cNvPr>
          <p:cNvSpPr/>
          <p:nvPr/>
        </p:nvSpPr>
        <p:spPr>
          <a:xfrm>
            <a:off x="4911523" y="3319062"/>
            <a:ext cx="3126756" cy="734587"/>
          </a:xfrm>
          <a:prstGeom prst="ellipse">
            <a:avLst/>
          </a:prstGeom>
          <a:solidFill>
            <a:srgbClr val="3127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bIns="365760" rtlCol="0" anchor="ctr"/>
          <a:lstStyle/>
          <a:p>
            <a:pPr algn="ctr"/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Dar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decir</a:t>
            </a:r>
            <a:endParaRPr lang="en-US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: esquinas superiores redondeadas 11">
            <a:extLst>
              <a:ext uri="{FF2B5EF4-FFF2-40B4-BE49-F238E27FC236}">
                <a16:creationId xmlns:a16="http://schemas.microsoft.com/office/drawing/2014/main" id="{5ED225E0-21D7-4C53-9FAD-FA3F8F5E99E8}"/>
              </a:ext>
            </a:extLst>
          </p:cNvPr>
          <p:cNvSpPr/>
          <p:nvPr/>
        </p:nvSpPr>
        <p:spPr>
          <a:xfrm rot="10800000">
            <a:off x="4286365" y="3681522"/>
            <a:ext cx="4377073" cy="2204925"/>
          </a:xfrm>
          <a:prstGeom prst="round2SameRect">
            <a:avLst>
              <a:gd name="adj1" fmla="val 14862"/>
              <a:gd name="adj2" fmla="val 0"/>
            </a:avLst>
          </a:prstGeom>
          <a:solidFill>
            <a:srgbClr val="FDF2AE"/>
          </a:solidFill>
          <a:ln>
            <a:solidFill>
              <a:srgbClr val="3127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396A70FD-81A8-45E7-B195-245FCEA5C2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471922"/>
              </p:ext>
            </p:extLst>
          </p:nvPr>
        </p:nvGraphicFramePr>
        <p:xfrm>
          <a:off x="4286371" y="4084346"/>
          <a:ext cx="3958650" cy="1586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359">
                  <a:extLst>
                    <a:ext uri="{9D8B030D-6E8A-4147-A177-3AD203B41FA5}">
                      <a16:colId xmlns:a16="http://schemas.microsoft.com/office/drawing/2014/main" val="3181323561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794483710"/>
                    </a:ext>
                  </a:extLst>
                </a:gridCol>
                <a:gridCol w="1034596">
                  <a:extLst>
                    <a:ext uri="{9D8B030D-6E8A-4147-A177-3AD203B41FA5}">
                      <a16:colId xmlns:a16="http://schemas.microsoft.com/office/drawing/2014/main" val="879620045"/>
                    </a:ext>
                  </a:extLst>
                </a:gridCol>
              </a:tblGrid>
              <a:tr h="1586204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es-ES" sz="12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yo</a:t>
                      </a: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es-ES" sz="12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tú</a:t>
                      </a: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es-ES" sz="12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Ud./él/ella</a:t>
                      </a: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es-ES" sz="12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nosotros/as</a:t>
                      </a: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es-ES" sz="12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vosotros/as</a:t>
                      </a: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es-ES" sz="12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Uds./ellos/ellas</a:t>
                      </a: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es-ES" sz="12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Present</a:t>
                      </a:r>
                      <a:r>
                        <a:rPr lang="es-ES" sz="12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participle</a:t>
                      </a:r>
                      <a:endParaRPr lang="es-ES" sz="12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108000" marT="9144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2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pt-BR" sz="1200" b="0" kern="1200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doy</a:t>
                      </a:r>
                      <a:endParaRPr lang="pt-BR" sz="1200" b="0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pt-BR" sz="12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das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pt-BR" sz="12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pt-BR" sz="12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damos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pt-BR" sz="12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dais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pt-BR" sz="1200" b="0" kern="1200" dirty="0" err="1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dan</a:t>
                      </a:r>
                      <a:endParaRPr lang="pt-BR" sz="1200" b="0" kern="1200" dirty="0">
                        <a:solidFill>
                          <a:srgbClr val="31278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pt-BR" sz="1200" b="0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dando</a:t>
                      </a:r>
                      <a:endParaRPr lang="en-US" sz="1200" b="0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0" marT="91440" marB="0">
                    <a:lnL w="12700" cap="flat" cmpd="sng" algn="ctr">
                      <a:solidFill>
                        <a:srgbClr val="312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2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es-ES" sz="1200" b="0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digo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es-ES" sz="12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dices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es-ES" sz="12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dice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es-ES" sz="12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decimos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es-ES" sz="12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decís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es-ES" sz="12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dicen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es-ES" sz="1200" b="0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diciendo</a:t>
                      </a:r>
                      <a:endParaRPr lang="en-US" sz="1200" b="0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0" marT="91440" marB="0">
                    <a:lnL w="12700" cap="flat" cmpd="sng" algn="ctr">
                      <a:solidFill>
                        <a:srgbClr val="312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6907563"/>
                  </a:ext>
                </a:extLst>
              </a:tr>
            </a:tbl>
          </a:graphicData>
        </a:graphic>
      </p:graphicFrame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AA4BAF5A-1C7E-4DFB-BE2F-9633905F4906}"/>
              </a:ext>
            </a:extLst>
          </p:cNvPr>
          <p:cNvSpPr/>
          <p:nvPr/>
        </p:nvSpPr>
        <p:spPr>
          <a:xfrm>
            <a:off x="5324118" y="3837984"/>
            <a:ext cx="1007367" cy="278930"/>
          </a:xfrm>
          <a:prstGeom prst="roundRect">
            <a:avLst>
              <a:gd name="adj" fmla="val 48052"/>
            </a:avLst>
          </a:prstGeom>
          <a:solidFill>
            <a:srgbClr val="FFF9C7"/>
          </a:solidFill>
          <a:ln w="12700">
            <a:solidFill>
              <a:srgbClr val="3127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</a:t>
            </a: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8F329E50-A925-4602-AB41-606E3131097D}"/>
              </a:ext>
            </a:extLst>
          </p:cNvPr>
          <p:cNvSpPr/>
          <p:nvPr/>
        </p:nvSpPr>
        <p:spPr>
          <a:xfrm>
            <a:off x="6695815" y="3850684"/>
            <a:ext cx="1007367" cy="266230"/>
          </a:xfrm>
          <a:prstGeom prst="roundRect">
            <a:avLst>
              <a:gd name="adj" fmla="val 48052"/>
            </a:avLst>
          </a:prstGeom>
          <a:solidFill>
            <a:srgbClr val="FFF9C7"/>
          </a:solidFill>
          <a:ln w="12700">
            <a:solidFill>
              <a:srgbClr val="3127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decir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7D7FCE1D-79E8-4987-B60F-E1D87BD7DA0B}"/>
              </a:ext>
            </a:extLst>
          </p:cNvPr>
          <p:cNvSpPr/>
          <p:nvPr/>
        </p:nvSpPr>
        <p:spPr>
          <a:xfrm>
            <a:off x="5791606" y="5624830"/>
            <a:ext cx="91440" cy="91440"/>
          </a:xfrm>
          <a:prstGeom prst="ellipse">
            <a:avLst/>
          </a:prstGeom>
          <a:solidFill>
            <a:srgbClr val="3127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45342952-8DC1-4A4E-8B21-4DE6E978F8EE}"/>
              </a:ext>
            </a:extLst>
          </p:cNvPr>
          <p:cNvSpPr/>
          <p:nvPr/>
        </p:nvSpPr>
        <p:spPr>
          <a:xfrm>
            <a:off x="7164573" y="5624830"/>
            <a:ext cx="91440" cy="91440"/>
          </a:xfrm>
          <a:prstGeom prst="ellipse">
            <a:avLst/>
          </a:prstGeom>
          <a:solidFill>
            <a:srgbClr val="3127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ítulo 22">
            <a:extLst>
              <a:ext uri="{FF2B5EF4-FFF2-40B4-BE49-F238E27FC236}">
                <a16:creationId xmlns:a16="http://schemas.microsoft.com/office/drawing/2014/main" id="{580D5651-444D-46D3-B154-6E620C07EAF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Indirect object pronouns</a:t>
            </a:r>
            <a:endParaRPr lang="es-CO" dirty="0"/>
          </a:p>
        </p:txBody>
      </p:sp>
      <p:sp>
        <p:nvSpPr>
          <p:cNvPr id="15" name="TextBox 17">
            <a:extLst>
              <a:ext uri="{FF2B5EF4-FFF2-40B4-BE49-F238E27FC236}">
                <a16:creationId xmlns:a16="http://schemas.microsoft.com/office/drawing/2014/main" id="{0C892828-216D-4A16-8FBA-EE827ED3D167}"/>
              </a:ext>
            </a:extLst>
          </p:cNvPr>
          <p:cNvSpPr txBox="1"/>
          <p:nvPr/>
        </p:nvSpPr>
        <p:spPr>
          <a:xfrm>
            <a:off x="2544172" y="1631014"/>
            <a:ext cx="7567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334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indirect object pronouns (cont’d)</a:t>
            </a:r>
          </a:p>
        </p:txBody>
      </p:sp>
      <p:sp>
        <p:nvSpPr>
          <p:cNvPr id="19" name="Isosceles Triangle 2">
            <a:extLst>
              <a:ext uri="{FF2B5EF4-FFF2-40B4-BE49-F238E27FC236}">
                <a16:creationId xmlns:a16="http://schemas.microsoft.com/office/drawing/2014/main" id="{0189DAED-0052-464B-A67A-7DF16F3E4272}"/>
              </a:ext>
            </a:extLst>
          </p:cNvPr>
          <p:cNvSpPr/>
          <p:nvPr/>
        </p:nvSpPr>
        <p:spPr>
          <a:xfrm rot="5400000">
            <a:off x="2209406" y="2204941"/>
            <a:ext cx="274320" cy="228600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794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912E94F-CCE8-431C-97ED-03F2FDEDD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6.3-9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5D1382D-D347-448B-AD28-76E222363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graphicFrame>
        <p:nvGraphicFramePr>
          <p:cNvPr id="11" name="Tabla 8">
            <a:extLst>
              <a:ext uri="{FF2B5EF4-FFF2-40B4-BE49-F238E27FC236}">
                <a16:creationId xmlns:a16="http://schemas.microsoft.com/office/drawing/2014/main" id="{5E6C2C83-6437-40F3-AF57-E419E46F5C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05729"/>
              </p:ext>
            </p:extLst>
          </p:nvPr>
        </p:nvGraphicFramePr>
        <p:xfrm>
          <a:off x="2542545" y="2330532"/>
          <a:ext cx="7752075" cy="19539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9875">
                  <a:extLst>
                    <a:ext uri="{9D8B030D-6E8A-4147-A177-3AD203B41FA5}">
                      <a16:colId xmlns:a16="http://schemas.microsoft.com/office/drawing/2014/main" val="3829456256"/>
                    </a:ext>
                  </a:extLst>
                </a:gridCol>
                <a:gridCol w="3632200">
                  <a:extLst>
                    <a:ext uri="{9D8B030D-6E8A-4147-A177-3AD203B41FA5}">
                      <a16:colId xmlns:a16="http://schemas.microsoft.com/office/drawing/2014/main" val="3668847074"/>
                    </a:ext>
                  </a:extLst>
                </a:gridCol>
              </a:tblGrid>
              <a:tr h="19539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 abuela </a:t>
                      </a:r>
                      <a:r>
                        <a:rPr lang="es-ES" sz="18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 da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muchos regalos.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br>
                        <a:rPr lang="en-US" sz="18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My grandmother gives me lots of gifts.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Voy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n-US" sz="1800" b="1" i="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darle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br>
                        <a:rPr lang="en-US" sz="18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beso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br>
                        <a:rPr lang="en-US" sz="180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I’m going to give her a kiss.</a:t>
                      </a:r>
                      <a:endParaRPr lang="es-CO" sz="1800" b="0" kern="1200" dirty="0">
                        <a:solidFill>
                          <a:srgbClr val="33348E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R="27432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 </a:t>
                      </a:r>
                      <a:r>
                        <a:rPr lang="fr-FR" sz="1800" b="1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digo</a:t>
                      </a:r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8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 </a:t>
                      </a:r>
                      <a:r>
                        <a:rPr lang="fr-FR" sz="1800" b="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verdad</a:t>
                      </a:r>
                      <a:r>
                        <a:rPr lang="fr-FR" sz="18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br>
                        <a:rPr lang="fr-FR" sz="18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I’m telling you the truth.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endParaRPr lang="en-US" sz="1800" b="0" i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 </a:t>
                      </a: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les </a:t>
                      </a:r>
                      <a:r>
                        <a:rPr lang="en-US" sz="1800" b="1" i="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estoy</a:t>
                      </a: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i="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diciendo</a:t>
                      </a: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mentiras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br>
                        <a:rPr lang="en-US" sz="18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mis padres.</a:t>
                      </a: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br>
                        <a:rPr lang="en-US" sz="180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 am not telling lies to my parents.</a:t>
                      </a:r>
                      <a:endParaRPr lang="fr-FR" sz="1800" b="0" i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6907563"/>
                  </a:ext>
                </a:extLst>
              </a:tr>
            </a:tbl>
          </a:graphicData>
        </a:graphic>
      </p:graphicFrame>
      <p:sp>
        <p:nvSpPr>
          <p:cNvPr id="13" name="Título 12">
            <a:extLst>
              <a:ext uri="{FF2B5EF4-FFF2-40B4-BE49-F238E27FC236}">
                <a16:creationId xmlns:a16="http://schemas.microsoft.com/office/drawing/2014/main" id="{BD6ADB22-C0C2-490F-BBAD-822B31B7C99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Indirect object pronouns</a:t>
            </a:r>
            <a:endParaRPr lang="es-CO" dirty="0"/>
          </a:p>
        </p:txBody>
      </p:sp>
      <p:sp>
        <p:nvSpPr>
          <p:cNvPr id="7" name="TextBox 17">
            <a:extLst>
              <a:ext uri="{FF2B5EF4-FFF2-40B4-BE49-F238E27FC236}">
                <a16:creationId xmlns:a16="http://schemas.microsoft.com/office/drawing/2014/main" id="{9D935E9D-7D6E-4343-A5FB-F079FF9DBCED}"/>
              </a:ext>
            </a:extLst>
          </p:cNvPr>
          <p:cNvSpPr txBox="1"/>
          <p:nvPr/>
        </p:nvSpPr>
        <p:spPr>
          <a:xfrm>
            <a:off x="2544172" y="1631014"/>
            <a:ext cx="7567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334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indirect object pronouns (cont’d)</a:t>
            </a:r>
          </a:p>
        </p:txBody>
      </p:sp>
    </p:spTree>
    <p:extLst>
      <p:ext uri="{BB962C8B-B14F-4D97-AF65-F5344CB8AC3E}">
        <p14:creationId xmlns:p14="http://schemas.microsoft.com/office/powerpoint/2010/main" val="371240550"/>
      </p:ext>
    </p:extLst>
  </p:cSld>
  <p:clrMapOvr>
    <a:masterClrMapping/>
  </p:clrMapOvr>
</p:sld>
</file>

<file path=ppt/theme/theme1.xml><?xml version="1.0" encoding="utf-8"?>
<a:theme xmlns:a="http://schemas.openxmlformats.org/drawingml/2006/main" name="Main-MASTER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3936</TotalTime>
  <Words>813</Words>
  <Application>Microsoft Office PowerPoint</Application>
  <PresentationFormat>Widescreen</PresentationFormat>
  <Paragraphs>134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Gill Sans MT</vt:lpstr>
      <vt:lpstr>Times New Roman</vt:lpstr>
      <vt:lpstr>Main-MASTER</vt:lpstr>
      <vt:lpstr>PowerPoint Presentation</vt:lpstr>
      <vt:lpstr>Indirect object pronouns</vt:lpstr>
      <vt:lpstr>Indirect object pronouns</vt:lpstr>
      <vt:lpstr>PowerPoint Presentation</vt:lpstr>
      <vt:lpstr>PowerPoint Presentation</vt:lpstr>
      <vt:lpstr>PowerPoint Presentation</vt:lpstr>
      <vt:lpstr>Indirect object pronouns</vt:lpstr>
      <vt:lpstr>Indirect object pronouns</vt:lpstr>
      <vt:lpstr>Indirect object pronouns</vt:lpstr>
      <vt:lpstr>Indirect object pronouns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Sebastian Diez</dc:creator>
  <cp:lastModifiedBy>Mario Bahena Urióstegui</cp:lastModifiedBy>
  <cp:revision>154</cp:revision>
  <dcterms:created xsi:type="dcterms:W3CDTF">2020-01-23T15:55:24Z</dcterms:created>
  <dcterms:modified xsi:type="dcterms:W3CDTF">2023-02-20T13:51:52Z</dcterms:modified>
</cp:coreProperties>
</file>