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341" r:id="rId2"/>
    <p:sldId id="363" r:id="rId3"/>
    <p:sldId id="364" r:id="rId4"/>
    <p:sldId id="352" r:id="rId5"/>
    <p:sldId id="3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33348E"/>
    <a:srgbClr val="CD4014"/>
    <a:srgbClr val="F26815"/>
    <a:srgbClr val="FFF9C7"/>
    <a:srgbClr val="0C7D5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53" autoAdjust="0"/>
    <p:restoredTop sz="86481" autoAdjust="0"/>
  </p:normalViewPr>
  <p:slideViewPr>
    <p:cSldViewPr snapToGrid="0">
      <p:cViewPr varScale="1">
        <p:scale>
          <a:sx n="96" d="100"/>
          <a:sy n="96" d="100"/>
        </p:scale>
        <p:origin x="159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1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51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5.1-1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74766E59-51A9-4094-A8F9-3E32AD5F3E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5.1-1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B7FC7EAB-3E69-43E0-8B19-4E834DFFC12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7DB545EE-D11B-4844-822B-9C051CC7D39A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5.1-1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5.1-1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</a:t>
            </a:r>
            <a:r>
              <a:rPr lang="en-US" sz="2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conditions and emotions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A909779-352E-4E69-A9C4-484A86F86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A6A8B7FE-83F7-43DB-BEF1-CB9478A2475D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946F4FDF-0FD0-4247-94DC-B32CE8B06839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D47DC04-7549-46FA-B144-FD3AED6E9BFE}"/>
              </a:ext>
            </a:extLst>
          </p:cNvPr>
          <p:cNvSpPr txBox="1"/>
          <p:nvPr userDrawn="1"/>
        </p:nvSpPr>
        <p:spPr>
          <a:xfrm>
            <a:off x="9504219" y="525083"/>
            <a:ext cx="18083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vacaciones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EB8FD263-B6F1-476F-918E-44EB6D721650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F3492AB2-D9B4-4C21-8052-C5305F6AAC37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F5B23C-9262-47E4-A39A-E24A7C1A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5.1-1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F860AE-0BBB-480D-BA42-9E2638A8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732227B-1448-4CFA-B57D-33C8885EFD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80251" y="1602184"/>
            <a:ext cx="8229600" cy="1826816"/>
          </a:xfrm>
        </p:spPr>
        <p:txBody>
          <a:bodyPr/>
          <a:lstStyle/>
          <a:p>
            <a:r>
              <a:rPr lang="en-US" dirty="0"/>
              <a:t>In Spanish, the verb </a:t>
            </a:r>
            <a:r>
              <a:rPr lang="en-US" b="1" dirty="0" err="1"/>
              <a:t>estar</a:t>
            </a:r>
            <a:r>
              <a:rPr lang="en-US" dirty="0"/>
              <a:t> is used to talk about how people feel and to say where people, places, and things are located. (See page 42.)</a:t>
            </a:r>
            <a:endParaRPr lang="es-CO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9EA984F-1842-4F89-96C5-DA12120A2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207212"/>
              </p:ext>
            </p:extLst>
          </p:nvPr>
        </p:nvGraphicFramePr>
        <p:xfrm>
          <a:off x="2771084" y="4052754"/>
          <a:ext cx="7801666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81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4133850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431130">
                <a:tc>
                  <a:txBody>
                    <a:bodyPr/>
                    <a:lstStyle/>
                    <a:p>
                      <a:pPr algn="l"/>
                      <a:r>
                        <a:rPr lang="es-ES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Estoy</a:t>
                      </a:r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bien, gracias.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I’m fine, thanks.</a:t>
                      </a: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Juan </a:t>
                      </a: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 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 la biblioteca.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Juan is at the library.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5">
            <a:extLst>
              <a:ext uri="{FF2B5EF4-FFF2-40B4-BE49-F238E27FC236}">
                <a16:creationId xmlns:a16="http://schemas.microsoft.com/office/drawing/2014/main" id="{4C4078EA-B21E-4343-A3C0-C4C6F0023686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Estar</a:t>
            </a:r>
            <a:r>
              <a:rPr lang="en-US" b="0"/>
              <a:t> with conditions and emotions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67708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F5B23C-9262-47E4-A39A-E24A7C1A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5.1-2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F860AE-0BBB-480D-BA42-9E2638A8C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B6D5DDF-C2B0-4A33-A44E-C46B877EA01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err="1"/>
              <a:t>Estar</a:t>
            </a:r>
            <a:r>
              <a:rPr lang="en-US" dirty="0"/>
              <a:t> is used with adjectives to describe the physical condition of things.</a:t>
            </a:r>
            <a:endParaRPr lang="es-CO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9EA984F-1842-4F89-96C5-DA12120A2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629858"/>
              </p:ext>
            </p:extLst>
          </p:nvPr>
        </p:nvGraphicFramePr>
        <p:xfrm>
          <a:off x="2773509" y="3124011"/>
          <a:ext cx="6522891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7816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2855075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</a:tblGrid>
              <a:tr h="377979">
                <a:tc>
                  <a:txBody>
                    <a:bodyPr/>
                    <a:lstStyle/>
                    <a:p>
                      <a:pPr algn="l"/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puerta </a:t>
                      </a:r>
                      <a:r>
                        <a:rPr lang="es-ES" sz="1800" b="1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 </a:t>
                      </a:r>
                      <a:r>
                        <a:rPr lang="es-ES" sz="1800" b="0" i="0" u="none" strike="noStrik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cerrada.</a:t>
                      </a:r>
                    </a:p>
                    <a:p>
                      <a:pPr algn="l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door is closed.</a:t>
                      </a:r>
                    </a:p>
                  </a:txBody>
                  <a:tcPr marL="0" marR="10800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Todo </a:t>
                      </a:r>
                      <a:r>
                        <a:rPr lang="es-ES" sz="18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está</a:t>
                      </a:r>
                      <a:r>
                        <a:rPr lang="es-E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muy limpio.</a:t>
                      </a:r>
                      <a:br>
                        <a:rPr lang="en-US" sz="18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Everything is very clean.</a:t>
                      </a:r>
                    </a:p>
                  </a:txBody>
                  <a:tcPr marL="108000" marR="10800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7" name="Título 5">
            <a:extLst>
              <a:ext uri="{FF2B5EF4-FFF2-40B4-BE49-F238E27FC236}">
                <a16:creationId xmlns:a16="http://schemas.microsoft.com/office/drawing/2014/main" id="{E189DFB1-F757-4B46-BE30-8AB31C6E5EB1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Estar</a:t>
            </a:r>
            <a:r>
              <a:rPr lang="en-US" b="0"/>
              <a:t> with conditions and emotions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73507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CD6D41-2A31-4C75-8237-0DDCEDDD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5.1-3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BBD627F-D686-4C00-ADE9-9356B1332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AF13FE2-9714-452D-B167-08276D203D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 err="1"/>
              <a:t>estar</a:t>
            </a:r>
            <a:r>
              <a:rPr lang="en-US" dirty="0"/>
              <a:t> with adjectives to describe how people feel.</a:t>
            </a:r>
            <a:endParaRPr lang="es-CO" dirty="0"/>
          </a:p>
        </p:txBody>
      </p:sp>
      <p:pic>
        <p:nvPicPr>
          <p:cNvPr id="6" name="Imagen 5" descr="Juanjo stands in front of a building. He holds his arms out.">
            <a:extLst>
              <a:ext uri="{FF2B5EF4-FFF2-40B4-BE49-F238E27FC236}">
                <a16:creationId xmlns:a16="http://schemas.microsoft.com/office/drawing/2014/main" id="{872CA0BD-4DB1-4C3D-9885-BE779AE69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150" y="3079695"/>
            <a:ext cx="3371850" cy="2899107"/>
          </a:xfrm>
          <a:prstGeom prst="rect">
            <a:avLst/>
          </a:prstGeom>
        </p:spPr>
      </p:pic>
      <p:pic>
        <p:nvPicPr>
          <p:cNvPr id="8" name="Imagen 7" descr="Manuel and Valentina sit at a table at an outdoor café. They smile and laugh. Manuel speaks.">
            <a:extLst>
              <a:ext uri="{FF2B5EF4-FFF2-40B4-BE49-F238E27FC236}">
                <a16:creationId xmlns:a16="http://schemas.microsoft.com/office/drawing/2014/main" id="{25E2B0D1-D63F-4E92-9D59-7F0DB43E8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310" y="3081640"/>
            <a:ext cx="3417610" cy="2897162"/>
          </a:xfrm>
          <a:prstGeom prst="rect">
            <a:avLst/>
          </a:prstGeom>
        </p:spPr>
      </p:pic>
      <p:sp>
        <p:nvSpPr>
          <p:cNvPr id="9" name="Título 5">
            <a:extLst>
              <a:ext uri="{FF2B5EF4-FFF2-40B4-BE49-F238E27FC236}">
                <a16:creationId xmlns:a16="http://schemas.microsoft.com/office/drawing/2014/main" id="{D3D542A6-C935-4181-B164-8A042049A1D6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Estar</a:t>
            </a:r>
            <a:r>
              <a:rPr lang="en-US" b="0"/>
              <a:t> with conditions and emotions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997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247802-447B-450D-8C7C-A3A83CA1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5.1-4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843E40-6DDC-4D9F-AA96-C32D4685C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9921F2B-7C8B-4FD9-AE8F-ABD98070BB8A}"/>
              </a:ext>
            </a:extLst>
          </p:cNvPr>
          <p:cNvSpPr/>
          <p:nvPr/>
        </p:nvSpPr>
        <p:spPr>
          <a:xfrm>
            <a:off x="2990906" y="1645923"/>
            <a:ext cx="6400800" cy="903729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Adjectives that describe emotions and conditions</a:t>
            </a:r>
          </a:p>
        </p:txBody>
      </p:sp>
      <p:sp>
        <p:nvSpPr>
          <p:cNvPr id="8" name="Rectángulo: esquinas superiores redondeadas 7">
            <a:extLst>
              <a:ext uri="{FF2B5EF4-FFF2-40B4-BE49-F238E27FC236}">
                <a16:creationId xmlns:a16="http://schemas.microsoft.com/office/drawing/2014/main" id="{8F88EC2F-4E8C-4CBC-9CC1-22F2829BCFC9}"/>
              </a:ext>
            </a:extLst>
          </p:cNvPr>
          <p:cNvSpPr/>
          <p:nvPr/>
        </p:nvSpPr>
        <p:spPr>
          <a:xfrm rot="10800000">
            <a:off x="1592076" y="1705455"/>
            <a:ext cx="9761724" cy="4905597"/>
          </a:xfrm>
          <a:prstGeom prst="round2SameRect">
            <a:avLst>
              <a:gd name="adj1" fmla="val 14862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393CB94-A87C-46FA-B306-FE4311F0F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397976"/>
              </p:ext>
            </p:extLst>
          </p:nvPr>
        </p:nvGraphicFramePr>
        <p:xfrm>
          <a:off x="1729409" y="2256597"/>
          <a:ext cx="8387187" cy="4270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6061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638937">
                  <a:extLst>
                    <a:ext uri="{9D8B030D-6E8A-4147-A177-3AD203B41FA5}">
                      <a16:colId xmlns:a16="http://schemas.microsoft.com/office/drawing/2014/main" val="2794483710"/>
                    </a:ext>
                  </a:extLst>
                </a:gridCol>
                <a:gridCol w="2202042">
                  <a:extLst>
                    <a:ext uri="{9D8B030D-6E8A-4147-A177-3AD203B41FA5}">
                      <a16:colId xmlns:a16="http://schemas.microsoft.com/office/drawing/2014/main" val="879620045"/>
                    </a:ext>
                  </a:extLst>
                </a:gridCol>
                <a:gridCol w="2380147">
                  <a:extLst>
                    <a:ext uri="{9D8B030D-6E8A-4147-A177-3AD203B41FA5}">
                      <a16:colId xmlns:a16="http://schemas.microsoft.com/office/drawing/2014/main" val="2817091834"/>
                    </a:ext>
                  </a:extLst>
                </a:gridCol>
              </a:tblGrid>
              <a:tr h="4270058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abierto/a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aburrido/a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alegre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avergonzado/a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cansado/a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cerrado/a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cómodo/a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contento/a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desordenado/a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enamorado/a (de)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enojado/a</a:t>
                      </a:r>
                    </a:p>
                  </a:txBody>
                  <a:tcPr marL="72000" marR="108000" marT="9144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open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bored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happy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embarrassed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tired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closed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comfortable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disorderly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love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angry</a:t>
                      </a:r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equivocado/a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feliz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limpio/a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listo/a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nervioso/a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ocupado/a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ordenado/a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preocupado/a (por)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seguro/a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sucio/a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triste</a:t>
                      </a:r>
                      <a:endParaRPr lang="en-US" sz="18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9144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wrong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happy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clean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ready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nervous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busy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orderly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worried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sure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safe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confident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dirty</a:t>
                      </a:r>
                      <a:endParaRPr lang="es-E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200"/>
                        </a:spcAft>
                      </a:pP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sad</a:t>
                      </a:r>
                      <a:endParaRPr lang="en-US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0" marT="91440" marB="0">
                    <a:lnL w="12700" cap="flat" cmpd="sng" algn="ctr">
                      <a:solidFill>
                        <a:srgbClr val="333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FCAAE8A4-5E3D-4ABD-BF13-2D87464C9719}"/>
              </a:ext>
            </a:extLst>
          </p:cNvPr>
          <p:cNvSpPr/>
          <p:nvPr/>
        </p:nvSpPr>
        <p:spPr>
          <a:xfrm>
            <a:off x="4157829" y="5756385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CDFE621-24B5-4C32-ADE2-554DD601083F}"/>
              </a:ext>
            </a:extLst>
          </p:cNvPr>
          <p:cNvSpPr/>
          <p:nvPr/>
        </p:nvSpPr>
        <p:spPr>
          <a:xfrm>
            <a:off x="8030997" y="5756385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BC301D9-9474-4F9F-A9BC-DE51F46BAA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 err="1"/>
              <a:t>Estar</a:t>
            </a:r>
            <a:r>
              <a:rPr lang="en-US" b="0" dirty="0"/>
              <a:t> with conditions and emotions</a:t>
            </a:r>
            <a:endParaRPr lang="es-CO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06EBB2B-3B17-4AAD-AE32-3303ED286E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171" b="21425"/>
          <a:stretch/>
        </p:blipFill>
        <p:spPr>
          <a:xfrm>
            <a:off x="3724196" y="-156177"/>
            <a:ext cx="5901189" cy="23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3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D71C38D-766C-425B-BDE0-AD1186C73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5.1-5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3ACB73A-50D6-4B77-8620-AB79D3E4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8D633C-BAA4-43A9-A894-9DD3901DEC8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Note that the plural of </a:t>
            </a:r>
            <a:r>
              <a:rPr lang="en-US" b="1" dirty="0" err="1"/>
              <a:t>feliz</a:t>
            </a:r>
            <a:r>
              <a:rPr lang="en-US" dirty="0"/>
              <a:t> is </a:t>
            </a:r>
            <a:r>
              <a:rPr lang="en-US" b="1" dirty="0" err="1"/>
              <a:t>felices</a:t>
            </a:r>
            <a:r>
              <a:rPr lang="en-US" dirty="0"/>
              <a:t>.</a:t>
            </a:r>
            <a:endParaRPr lang="es-CO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6CAF515E-ADC4-4220-9FAE-99620B3E8708}"/>
              </a:ext>
            </a:extLst>
          </p:cNvPr>
          <p:cNvSpPr txBox="1">
            <a:spLocks/>
          </p:cNvSpPr>
          <p:nvPr/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Estar</a:t>
            </a:r>
            <a:r>
              <a:rPr lang="en-US" b="0"/>
              <a:t> with conditions and emotions</a:t>
            </a:r>
            <a:endParaRPr lang="es-CO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093AD121-7AC8-F029-35EB-B85F5D20B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690065"/>
              </p:ext>
            </p:extLst>
          </p:nvPr>
        </p:nvGraphicFramePr>
        <p:xfrm>
          <a:off x="665921" y="2545683"/>
          <a:ext cx="11002616" cy="3457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654">
                  <a:extLst>
                    <a:ext uri="{9D8B030D-6E8A-4147-A177-3AD203B41FA5}">
                      <a16:colId xmlns:a16="http://schemas.microsoft.com/office/drawing/2014/main" val="2119079584"/>
                    </a:ext>
                  </a:extLst>
                </a:gridCol>
                <a:gridCol w="2750654">
                  <a:extLst>
                    <a:ext uri="{9D8B030D-6E8A-4147-A177-3AD203B41FA5}">
                      <a16:colId xmlns:a16="http://schemas.microsoft.com/office/drawing/2014/main" val="2201643826"/>
                    </a:ext>
                  </a:extLst>
                </a:gridCol>
                <a:gridCol w="2750654">
                  <a:extLst>
                    <a:ext uri="{9D8B030D-6E8A-4147-A177-3AD203B41FA5}">
                      <a16:colId xmlns:a16="http://schemas.microsoft.com/office/drawing/2014/main" val="1721369654"/>
                    </a:ext>
                  </a:extLst>
                </a:gridCol>
                <a:gridCol w="2750654">
                  <a:extLst>
                    <a:ext uri="{9D8B030D-6E8A-4147-A177-3AD203B41FA5}">
                      <a16:colId xmlns:a16="http://schemas.microsoft.com/office/drawing/2014/main" val="3328466103"/>
                    </a:ext>
                  </a:extLst>
                </a:gridCol>
              </a:tblGrid>
              <a:tr h="887274">
                <a:tc>
                  <a:txBody>
                    <a:bodyPr/>
                    <a:lstStyle/>
                    <a:p>
                      <a:r>
                        <a:rPr lang="en-US" dirty="0"/>
                        <a:t>Pedro </a:t>
                      </a:r>
                      <a:r>
                        <a:rPr lang="en-US" dirty="0" err="1"/>
                        <a:t>esta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Pedro y Juan </a:t>
                      </a:r>
                      <a:r>
                        <a:rPr lang="en-US" dirty="0" err="1"/>
                        <a:t>estan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Julieta </a:t>
                      </a:r>
                      <a:r>
                        <a:rPr lang="en-US" dirty="0" err="1"/>
                        <a:t>esta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Julieta y Ana </a:t>
                      </a:r>
                      <a:r>
                        <a:rPr lang="en-US" dirty="0" err="1"/>
                        <a:t>estan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66513"/>
                  </a:ext>
                </a:extLst>
              </a:tr>
              <a:tr h="514056">
                <a:tc>
                  <a:txBody>
                    <a:bodyPr/>
                    <a:lstStyle/>
                    <a:p>
                      <a:r>
                        <a:rPr lang="en-US" dirty="0"/>
                        <a:t>triste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tristes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tristes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196362"/>
                  </a:ext>
                </a:extLst>
              </a:tr>
              <a:tr h="514056">
                <a:tc>
                  <a:txBody>
                    <a:bodyPr/>
                    <a:lstStyle/>
                    <a:p>
                      <a:r>
                        <a:rPr lang="en-US" dirty="0" err="1"/>
                        <a:t>feliz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felices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68782"/>
                  </a:ext>
                </a:extLst>
              </a:tr>
              <a:tr h="514056">
                <a:tc>
                  <a:txBody>
                    <a:bodyPr/>
                    <a:lstStyle/>
                    <a:p>
                      <a:r>
                        <a:rPr lang="en-US" dirty="0" err="1"/>
                        <a:t>enojado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enojados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enojada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enojadas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884404"/>
                  </a:ext>
                </a:extLst>
              </a:tr>
              <a:tr h="514056">
                <a:tc>
                  <a:txBody>
                    <a:bodyPr/>
                    <a:lstStyle/>
                    <a:p>
                      <a:r>
                        <a:rPr lang="en-US" dirty="0" err="1"/>
                        <a:t>contento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contentos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contenta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contentas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498955"/>
                  </a:ext>
                </a:extLst>
              </a:tr>
              <a:tr h="514056">
                <a:tc>
                  <a:txBody>
                    <a:bodyPr/>
                    <a:lstStyle/>
                    <a:p>
                      <a:r>
                        <a:rPr lang="en-US" dirty="0" err="1"/>
                        <a:t>enamorado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enamorados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enamorada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enamoradasb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618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112925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6209</TotalTime>
  <Words>335</Words>
  <Application>Microsoft Office PowerPoint</Application>
  <PresentationFormat>Widescreen</PresentationFormat>
  <Paragraphs>94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Times New Roman</vt:lpstr>
      <vt:lpstr>Main-MASTER</vt:lpstr>
      <vt:lpstr>PowerPoint Presentation</vt:lpstr>
      <vt:lpstr>PowerPoint Presentation</vt:lpstr>
      <vt:lpstr>PowerPoint Presentation</vt:lpstr>
      <vt:lpstr>Estar with conditions and emotions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Mario Bahena Urióstegui</cp:lastModifiedBy>
  <cp:revision>145</cp:revision>
  <dcterms:created xsi:type="dcterms:W3CDTF">2020-01-23T15:55:24Z</dcterms:created>
  <dcterms:modified xsi:type="dcterms:W3CDTF">2023-01-25T13:04:25Z</dcterms:modified>
</cp:coreProperties>
</file>