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341" r:id="rId2"/>
    <p:sldId id="352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26815"/>
    <a:srgbClr val="FFF9C7"/>
    <a:srgbClr val="0C7D5E"/>
    <a:srgbClr val="33348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86481" autoAdjust="0"/>
  </p:normalViewPr>
  <p:slideViewPr>
    <p:cSldViewPr snapToGrid="0">
      <p:cViewPr varScale="1">
        <p:scale>
          <a:sx n="59" d="100"/>
          <a:sy n="59" d="100"/>
        </p:scale>
        <p:origin x="1404" y="78"/>
      </p:cViewPr>
      <p:guideLst/>
    </p:cSldViewPr>
  </p:slideViewPr>
  <p:outlineViewPr>
    <p:cViewPr>
      <p:scale>
        <a:sx n="33" d="100"/>
        <a:sy n="33" d="100"/>
      </p:scale>
      <p:origin x="0" y="-33072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7E64ECD-229E-4745-980D-075483E069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336F4F-BB30-4A66-A1F5-46EC19E8CD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2" name="Isosceles Triangle 2">
            <a:extLst>
              <a:ext uri="{FF2B5EF4-FFF2-40B4-BE49-F238E27FC236}">
                <a16:creationId xmlns:a16="http://schemas.microsoft.com/office/drawing/2014/main" id="{EDC6C8D3-3633-43FF-861E-EC843007BB46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4.4-1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4.4-1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Verbs with irregular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2413C97-B735-4D5B-B17D-310AF551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A8B405E5-3AA4-4F6A-8606-712CF55BEA6A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9D9E42BA-A568-4EA8-95C2-BD1B4DD82179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00C3585-9AA0-4161-B216-7EE96DC3FAB2}"/>
              </a:ext>
            </a:extLst>
          </p:cNvPr>
          <p:cNvSpPr txBox="1"/>
          <p:nvPr userDrawn="1"/>
        </p:nvSpPr>
        <p:spPr>
          <a:xfrm>
            <a:off x="9310255" y="525083"/>
            <a:ext cx="20022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fin de semana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2256B2A9-F87D-4ADF-9115-69803472262D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3841F92E-DD7D-4DE1-A518-83E6D33BAC74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F5B23C-9262-47E4-A39A-E24A7C1A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4.4-1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F860AE-0BBB-480D-BA42-9E2638A8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B6D5DDF-C2B0-4A33-A44E-C46B877EA0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 Spanish, several verbs have irregular </a:t>
            </a:r>
            <a:r>
              <a:rPr lang="en-US" b="1" dirty="0" err="1"/>
              <a:t>yo</a:t>
            </a:r>
            <a:r>
              <a:rPr lang="en-US" dirty="0"/>
              <a:t> forms in the present tense.</a:t>
            </a:r>
            <a:endParaRPr lang="es-CO" dirty="0"/>
          </a:p>
        </p:txBody>
      </p:sp>
      <p:sp>
        <p:nvSpPr>
          <p:cNvPr id="6" name="Título 12">
            <a:extLst>
              <a:ext uri="{FF2B5EF4-FFF2-40B4-BE49-F238E27FC236}">
                <a16:creationId xmlns:a16="http://schemas.microsoft.com/office/drawing/2014/main" id="{AEDEA3D2-E398-4B25-9EF5-4612F2DB98B4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08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835D7E-6A17-4A7C-A9B0-E3482F10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4.4-10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212314-6F94-4804-B0FC-302CE902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8E337E8-F2AB-42CC-8C06-5125CC179AFF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77243" y="2117725"/>
            <a:ext cx="8229600" cy="3100388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The verb </a:t>
            </a:r>
            <a:r>
              <a:rPr lang="en-US" b="1" dirty="0" err="1"/>
              <a:t>ver</a:t>
            </a:r>
            <a:r>
              <a:rPr lang="en-US" dirty="0"/>
              <a:t> also means </a:t>
            </a:r>
            <a:r>
              <a:rPr lang="en-US" i="1" dirty="0"/>
              <a:t>to watch</a:t>
            </a:r>
            <a:r>
              <a:rPr lang="en-US" dirty="0"/>
              <a:t>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7A11536-744F-4901-A440-550AFFF33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18444"/>
              </p:ext>
            </p:extLst>
          </p:nvPr>
        </p:nvGraphicFramePr>
        <p:xfrm>
          <a:off x="2771084" y="3154680"/>
          <a:ext cx="78016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261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82905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431130"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¿Cuándo </a:t>
                      </a:r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vemos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 película?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When are we watching the movie?</a:t>
                      </a:r>
                    </a:p>
                    <a:p>
                      <a:pPr algn="l"/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Quiero </a:t>
                      </a: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el partido de béisbol.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want to watch the baseball game.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Veo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las noticias por la mañana.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watch the news in the morning.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Veo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los niños jugar en el parque.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I’m watching the kids play in the park.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5" name="Isosceles Triangle 2">
            <a:extLst>
              <a:ext uri="{FF2B5EF4-FFF2-40B4-BE49-F238E27FC236}">
                <a16:creationId xmlns:a16="http://schemas.microsoft.com/office/drawing/2014/main" id="{60FC5AB9-B35F-41D4-B34B-44E60EF7AD6D}"/>
              </a:ext>
            </a:extLst>
          </p:cNvPr>
          <p:cNvSpPr/>
          <p:nvPr/>
        </p:nvSpPr>
        <p:spPr>
          <a:xfrm rot="5400000">
            <a:off x="2207383" y="2270630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6FD57DEF-A66D-41AD-9BC4-C54922BD1674}"/>
              </a:ext>
            </a:extLst>
          </p:cNvPr>
          <p:cNvSpPr txBox="1"/>
          <p:nvPr/>
        </p:nvSpPr>
        <p:spPr>
          <a:xfrm>
            <a:off x="2537396" y="1647066"/>
            <a:ext cx="4963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verbs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8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US" sz="28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2">
            <a:extLst>
              <a:ext uri="{FF2B5EF4-FFF2-40B4-BE49-F238E27FC236}">
                <a16:creationId xmlns:a16="http://schemas.microsoft.com/office/drawing/2014/main" id="{BF1763B0-DE94-4DB2-A286-E8A3F24AE70B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9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835D7E-6A17-4A7C-A9B0-E3482F10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4.4-11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212314-6F94-4804-B0FC-302CE902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8E337E8-F2AB-42CC-8C06-5125CC179AFF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79293" y="2118440"/>
            <a:ext cx="8433964" cy="548641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The verb </a:t>
            </a:r>
            <a:r>
              <a:rPr lang="en-US" b="1" dirty="0" err="1"/>
              <a:t>oír</a:t>
            </a:r>
            <a:r>
              <a:rPr lang="en-US" dirty="0"/>
              <a:t> (</a:t>
            </a:r>
            <a:r>
              <a:rPr lang="en-US" i="1" dirty="0"/>
              <a:t>to hear</a:t>
            </a:r>
            <a:r>
              <a:rPr lang="en-US" dirty="0"/>
              <a:t>) has an irregular </a:t>
            </a:r>
            <a:r>
              <a:rPr lang="en-US" b="1" dirty="0" err="1"/>
              <a:t>yo</a:t>
            </a:r>
            <a:r>
              <a:rPr lang="en-US" dirty="0"/>
              <a:t> form and a spelling change in the </a:t>
            </a:r>
            <a:r>
              <a:rPr lang="en-US" b="1" dirty="0" err="1"/>
              <a:t>tú</a:t>
            </a:r>
            <a:r>
              <a:rPr lang="en-US" dirty="0"/>
              <a:t>, </a:t>
            </a:r>
            <a:r>
              <a:rPr lang="en-US" b="1" dirty="0" err="1"/>
              <a:t>usted</a:t>
            </a:r>
            <a:r>
              <a:rPr lang="en-US" b="1" dirty="0"/>
              <a:t>/</a:t>
            </a:r>
            <a:r>
              <a:rPr lang="en-US" b="1" dirty="0" err="1"/>
              <a:t>él</a:t>
            </a:r>
            <a:r>
              <a:rPr lang="en-US" b="1" dirty="0"/>
              <a:t>/</a:t>
            </a:r>
            <a:r>
              <a:rPr lang="en-US" b="1" dirty="0" err="1"/>
              <a:t>ella</a:t>
            </a:r>
            <a:r>
              <a:rPr lang="en-US" dirty="0"/>
              <a:t>, and </a:t>
            </a:r>
            <a:r>
              <a:rPr lang="en-US" b="1" dirty="0" err="1"/>
              <a:t>ustedes</a:t>
            </a:r>
            <a:r>
              <a:rPr lang="en-US" b="1" dirty="0"/>
              <a:t>/</a:t>
            </a:r>
            <a:r>
              <a:rPr lang="en-US" b="1" dirty="0" err="1"/>
              <a:t>ellos</a:t>
            </a:r>
            <a:r>
              <a:rPr lang="en-US" b="1" dirty="0"/>
              <a:t>/</a:t>
            </a:r>
            <a:r>
              <a:rPr lang="en-US" b="1" dirty="0" err="1"/>
              <a:t>ellas</a:t>
            </a:r>
            <a:r>
              <a:rPr lang="en-US" dirty="0"/>
              <a:t> forms. The </a:t>
            </a:r>
            <a:r>
              <a:rPr lang="en-US" b="1" dirty="0" err="1"/>
              <a:t>nosotros</a:t>
            </a:r>
            <a:r>
              <a:rPr lang="en-US" b="1" dirty="0"/>
              <a:t>/as </a:t>
            </a:r>
            <a:r>
              <a:rPr lang="en-US" dirty="0"/>
              <a:t>and </a:t>
            </a:r>
            <a:r>
              <a:rPr lang="en-US" b="1" dirty="0" err="1"/>
              <a:t>vosotros</a:t>
            </a:r>
            <a:r>
              <a:rPr lang="en-US" b="1" dirty="0"/>
              <a:t>/as</a:t>
            </a:r>
            <a:r>
              <a:rPr lang="en-US" dirty="0"/>
              <a:t> forms have an accent mark.</a:t>
            </a:r>
          </a:p>
        </p:txBody>
      </p:sp>
      <p:sp>
        <p:nvSpPr>
          <p:cNvPr id="9" name="Título 12">
            <a:extLst>
              <a:ext uri="{FF2B5EF4-FFF2-40B4-BE49-F238E27FC236}">
                <a16:creationId xmlns:a16="http://schemas.microsoft.com/office/drawing/2014/main" id="{A52FF55E-5277-40C2-9878-B15074B96C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b="0" dirty="0"/>
              <a:t>Verbs with irregular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b="0" dirty="0"/>
              <a:t>forms</a:t>
            </a:r>
            <a:endParaRPr lang="en-US" dirty="0"/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270CEBBD-6D3D-42DD-AF72-2CC688742C4C}"/>
              </a:ext>
            </a:extLst>
          </p:cNvPr>
          <p:cNvSpPr txBox="1"/>
          <p:nvPr/>
        </p:nvSpPr>
        <p:spPr>
          <a:xfrm>
            <a:off x="2537396" y="1647066"/>
            <a:ext cx="4963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verbs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8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US" sz="28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5848B7DF-7223-43E8-A308-3EEA942F5D2A}"/>
              </a:ext>
            </a:extLst>
          </p:cNvPr>
          <p:cNvSpPr/>
          <p:nvPr/>
        </p:nvSpPr>
        <p:spPr>
          <a:xfrm rot="5400000">
            <a:off x="2207383" y="2270630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835D7E-6A17-4A7C-A9B0-E3482F10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4.4-12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212314-6F94-4804-B0FC-302CE902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2522B44-143B-44BC-8D38-472A5DD36C1E}"/>
              </a:ext>
            </a:extLst>
          </p:cNvPr>
          <p:cNvSpPr/>
          <p:nvPr/>
        </p:nvSpPr>
        <p:spPr>
          <a:xfrm>
            <a:off x="4728310" y="2466147"/>
            <a:ext cx="3050234" cy="819112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to hear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Rectángulo: esquinas superiores redondeadas 13">
            <a:extLst>
              <a:ext uri="{FF2B5EF4-FFF2-40B4-BE49-F238E27FC236}">
                <a16:creationId xmlns:a16="http://schemas.microsoft.com/office/drawing/2014/main" id="{7B7B72CD-0FDF-4546-8FBE-D4437E297E10}"/>
              </a:ext>
            </a:extLst>
          </p:cNvPr>
          <p:cNvSpPr/>
          <p:nvPr/>
        </p:nvSpPr>
        <p:spPr>
          <a:xfrm rot="10800000">
            <a:off x="2754365" y="2891325"/>
            <a:ext cx="6839856" cy="2096242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DD9B9DDE-79A1-4B50-AE59-D69305514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221366"/>
              </p:ext>
            </p:extLst>
          </p:nvPr>
        </p:nvGraphicFramePr>
        <p:xfrm>
          <a:off x="2866852" y="3454798"/>
          <a:ext cx="6839857" cy="123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49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380363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187555726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</a:tblGrid>
              <a:tr h="123384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oi</a:t>
                      </a:r>
                      <a:r>
                        <a:rPr lang="es-CO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  <a:endParaRPr lang="es-CO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es-CO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</a:t>
                      </a: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es-CO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</a:t>
                      </a: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endParaRPr lang="en-US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n-US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</a:t>
                      </a: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mos</a:t>
                      </a:r>
                      <a:endParaRPr lang="pt-BR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</a:t>
                      </a: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endParaRPr lang="pt-BR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20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</a:t>
                      </a: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endParaRPr lang="fr-F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D01CF04-BBAC-4F94-8CC9-D452B5E0FC6E}"/>
              </a:ext>
            </a:extLst>
          </p:cNvPr>
          <p:cNvSpPr/>
          <p:nvPr/>
        </p:nvSpPr>
        <p:spPr>
          <a:xfrm>
            <a:off x="3311020" y="3115718"/>
            <a:ext cx="2158167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Singular </a:t>
            </a:r>
            <a:r>
              <a:rPr lang="es-CO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2D981526-1350-42C3-B401-67072201698F}"/>
              </a:ext>
            </a:extLst>
          </p:cNvPr>
          <p:cNvSpPr/>
          <p:nvPr/>
        </p:nvSpPr>
        <p:spPr>
          <a:xfrm>
            <a:off x="6931988" y="3144208"/>
            <a:ext cx="2158167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 </a:t>
            </a:r>
            <a:r>
              <a:rPr lang="es-CO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2F4ABF8-2EC6-48EF-A1C4-B6940874B1EC}"/>
              </a:ext>
            </a:extLst>
          </p:cNvPr>
          <p:cNvSpPr/>
          <p:nvPr/>
        </p:nvSpPr>
        <p:spPr>
          <a:xfrm>
            <a:off x="4345774" y="464207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DB89C7AC-9C9D-450C-8E5B-DFF05C4218FB}"/>
              </a:ext>
            </a:extLst>
          </p:cNvPr>
          <p:cNvSpPr/>
          <p:nvPr/>
        </p:nvSpPr>
        <p:spPr>
          <a:xfrm>
            <a:off x="7946104" y="464207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7A11536-744F-4901-A440-550AFFF33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1531"/>
              </p:ext>
            </p:extLst>
          </p:nvPr>
        </p:nvGraphicFramePr>
        <p:xfrm>
          <a:off x="2900333" y="5352992"/>
          <a:ext cx="700332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66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630658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algn="l"/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Oigo 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unas personas en la otra sala.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hear some people in the other room.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8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Oyes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música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you hear the music?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5" name="Título 12">
            <a:extLst>
              <a:ext uri="{FF2B5EF4-FFF2-40B4-BE49-F238E27FC236}">
                <a16:creationId xmlns:a16="http://schemas.microsoft.com/office/drawing/2014/main" id="{BC6C1F2E-C27E-45C4-B2B7-7DA5D7B1F2E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b="0" dirty="0"/>
              <a:t>Verbs with irregular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b="0" dirty="0"/>
              <a:t>forms</a:t>
            </a:r>
            <a:endParaRPr lang="en-US" dirty="0"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96863A4C-4277-4299-9F1C-2A525FC0CEF8}"/>
              </a:ext>
            </a:extLst>
          </p:cNvPr>
          <p:cNvSpPr txBox="1"/>
          <p:nvPr/>
        </p:nvSpPr>
        <p:spPr>
          <a:xfrm>
            <a:off x="2537396" y="1647066"/>
            <a:ext cx="4963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verbs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8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US" sz="28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3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247802-447B-450D-8C7C-A3A83CA1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843E40-6DDC-4D9F-AA96-C32D4685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585045A9-93DE-4C58-81CA-34F0E662F9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0" y="1700158"/>
            <a:ext cx="8663949" cy="1271600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dirty="0"/>
              <a:t>The verbs </a:t>
            </a:r>
            <a:r>
              <a:rPr lang="en-US" sz="2400" b="1" dirty="0" err="1"/>
              <a:t>hacer</a:t>
            </a:r>
            <a:r>
              <a:rPr lang="en-US" sz="2400" dirty="0"/>
              <a:t> (</a:t>
            </a:r>
            <a:r>
              <a:rPr lang="en-US" sz="2400" i="1" dirty="0"/>
              <a:t>to do, to make</a:t>
            </a:r>
            <a:r>
              <a:rPr lang="en-US" sz="2400" dirty="0"/>
              <a:t>), </a:t>
            </a:r>
            <a:r>
              <a:rPr lang="en-US" sz="2400" b="1" dirty="0" err="1"/>
              <a:t>poner</a:t>
            </a:r>
            <a:r>
              <a:rPr lang="en-US" sz="2400" dirty="0"/>
              <a:t> (</a:t>
            </a:r>
            <a:r>
              <a:rPr lang="en-US" sz="2400" i="1" dirty="0"/>
              <a:t>to put, to place</a:t>
            </a:r>
            <a:r>
              <a:rPr lang="en-US" sz="2400" dirty="0"/>
              <a:t>), </a:t>
            </a:r>
            <a:r>
              <a:rPr lang="en-US" sz="2400" b="1" dirty="0" err="1"/>
              <a:t>salir</a:t>
            </a:r>
            <a:r>
              <a:rPr lang="en-US" sz="2400" dirty="0"/>
              <a:t> (</a:t>
            </a:r>
            <a:r>
              <a:rPr lang="en-US" sz="2400" i="1" dirty="0"/>
              <a:t>to leave</a:t>
            </a:r>
            <a:r>
              <a:rPr lang="en-US" sz="2400" dirty="0"/>
              <a:t>), </a:t>
            </a:r>
            <a:r>
              <a:rPr lang="en-US" sz="2400" b="1" dirty="0" err="1"/>
              <a:t>suponer</a:t>
            </a:r>
            <a:r>
              <a:rPr lang="en-US" sz="2400" dirty="0"/>
              <a:t> (</a:t>
            </a:r>
            <a:r>
              <a:rPr lang="en-US" sz="2400" i="1" dirty="0"/>
              <a:t>to suppose</a:t>
            </a:r>
            <a:r>
              <a:rPr lang="en-US" sz="2400" dirty="0"/>
              <a:t>), and </a:t>
            </a:r>
            <a:r>
              <a:rPr lang="en-US" sz="2400" b="1" dirty="0" err="1"/>
              <a:t>traer</a:t>
            </a:r>
            <a:r>
              <a:rPr lang="en-US" sz="2400" dirty="0"/>
              <a:t> (</a:t>
            </a:r>
            <a:r>
              <a:rPr lang="en-US" sz="2400" i="1" dirty="0"/>
              <a:t>to bring</a:t>
            </a:r>
            <a:r>
              <a:rPr lang="en-US" sz="2400" dirty="0"/>
              <a:t>) have </a:t>
            </a:r>
            <a:r>
              <a:rPr lang="en-US" sz="2400" b="1" dirty="0" err="1"/>
              <a:t>yo</a:t>
            </a:r>
            <a:r>
              <a:rPr lang="en-US" sz="2400" dirty="0"/>
              <a:t> forms that end in </a:t>
            </a:r>
            <a:r>
              <a:rPr lang="en-US" sz="2400" b="1" dirty="0"/>
              <a:t>-go</a:t>
            </a:r>
            <a:r>
              <a:rPr lang="en-US" sz="2400" dirty="0"/>
              <a:t>. The other forms are regular.</a:t>
            </a:r>
            <a:endParaRPr lang="es-CO" sz="2400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9921F2B-7C8B-4FD9-AE8F-ABD98070BB8A}"/>
              </a:ext>
            </a:extLst>
          </p:cNvPr>
          <p:cNvSpPr/>
          <p:nvPr/>
        </p:nvSpPr>
        <p:spPr>
          <a:xfrm>
            <a:off x="4712749" y="3080724"/>
            <a:ext cx="3910627" cy="769653"/>
          </a:xfrm>
          <a:prstGeom prst="ellipse">
            <a:avLst/>
          </a:prstGeom>
          <a:solidFill>
            <a:srgbClr val="333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Verbs with irregular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forms</a:t>
            </a: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8F88EC2F-4E8C-4CBC-9CC1-22F2829BCFC9}"/>
              </a:ext>
            </a:extLst>
          </p:cNvPr>
          <p:cNvSpPr/>
          <p:nvPr/>
        </p:nvSpPr>
        <p:spPr>
          <a:xfrm rot="10800000">
            <a:off x="2590918" y="3492495"/>
            <a:ext cx="7886579" cy="2632079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393CB94-A87C-46FA-B306-FE4311F0F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402688"/>
              </p:ext>
            </p:extLst>
          </p:nvPr>
        </p:nvGraphicFramePr>
        <p:xfrm>
          <a:off x="2590921" y="3984216"/>
          <a:ext cx="7784979" cy="1964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359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1196340">
                  <a:extLst>
                    <a:ext uri="{9D8B030D-6E8A-4147-A177-3AD203B41FA5}">
                      <a16:colId xmlns:a16="http://schemas.microsoft.com/office/drawing/2014/main" val="879620045"/>
                    </a:ext>
                  </a:extLst>
                </a:gridCol>
                <a:gridCol w="1287780">
                  <a:extLst>
                    <a:ext uri="{9D8B030D-6E8A-4147-A177-3AD203B41FA5}">
                      <a16:colId xmlns:a16="http://schemas.microsoft.com/office/drawing/2014/main" val="2817091834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1875557264"/>
                    </a:ext>
                  </a:extLst>
                </a:gridCol>
                <a:gridCol w="1323340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</a:tblGrid>
              <a:tr h="440464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endParaRPr lang="es-ES" sz="12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do;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make</a:t>
                      </a:r>
                    </a:p>
                  </a:txBody>
                  <a:tcPr marL="108000" marR="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put;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place</a:t>
                      </a:r>
                    </a:p>
                  </a:txBody>
                  <a:tcPr marL="108000" marR="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leave</a:t>
                      </a:r>
                    </a:p>
                  </a:txBody>
                  <a:tcPr marL="108000" marR="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2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suppose</a:t>
                      </a:r>
                    </a:p>
                  </a:txBody>
                  <a:tcPr marL="108000" marR="10800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fr-FR" sz="12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fr-FR" sz="12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bring</a:t>
                      </a:r>
                      <a:endParaRPr lang="fr-FR" sz="12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52029"/>
                  </a:ext>
                </a:extLst>
              </a:tr>
              <a:tr h="1247456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n-US" sz="12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endParaRPr lang="es-ES" sz="1200" b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</a:t>
                      </a:r>
                      <a:r>
                        <a:rPr lang="es-ES" sz="12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haces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hace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hacemos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hacéis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hacen</a:t>
                      </a:r>
                      <a:endParaRPr lang="en-US" sz="12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</a:t>
                      </a:r>
                      <a:r>
                        <a:rPr lang="es-ES" sz="12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ponéis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ponen</a:t>
                      </a:r>
                      <a:endParaRPr lang="en-US" sz="12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</a:t>
                      </a:r>
                      <a:r>
                        <a:rPr lang="es-ES" sz="12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salimos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salís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salen</a:t>
                      </a:r>
                      <a:endParaRPr lang="en-US" sz="12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supon</a:t>
                      </a:r>
                      <a:r>
                        <a:rPr lang="es-ES" sz="12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supones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supone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suponemos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suponéis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2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suponen</a:t>
                      </a:r>
                      <a:endParaRPr lang="en-US" sz="12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pt-BR" sz="12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trai</a:t>
                      </a:r>
                      <a:r>
                        <a:rPr lang="pt-BR" sz="1200" b="0" kern="1200" dirty="0" err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</a:t>
                      </a:r>
                      <a:endParaRPr lang="pt-BR" sz="12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pt-BR" sz="12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traes</a:t>
                      </a:r>
                      <a:endParaRPr lang="pt-BR" sz="12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pt-BR" sz="12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trae</a:t>
                      </a:r>
                      <a:endParaRPr lang="pt-BR" sz="12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pt-BR" sz="12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traemos</a:t>
                      </a:r>
                      <a:endParaRPr lang="pt-BR" sz="12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pt-BR" sz="12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traéis</a:t>
                      </a:r>
                      <a:endParaRPr lang="pt-BR" sz="12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pt-BR" sz="12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traen</a:t>
                      </a:r>
                      <a:endParaRPr lang="fr-FR" sz="12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A2B8C943-5B8D-4DA9-B4D2-0126D6D95358}"/>
              </a:ext>
            </a:extLst>
          </p:cNvPr>
          <p:cNvSpPr/>
          <p:nvPr/>
        </p:nvSpPr>
        <p:spPr>
          <a:xfrm>
            <a:off x="4254114" y="3617205"/>
            <a:ext cx="1007367" cy="27893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31A8FDA-0D73-4A8B-A40C-493E48A377C4}"/>
              </a:ext>
            </a:extLst>
          </p:cNvPr>
          <p:cNvSpPr/>
          <p:nvPr/>
        </p:nvSpPr>
        <p:spPr>
          <a:xfrm>
            <a:off x="4099608" y="5895056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A5102154-E2B7-4759-87CA-F5608D25CF40}"/>
              </a:ext>
            </a:extLst>
          </p:cNvPr>
          <p:cNvSpPr/>
          <p:nvPr/>
        </p:nvSpPr>
        <p:spPr>
          <a:xfrm>
            <a:off x="5439667" y="3629905"/>
            <a:ext cx="1007367" cy="26623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poner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D55961ED-A5C6-4074-A72F-E9E0BCDF23B3}"/>
              </a:ext>
            </a:extLst>
          </p:cNvPr>
          <p:cNvSpPr/>
          <p:nvPr/>
        </p:nvSpPr>
        <p:spPr>
          <a:xfrm>
            <a:off x="6625220" y="3641446"/>
            <a:ext cx="1007367" cy="254689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salir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99A4C3DC-E006-416A-A05E-5592262821D0}"/>
              </a:ext>
            </a:extLst>
          </p:cNvPr>
          <p:cNvSpPr/>
          <p:nvPr/>
        </p:nvSpPr>
        <p:spPr>
          <a:xfrm>
            <a:off x="7928337" y="3629905"/>
            <a:ext cx="1007367" cy="26623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suponer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232AAFDF-C0A9-4F86-8054-EA78326A1DA3}"/>
              </a:ext>
            </a:extLst>
          </p:cNvPr>
          <p:cNvSpPr/>
          <p:nvPr/>
        </p:nvSpPr>
        <p:spPr>
          <a:xfrm>
            <a:off x="9160519" y="3641446"/>
            <a:ext cx="1007367" cy="254689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traer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89796DD1-086D-4FFF-A43D-C6A707B19D5F}"/>
              </a:ext>
            </a:extLst>
          </p:cNvPr>
          <p:cNvSpPr/>
          <p:nvPr/>
        </p:nvSpPr>
        <p:spPr>
          <a:xfrm>
            <a:off x="5287516" y="5895056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A6796CB0-52BC-4ACE-B3EC-A2B270BFAA8F}"/>
              </a:ext>
            </a:extLst>
          </p:cNvPr>
          <p:cNvSpPr/>
          <p:nvPr/>
        </p:nvSpPr>
        <p:spPr>
          <a:xfrm>
            <a:off x="6483872" y="589052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CBCB435A-7E91-4E95-AC74-E154A27A5AC9}"/>
              </a:ext>
            </a:extLst>
          </p:cNvPr>
          <p:cNvSpPr/>
          <p:nvPr/>
        </p:nvSpPr>
        <p:spPr>
          <a:xfrm>
            <a:off x="7773604" y="589052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0D45EAEA-9F1F-400B-9224-FE681CC4EB68}"/>
              </a:ext>
            </a:extLst>
          </p:cNvPr>
          <p:cNvSpPr/>
          <p:nvPr/>
        </p:nvSpPr>
        <p:spPr>
          <a:xfrm>
            <a:off x="9006821" y="5890524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ítulo 12">
            <a:extLst>
              <a:ext uri="{FF2B5EF4-FFF2-40B4-BE49-F238E27FC236}">
                <a16:creationId xmlns:a16="http://schemas.microsoft.com/office/drawing/2014/main" id="{357A60BA-67B2-4FEA-9FFB-5F16EFB403ED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0168F2-EF30-4EDB-A84F-FB10D838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EA48DDC-6674-436D-85A5-A91C9D930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6" name="Imagen 5" descr="Video characters don Paco and Daniel. Daniel speaks.">
            <a:extLst>
              <a:ext uri="{FF2B5EF4-FFF2-40B4-BE49-F238E27FC236}">
                <a16:creationId xmlns:a16="http://schemas.microsoft.com/office/drawing/2014/main" id="{C3EF5D48-1E29-46C0-81C1-71CA32C51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467" y="1769000"/>
            <a:ext cx="3309756" cy="3061242"/>
          </a:xfrm>
          <a:prstGeom prst="rect">
            <a:avLst/>
          </a:prstGeom>
        </p:spPr>
      </p:pic>
      <p:pic>
        <p:nvPicPr>
          <p:cNvPr id="8" name="Imagen 7" descr="Video character Manuel.">
            <a:extLst>
              <a:ext uri="{FF2B5EF4-FFF2-40B4-BE49-F238E27FC236}">
                <a16:creationId xmlns:a16="http://schemas.microsoft.com/office/drawing/2014/main" id="{B4BC6CD2-2658-4C64-B2A3-F86918C2A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428" y="1769000"/>
            <a:ext cx="3332348" cy="3061242"/>
          </a:xfrm>
          <a:prstGeom prst="rect">
            <a:avLst/>
          </a:prstGeom>
        </p:spPr>
      </p:pic>
      <p:sp>
        <p:nvSpPr>
          <p:cNvPr id="10" name="Título 12">
            <a:extLst>
              <a:ext uri="{FF2B5EF4-FFF2-40B4-BE49-F238E27FC236}">
                <a16:creationId xmlns:a16="http://schemas.microsoft.com/office/drawing/2014/main" id="{B73BC262-4AA9-4D77-8B03-CF7A62B4DC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b="0" dirty="0"/>
              <a:t>Verbs with irregular </a:t>
            </a: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b="0" dirty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5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6A968C-867F-4CB5-8F96-7B7C01DA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4.4-4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469B9D-A4DE-4A85-95B0-8F190F738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B728CA-06BC-4186-8A45-78F6F7F10E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7406649" cy="1141016"/>
          </a:xfrm>
          <a:prstGeom prst="rect">
            <a:avLst/>
          </a:prstGeom>
        </p:spPr>
        <p:txBody>
          <a:bodyPr/>
          <a:lstStyle/>
          <a:p>
            <a:r>
              <a:rPr lang="en-US" b="1" dirty="0" err="1"/>
              <a:t>Poner</a:t>
            </a:r>
            <a:r>
              <a:rPr lang="en-US" dirty="0"/>
              <a:t> can also mean </a:t>
            </a:r>
            <a:r>
              <a:rPr lang="en-US" i="1" dirty="0"/>
              <a:t>to turn on</a:t>
            </a:r>
            <a:r>
              <a:rPr lang="en-US" dirty="0"/>
              <a:t> a household appliance.</a:t>
            </a:r>
            <a:endParaRPr lang="es-CO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BF55941-A2F9-4E30-ABD7-25F0EFCAD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767987"/>
              </p:ext>
            </p:extLst>
          </p:nvPr>
        </p:nvGraphicFramePr>
        <p:xfrm>
          <a:off x="2635982" y="3162520"/>
          <a:ext cx="685091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007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089911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algn="l"/>
                      <a:r>
                        <a:rPr lang="es-CO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</a:t>
                      </a:r>
                      <a:r>
                        <a:rPr lang="es-CO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pone </a:t>
                      </a:r>
                      <a:r>
                        <a:rPr lang="es-CO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radio.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Carlos turns on the radio.</a:t>
                      </a: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María 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televisión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María turns on the television.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12">
            <a:extLst>
              <a:ext uri="{FF2B5EF4-FFF2-40B4-BE49-F238E27FC236}">
                <a16:creationId xmlns:a16="http://schemas.microsoft.com/office/drawing/2014/main" id="{A7EAF3AF-776C-40C0-9B6A-7C72F90FE086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2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69D92E-7FA5-4449-BA97-A4BEFC4B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51C73B-62C6-4903-9319-11786E0D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03A82C1-242B-4D81-B0B1-1B9B6DF6F0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err="1"/>
              <a:t>Salir</a:t>
            </a:r>
            <a:r>
              <a:rPr lang="en-US" dirty="0"/>
              <a:t> </a:t>
            </a:r>
            <a:r>
              <a:rPr lang="en-US" b="1" dirty="0"/>
              <a:t>de</a:t>
            </a:r>
            <a:r>
              <a:rPr lang="en-US" dirty="0"/>
              <a:t> is used to indicate that someone is leaving a particular place.</a:t>
            </a:r>
            <a:endParaRPr lang="es-CO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9D3535B-5C94-414D-B4B2-4A21F6F87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65191"/>
              </p:ext>
            </p:extLst>
          </p:nvPr>
        </p:nvGraphicFramePr>
        <p:xfrm>
          <a:off x="2635982" y="3162520"/>
          <a:ext cx="793919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26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4203933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algn="l"/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Salgo de 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casa muy temprano.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leave home very early.</a:t>
                      </a: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tren </a:t>
                      </a: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sale de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estación a las dos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train leaves the station at two.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12">
            <a:extLst>
              <a:ext uri="{FF2B5EF4-FFF2-40B4-BE49-F238E27FC236}">
                <a16:creationId xmlns:a16="http://schemas.microsoft.com/office/drawing/2014/main" id="{4E91CDCB-FE98-4B4A-824E-1649B899BDD1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3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69D92E-7FA5-4449-BA97-A4BEFC4B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51C73B-62C6-4903-9319-11786E0D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03A82C1-242B-4D81-B0B1-1B9B6DF6F0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err="1"/>
              <a:t>Salir</a:t>
            </a:r>
            <a:r>
              <a:rPr lang="en-US" b="1" dirty="0"/>
              <a:t> para </a:t>
            </a:r>
            <a:r>
              <a:rPr lang="en-US" dirty="0"/>
              <a:t>is used to indicate someone’s destination.</a:t>
            </a:r>
            <a:endParaRPr lang="es-CO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9D3535B-5C94-414D-B4B2-4A21F6F87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497628"/>
              </p:ext>
            </p:extLst>
          </p:nvPr>
        </p:nvGraphicFramePr>
        <p:xfrm>
          <a:off x="2635982" y="3162520"/>
          <a:ext cx="666041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26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925158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Mañana </a:t>
                      </a:r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salgo para 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México.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Tomorrow I leave for Mexico.</a:t>
                      </a: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Hoy </a:t>
                      </a: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salen para 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España.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Today they leave for Spain.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12">
            <a:extLst>
              <a:ext uri="{FF2B5EF4-FFF2-40B4-BE49-F238E27FC236}">
                <a16:creationId xmlns:a16="http://schemas.microsoft.com/office/drawing/2014/main" id="{C1F3F301-6AF1-417D-BE61-F988DA2825D8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7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69D92E-7FA5-4449-BA97-A4BEFC4B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51C73B-62C6-4903-9319-11786E0D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03A82C1-242B-4D81-B0B1-1B9B6DF6F0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err="1"/>
              <a:t>Salir</a:t>
            </a:r>
            <a:r>
              <a:rPr lang="en-US" b="1" dirty="0"/>
              <a:t> con </a:t>
            </a:r>
            <a:r>
              <a:rPr lang="en-US" dirty="0"/>
              <a:t>means </a:t>
            </a:r>
            <a:r>
              <a:rPr lang="en-US" i="1" dirty="0"/>
              <a:t>to leave with someone or something</a:t>
            </a:r>
            <a:r>
              <a:rPr lang="en-US" dirty="0"/>
              <a:t>, or </a:t>
            </a:r>
            <a:r>
              <a:rPr lang="en-US" i="1" dirty="0"/>
              <a:t>to date someone</a:t>
            </a:r>
            <a:r>
              <a:rPr lang="en-US" dirty="0"/>
              <a:t>.</a:t>
            </a:r>
            <a:endParaRPr lang="es-CO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9D3535B-5C94-414D-B4B2-4A21F6F87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964017"/>
              </p:ext>
            </p:extLst>
          </p:nvPr>
        </p:nvGraphicFramePr>
        <p:xfrm>
          <a:off x="2635982" y="3162520"/>
          <a:ext cx="777484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526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4039583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Alberto </a:t>
                      </a:r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 con 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 amigo.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Alberto is leaving with his friend.</a:t>
                      </a:r>
                    </a:p>
                    <a:p>
                      <a:pPr algn="l"/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Hoy voy a </a:t>
                      </a: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salir con 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 hermana.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Today I’m going out with my sister.</a:t>
                      </a: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Margarita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sale con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 mochila.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Margarita is leaving with her backpack.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Raúl 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sale con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muy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bonita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Raúl is going out with a very pretty girl.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12">
            <a:extLst>
              <a:ext uri="{FF2B5EF4-FFF2-40B4-BE49-F238E27FC236}">
                <a16:creationId xmlns:a16="http://schemas.microsoft.com/office/drawing/2014/main" id="{8C6C78B1-26D5-4706-826E-AB333C90F34D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6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835D7E-6A17-4A7C-A9B0-E3482F10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212314-6F94-4804-B0FC-302CE902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BC19FC6-B788-49DF-9263-34DF83E8D90E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86601" y="2117735"/>
            <a:ext cx="8229600" cy="170484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The verb </a:t>
            </a:r>
            <a:r>
              <a:rPr lang="en-US" b="1" dirty="0" err="1"/>
              <a:t>ver</a:t>
            </a:r>
            <a:r>
              <a:rPr lang="en-US" dirty="0"/>
              <a:t> (</a:t>
            </a:r>
            <a:r>
              <a:rPr lang="en-US" i="1" dirty="0"/>
              <a:t>to see</a:t>
            </a:r>
            <a:r>
              <a:rPr lang="en-US" dirty="0"/>
              <a:t>) has an irregular </a:t>
            </a:r>
            <a:r>
              <a:rPr lang="en-US" b="1" dirty="0" err="1"/>
              <a:t>yo</a:t>
            </a:r>
            <a:r>
              <a:rPr lang="en-US" dirty="0"/>
              <a:t> form. The other forms of </a:t>
            </a:r>
            <a:r>
              <a:rPr lang="en-US" b="1" dirty="0" err="1"/>
              <a:t>ver</a:t>
            </a:r>
            <a:r>
              <a:rPr lang="en-US" dirty="0"/>
              <a:t> are regular but note that the </a:t>
            </a:r>
            <a:r>
              <a:rPr lang="en-US" b="1" dirty="0" err="1"/>
              <a:t>vosotros</a:t>
            </a:r>
            <a:r>
              <a:rPr lang="en-US" b="1" dirty="0"/>
              <a:t>/as </a:t>
            </a:r>
            <a:r>
              <a:rPr lang="en-US" dirty="0"/>
              <a:t>form does not carry an accent.</a:t>
            </a: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C86A059A-9114-45E9-90AA-A312EF4547F6}"/>
              </a:ext>
            </a:extLst>
          </p:cNvPr>
          <p:cNvSpPr txBox="1"/>
          <p:nvPr/>
        </p:nvSpPr>
        <p:spPr>
          <a:xfrm>
            <a:off x="2538318" y="164967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verbs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endParaRPr lang="en-US" sz="28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EA7EE369-5A89-4DBF-9685-13FD456DE986}"/>
              </a:ext>
            </a:extLst>
          </p:cNvPr>
          <p:cNvSpPr/>
          <p:nvPr/>
        </p:nvSpPr>
        <p:spPr>
          <a:xfrm rot="5400000">
            <a:off x="2194195" y="231378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ítulo 12">
            <a:extLst>
              <a:ext uri="{FF2B5EF4-FFF2-40B4-BE49-F238E27FC236}">
                <a16:creationId xmlns:a16="http://schemas.microsoft.com/office/drawing/2014/main" id="{4D5D6B24-8F76-46A2-B8B1-9D5E1B568F9E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3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835D7E-6A17-4A7C-A9B0-E3482F10F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4.4-9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212314-6F94-4804-B0FC-302CE902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2522B44-143B-44BC-8D38-472A5DD36C1E}"/>
              </a:ext>
            </a:extLst>
          </p:cNvPr>
          <p:cNvSpPr/>
          <p:nvPr/>
        </p:nvSpPr>
        <p:spPr>
          <a:xfrm>
            <a:off x="4728310" y="2466147"/>
            <a:ext cx="3050234" cy="819112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Rectángulo: esquinas superiores redondeadas 13">
            <a:extLst>
              <a:ext uri="{FF2B5EF4-FFF2-40B4-BE49-F238E27FC236}">
                <a16:creationId xmlns:a16="http://schemas.microsoft.com/office/drawing/2014/main" id="{7B7B72CD-0FDF-4546-8FBE-D4437E297E10}"/>
              </a:ext>
            </a:extLst>
          </p:cNvPr>
          <p:cNvSpPr/>
          <p:nvPr/>
        </p:nvSpPr>
        <p:spPr>
          <a:xfrm rot="10800000">
            <a:off x="2754365" y="2891325"/>
            <a:ext cx="6839856" cy="2096242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DD9B9DDE-79A1-4B50-AE59-D69305514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426"/>
              </p:ext>
            </p:extLst>
          </p:nvPr>
        </p:nvGraphicFramePr>
        <p:xfrm>
          <a:off x="2866852" y="3454798"/>
          <a:ext cx="6839857" cy="123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49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380363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187555726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339133666"/>
                    </a:ext>
                  </a:extLst>
                </a:gridCol>
              </a:tblGrid>
              <a:tr h="123384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Ud./él/ella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s-CO" sz="2000" b="0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endParaRPr lang="es-CO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CO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</a:t>
                      </a:r>
                      <a:endParaRPr lang="en-US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vosotros/as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s-ES" sz="20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Uds./ellos/ellas</a:t>
                      </a:r>
                      <a:endParaRPr lang="en-US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vemos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veis</a:t>
                      </a:r>
                      <a:endParaRPr lang="pt-BR" sz="20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BR" sz="2000" b="0" kern="1200" dirty="0" err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ven</a:t>
                      </a:r>
                      <a:endParaRPr lang="fr-FR" sz="2000" b="0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4D01CF04-BBAC-4F94-8CC9-D452B5E0FC6E}"/>
              </a:ext>
            </a:extLst>
          </p:cNvPr>
          <p:cNvSpPr/>
          <p:nvPr/>
        </p:nvSpPr>
        <p:spPr>
          <a:xfrm>
            <a:off x="3349120" y="3115718"/>
            <a:ext cx="2158167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Singular </a:t>
            </a:r>
            <a:r>
              <a:rPr lang="es-CO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2D981526-1350-42C3-B401-67072201698F}"/>
              </a:ext>
            </a:extLst>
          </p:cNvPr>
          <p:cNvSpPr/>
          <p:nvPr/>
        </p:nvSpPr>
        <p:spPr>
          <a:xfrm>
            <a:off x="6931988" y="3144208"/>
            <a:ext cx="2158167" cy="34869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 </a:t>
            </a:r>
            <a:r>
              <a:rPr lang="es-CO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es-CO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82F4ABF8-2EC6-48EF-A1C4-B6940874B1EC}"/>
              </a:ext>
            </a:extLst>
          </p:cNvPr>
          <p:cNvSpPr/>
          <p:nvPr/>
        </p:nvSpPr>
        <p:spPr>
          <a:xfrm>
            <a:off x="4345774" y="464207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DB89C7AC-9C9D-450C-8E5B-DFF05C4218FB}"/>
              </a:ext>
            </a:extLst>
          </p:cNvPr>
          <p:cNvSpPr/>
          <p:nvPr/>
        </p:nvSpPr>
        <p:spPr>
          <a:xfrm>
            <a:off x="7946104" y="464207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47A11536-744F-4901-A440-550AFFF33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82500"/>
              </p:ext>
            </p:extLst>
          </p:nvPr>
        </p:nvGraphicFramePr>
        <p:xfrm>
          <a:off x="2900333" y="5352992"/>
          <a:ext cx="700332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664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630658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6830">
                <a:tc>
                  <a:txBody>
                    <a:bodyPr/>
                    <a:lstStyle/>
                    <a:p>
                      <a:pPr algn="l"/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su abuela todos los domingos.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 sees his grandmother every Sunday.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n-US" sz="18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veo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el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problema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don’t see the problem.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2" name="TextBox 17">
            <a:extLst>
              <a:ext uri="{FF2B5EF4-FFF2-40B4-BE49-F238E27FC236}">
                <a16:creationId xmlns:a16="http://schemas.microsoft.com/office/drawing/2014/main" id="{6DA03B14-BE69-4555-AD48-5C8B0BDD2FC8}"/>
              </a:ext>
            </a:extLst>
          </p:cNvPr>
          <p:cNvSpPr txBox="1"/>
          <p:nvPr/>
        </p:nvSpPr>
        <p:spPr>
          <a:xfrm>
            <a:off x="2537396" y="1647066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verbs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800" b="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0" u="none" strike="noStrike" baseline="0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8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(cont’d)</a:t>
            </a:r>
            <a:endParaRPr lang="en-US" sz="28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ítulo 12">
            <a:extLst>
              <a:ext uri="{FF2B5EF4-FFF2-40B4-BE49-F238E27FC236}">
                <a16:creationId xmlns:a16="http://schemas.microsoft.com/office/drawing/2014/main" id="{C8DCC4F2-A592-42CE-8646-5340E8843654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/>
              <a:t>Verbs with irregular </a:t>
            </a:r>
            <a:r>
              <a:rPr lang="en-US"/>
              <a:t>yo </a:t>
            </a:r>
            <a:r>
              <a:rPr lang="en-US" b="0"/>
              <a:t>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454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3417</TotalTime>
  <Words>853</Words>
  <Application>Microsoft Office PowerPoint</Application>
  <PresentationFormat>Panorámica</PresentationFormat>
  <Paragraphs>163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Main-MASTER</vt:lpstr>
      <vt:lpstr>Presentación de PowerPoint</vt:lpstr>
      <vt:lpstr>Presentación de PowerPoint</vt:lpstr>
      <vt:lpstr>Verbs with irregular yo forms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Verbs with irregular yo forms</vt:lpstr>
      <vt:lpstr>Verbs with irregular yo 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Alejandra Rodriguez</cp:lastModifiedBy>
  <cp:revision>140</cp:revision>
  <dcterms:created xsi:type="dcterms:W3CDTF">2020-01-23T15:55:24Z</dcterms:created>
  <dcterms:modified xsi:type="dcterms:W3CDTF">2021-01-22T14:08:39Z</dcterms:modified>
</cp:coreProperties>
</file>