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341" r:id="rId2"/>
    <p:sldId id="322" r:id="rId3"/>
    <p:sldId id="345" r:id="rId4"/>
    <p:sldId id="350" r:id="rId5"/>
    <p:sldId id="35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CD4014"/>
    <a:srgbClr val="F26815"/>
    <a:srgbClr val="FFF9C7"/>
    <a:srgbClr val="0C7D5E"/>
    <a:srgbClr val="33348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6481" autoAdjust="0"/>
  </p:normalViewPr>
  <p:slideViewPr>
    <p:cSldViewPr snapToGrid="0">
      <p:cViewPr varScale="1">
        <p:scale>
          <a:sx n="59" d="100"/>
          <a:sy n="59" d="100"/>
        </p:scale>
        <p:origin x="1410" y="78"/>
      </p:cViewPr>
      <p:guideLst/>
    </p:cSldViewPr>
  </p:slideViewPr>
  <p:outlineViewPr>
    <p:cViewPr>
      <p:scale>
        <a:sx n="33" d="100"/>
        <a:sy n="33" d="100"/>
      </p:scale>
      <p:origin x="0" y="-32424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4.3-1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2E1E4A29-D284-4F65-AD6C-249A9D6CA1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4.3-1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44B19450-6E22-433F-9E52-43D3790E2C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2" name="Isosceles Triangle 2">
            <a:extLst>
              <a:ext uri="{FF2B5EF4-FFF2-40B4-BE49-F238E27FC236}">
                <a16:creationId xmlns:a16="http://schemas.microsoft.com/office/drawing/2014/main" id="{81890AE1-0844-40CA-8B5B-C71598DE8677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4.3-1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4.3-1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Stem-changing verbs: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➔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A9A83A6-541D-4AB2-819D-A2196A005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B1D7FFAB-4C6B-4696-8C94-696251129B5E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6453FA5B-41D2-4868-A1BF-48AC994DAD78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BBA7EC3-7E11-45CB-9F2B-EBC3D6692EC7}"/>
              </a:ext>
            </a:extLst>
          </p:cNvPr>
          <p:cNvSpPr txBox="1"/>
          <p:nvPr userDrawn="1"/>
        </p:nvSpPr>
        <p:spPr>
          <a:xfrm>
            <a:off x="9310255" y="525083"/>
            <a:ext cx="20022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fin de semana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5DD40B79-5C9D-43F7-AC00-63EA62FE8516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FF71BFAD-167E-40C5-A3C0-E40B18929E3F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F5B23C-9262-47E4-A39A-E24A7C1A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4.3-1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F860AE-0BBB-480D-BA42-9E2638A8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B6D5DDF-C2B0-4A33-A44E-C46B877EA0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7406649" cy="16361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 some verbs, such as </a:t>
            </a:r>
            <a:r>
              <a:rPr lang="en-US" b="1" dirty="0" err="1"/>
              <a:t>pedir</a:t>
            </a:r>
            <a:r>
              <a:rPr lang="en-US" dirty="0"/>
              <a:t> (</a:t>
            </a:r>
            <a:r>
              <a:rPr lang="en-US" i="1" dirty="0"/>
              <a:t>to ask for; to request</a:t>
            </a:r>
            <a:r>
              <a:rPr lang="en-US" dirty="0"/>
              <a:t>), the stressed vowel in the stem changes from </a:t>
            </a:r>
            <a:r>
              <a:rPr lang="en-US" b="1" dirty="0"/>
              <a:t>e</a:t>
            </a:r>
            <a:r>
              <a:rPr lang="en-US" dirty="0"/>
              <a:t> to </a:t>
            </a:r>
            <a:r>
              <a:rPr lang="en-US" b="1" dirty="0" err="1"/>
              <a:t>i</a:t>
            </a:r>
            <a:r>
              <a:rPr lang="en-US" dirty="0"/>
              <a:t>.</a:t>
            </a:r>
            <a:endParaRPr lang="es-CO" dirty="0"/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B40049D8-9F2D-4D6F-A5D9-799144F924E0}"/>
              </a:ext>
            </a:extLst>
          </p:cNvPr>
          <p:cNvSpPr/>
          <p:nvPr/>
        </p:nvSpPr>
        <p:spPr>
          <a:xfrm rot="10800000">
            <a:off x="4649002" y="3844583"/>
            <a:ext cx="1219523" cy="87054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" name="Rectángulo: esquinas superiores redondeadas 9">
            <a:extLst>
              <a:ext uri="{FF2B5EF4-FFF2-40B4-BE49-F238E27FC236}">
                <a16:creationId xmlns:a16="http://schemas.microsoft.com/office/drawing/2014/main" id="{7FB971FE-BFCD-45E5-8071-4141E84B9454}"/>
              </a:ext>
            </a:extLst>
          </p:cNvPr>
          <p:cNvSpPr/>
          <p:nvPr/>
        </p:nvSpPr>
        <p:spPr>
          <a:xfrm rot="10800000">
            <a:off x="2530292" y="3844582"/>
            <a:ext cx="1219525" cy="870541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2" name="Tabla 8">
            <a:extLst>
              <a:ext uri="{FF2B5EF4-FFF2-40B4-BE49-F238E27FC236}">
                <a16:creationId xmlns:a16="http://schemas.microsoft.com/office/drawing/2014/main" id="{32B18AE9-C666-4FAB-ABA6-9EA78A832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921645"/>
              </p:ext>
            </p:extLst>
          </p:nvPr>
        </p:nvGraphicFramePr>
        <p:xfrm>
          <a:off x="2646463" y="4005549"/>
          <a:ext cx="1284587" cy="504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87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pedir</a:t>
                      </a:r>
                      <a:endParaRPr lang="fr-FR" sz="18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14" name="Tabla 8">
            <a:extLst>
              <a:ext uri="{FF2B5EF4-FFF2-40B4-BE49-F238E27FC236}">
                <a16:creationId xmlns:a16="http://schemas.microsoft.com/office/drawing/2014/main" id="{7D576620-F7E2-4DD6-8C57-0C03AB78D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42579"/>
              </p:ext>
            </p:extLst>
          </p:nvPr>
        </p:nvGraphicFramePr>
        <p:xfrm>
          <a:off x="2228477" y="3456293"/>
          <a:ext cx="172256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569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INFINITIVE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16" name="Tabla 8">
            <a:extLst>
              <a:ext uri="{FF2B5EF4-FFF2-40B4-BE49-F238E27FC236}">
                <a16:creationId xmlns:a16="http://schemas.microsoft.com/office/drawing/2014/main" id="{582F180E-A7CC-44E8-807E-09FFE9A09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666330"/>
              </p:ext>
            </p:extLst>
          </p:nvPr>
        </p:nvGraphicFramePr>
        <p:xfrm>
          <a:off x="4713363" y="3460812"/>
          <a:ext cx="142418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186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 STEM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8" name="Triángulo isósceles 17">
            <a:extLst>
              <a:ext uri="{FF2B5EF4-FFF2-40B4-BE49-F238E27FC236}">
                <a16:creationId xmlns:a16="http://schemas.microsoft.com/office/drawing/2014/main" id="{AC9BCD0A-EEEE-4606-B007-7D18C17A7FFC}"/>
              </a:ext>
            </a:extLst>
          </p:cNvPr>
          <p:cNvSpPr/>
          <p:nvPr/>
        </p:nvSpPr>
        <p:spPr>
          <a:xfrm rot="5400000">
            <a:off x="3502780" y="4096036"/>
            <a:ext cx="1137481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2" name="Tabla 8">
            <a:extLst>
              <a:ext uri="{FF2B5EF4-FFF2-40B4-BE49-F238E27FC236}">
                <a16:creationId xmlns:a16="http://schemas.microsoft.com/office/drawing/2014/main" id="{FD4A31E0-8717-434D-987E-52A817193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404167"/>
              </p:ext>
            </p:extLst>
          </p:nvPr>
        </p:nvGraphicFramePr>
        <p:xfrm>
          <a:off x="4851834" y="4005549"/>
          <a:ext cx="1244272" cy="504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272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ES" sz="18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lang="es-ES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4" name="Triángulo isósceles 23">
            <a:extLst>
              <a:ext uri="{FF2B5EF4-FFF2-40B4-BE49-F238E27FC236}">
                <a16:creationId xmlns:a16="http://schemas.microsoft.com/office/drawing/2014/main" id="{6F488E1C-9164-4CC4-B9B0-7DEBEE34EFF5}"/>
              </a:ext>
            </a:extLst>
          </p:cNvPr>
          <p:cNvSpPr/>
          <p:nvPr/>
        </p:nvSpPr>
        <p:spPr>
          <a:xfrm rot="5400000">
            <a:off x="5626916" y="4096402"/>
            <a:ext cx="1137481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6" name="Tabla 8">
            <a:extLst>
              <a:ext uri="{FF2B5EF4-FFF2-40B4-BE49-F238E27FC236}">
                <a16:creationId xmlns:a16="http://schemas.microsoft.com/office/drawing/2014/main" id="{F788709B-ADB3-4831-9391-B1B365C80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425310"/>
              </p:ext>
            </p:extLst>
          </p:nvPr>
        </p:nvGraphicFramePr>
        <p:xfrm>
          <a:off x="8377248" y="3456293"/>
          <a:ext cx="198867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679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CONJUGATED FORM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8" name="Rectángulo: esquinas superiores redondeadas 27">
            <a:extLst>
              <a:ext uri="{FF2B5EF4-FFF2-40B4-BE49-F238E27FC236}">
                <a16:creationId xmlns:a16="http://schemas.microsoft.com/office/drawing/2014/main" id="{3BCEC4FC-C74B-4EEE-B13B-4F33DA5306A0}"/>
              </a:ext>
            </a:extLst>
          </p:cNvPr>
          <p:cNvSpPr/>
          <p:nvPr/>
        </p:nvSpPr>
        <p:spPr>
          <a:xfrm rot="10800000">
            <a:off x="6775961" y="3852533"/>
            <a:ext cx="1219523" cy="87054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30" name="Tabla 8">
            <a:extLst>
              <a:ext uri="{FF2B5EF4-FFF2-40B4-BE49-F238E27FC236}">
                <a16:creationId xmlns:a16="http://schemas.microsoft.com/office/drawing/2014/main" id="{54BB3D5D-EB49-441F-B27E-2B088A676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08710"/>
              </p:ext>
            </p:extLst>
          </p:nvPr>
        </p:nvGraphicFramePr>
        <p:xfrm>
          <a:off x="6941338" y="4000320"/>
          <a:ext cx="1244272" cy="504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272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ES" sz="18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ES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34" name="Rectángulo: esquinas superiores redondeadas 33">
            <a:extLst>
              <a:ext uri="{FF2B5EF4-FFF2-40B4-BE49-F238E27FC236}">
                <a16:creationId xmlns:a16="http://schemas.microsoft.com/office/drawing/2014/main" id="{82AE85F9-78BC-460D-ABD0-F97F7DFCA4B2}"/>
              </a:ext>
            </a:extLst>
          </p:cNvPr>
          <p:cNvSpPr/>
          <p:nvPr/>
        </p:nvSpPr>
        <p:spPr>
          <a:xfrm rot="10800000">
            <a:off x="8903844" y="3852534"/>
            <a:ext cx="1219523" cy="87054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6" name="Triángulo isósceles 35">
            <a:extLst>
              <a:ext uri="{FF2B5EF4-FFF2-40B4-BE49-F238E27FC236}">
                <a16:creationId xmlns:a16="http://schemas.microsoft.com/office/drawing/2014/main" id="{4592328A-B716-47A1-9D91-224DB321E571}"/>
              </a:ext>
            </a:extLst>
          </p:cNvPr>
          <p:cNvSpPr/>
          <p:nvPr/>
        </p:nvSpPr>
        <p:spPr>
          <a:xfrm rot="5400000">
            <a:off x="7759977" y="4109102"/>
            <a:ext cx="1137481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a 8">
            <a:extLst>
              <a:ext uri="{FF2B5EF4-FFF2-40B4-BE49-F238E27FC236}">
                <a16:creationId xmlns:a16="http://schemas.microsoft.com/office/drawing/2014/main" id="{A575223B-A1BA-4A60-B114-4429B98BC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921844"/>
              </p:ext>
            </p:extLst>
          </p:nvPr>
        </p:nvGraphicFramePr>
        <p:xfrm>
          <a:off x="9039573" y="4011556"/>
          <a:ext cx="1244272" cy="504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272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ES" sz="18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</a:t>
                      </a:r>
                      <a:endParaRPr lang="fr-FR" sz="18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38" name="Tabla 8">
            <a:extLst>
              <a:ext uri="{FF2B5EF4-FFF2-40B4-BE49-F238E27FC236}">
                <a16:creationId xmlns:a16="http://schemas.microsoft.com/office/drawing/2014/main" id="{8530361D-E4D7-48C4-983F-DD1AE3704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484391"/>
              </p:ext>
            </p:extLst>
          </p:nvPr>
        </p:nvGraphicFramePr>
        <p:xfrm>
          <a:off x="6746936" y="3456293"/>
          <a:ext cx="15384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470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STEM CHANGE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1" name="Título 4">
            <a:extLst>
              <a:ext uri="{FF2B5EF4-FFF2-40B4-BE49-F238E27FC236}">
                <a16:creationId xmlns:a16="http://schemas.microsoft.com/office/drawing/2014/main" id="{5106BF48-6BAA-4E5B-B2D5-BCF4EAE76369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Stem-changing verbs: </a:t>
            </a:r>
            <a:r>
              <a:rPr lang="en-US"/>
              <a:t>e </a:t>
            </a:r>
            <a:r>
              <a:rPr lang="en-US" sz="3600"/>
              <a:t>➔</a:t>
            </a:r>
            <a:r>
              <a:rPr lang="en-US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0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4418DD-A7F9-4A0B-8998-5BC67785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4.3-2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BB744D-C4B9-4CBE-A3CF-8B16AA5A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C65DD2E-D657-49E6-835D-3B0939BFBF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0" y="1602184"/>
            <a:ext cx="8435349" cy="152601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As with other stem-changing verbs, there is no stem change in the </a:t>
            </a:r>
            <a:r>
              <a:rPr lang="en-US" b="1" dirty="0" err="1"/>
              <a:t>nosotros</a:t>
            </a:r>
            <a:r>
              <a:rPr lang="en-US" b="1" dirty="0"/>
              <a:t>/as </a:t>
            </a:r>
            <a:r>
              <a:rPr lang="en-US" dirty="0"/>
              <a:t>or </a:t>
            </a:r>
            <a:r>
              <a:rPr lang="en-US" b="1" dirty="0" err="1"/>
              <a:t>vosotros</a:t>
            </a:r>
            <a:r>
              <a:rPr lang="en-US" b="1" dirty="0"/>
              <a:t>/as </a:t>
            </a:r>
            <a:r>
              <a:rPr lang="en-US" dirty="0"/>
              <a:t>forms in the present tense.</a:t>
            </a:r>
            <a:endParaRPr lang="es-CO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1A76F81-F474-457E-A747-30518326A730}"/>
              </a:ext>
            </a:extLst>
          </p:cNvPr>
          <p:cNvSpPr/>
          <p:nvPr/>
        </p:nvSpPr>
        <p:spPr>
          <a:xfrm>
            <a:off x="4732270" y="3346371"/>
            <a:ext cx="3458257" cy="769653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pedir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e:i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Rectángulo: esquinas superiores redondeadas 8">
            <a:extLst>
              <a:ext uri="{FF2B5EF4-FFF2-40B4-BE49-F238E27FC236}">
                <a16:creationId xmlns:a16="http://schemas.microsoft.com/office/drawing/2014/main" id="{7240E814-908F-49BC-9F5D-D117CBD1DDB9}"/>
              </a:ext>
            </a:extLst>
          </p:cNvPr>
          <p:cNvSpPr/>
          <p:nvPr/>
        </p:nvSpPr>
        <p:spPr>
          <a:xfrm rot="10800000">
            <a:off x="2755898" y="3764376"/>
            <a:ext cx="7411002" cy="2160173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2A5F169A-12DD-43E9-A7E4-50BEFEF14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51575"/>
              </p:ext>
            </p:extLst>
          </p:nvPr>
        </p:nvGraphicFramePr>
        <p:xfrm>
          <a:off x="3218543" y="4346895"/>
          <a:ext cx="6839857" cy="124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494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380363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187555726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339133666"/>
                    </a:ext>
                  </a:extLst>
                </a:gridCol>
              </a:tblGrid>
              <a:tr h="1247456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CO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CO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CO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</a:t>
                      </a:r>
                      <a:endParaRPr lang="en-US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n-US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pedimos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pedís</a:t>
                      </a:r>
                      <a:endParaRPr lang="pt-BR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pt-BR" sz="20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</a:t>
                      </a:r>
                      <a:endParaRPr lang="fr-FR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063A6398-5526-4CF2-A158-9B409556CBDC}"/>
              </a:ext>
            </a:extLst>
          </p:cNvPr>
          <p:cNvSpPr/>
          <p:nvPr/>
        </p:nvSpPr>
        <p:spPr>
          <a:xfrm>
            <a:off x="3636715" y="3985505"/>
            <a:ext cx="2158167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Singular </a:t>
            </a:r>
            <a:r>
              <a:rPr lang="es-CO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s-CO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CD55C374-2D7A-44F8-8C1C-0132AB793871}"/>
              </a:ext>
            </a:extLst>
          </p:cNvPr>
          <p:cNvSpPr/>
          <p:nvPr/>
        </p:nvSpPr>
        <p:spPr>
          <a:xfrm>
            <a:off x="7283679" y="4017255"/>
            <a:ext cx="2158167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Plural </a:t>
            </a:r>
            <a:r>
              <a:rPr lang="es-CO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s-CO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95C80B8-E72E-44ED-AEAC-E423A0507B0A}"/>
              </a:ext>
            </a:extLst>
          </p:cNvPr>
          <p:cNvSpPr/>
          <p:nvPr/>
        </p:nvSpPr>
        <p:spPr>
          <a:xfrm>
            <a:off x="4696075" y="5554981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88F42464-6366-45D0-8B91-722404933999}"/>
              </a:ext>
            </a:extLst>
          </p:cNvPr>
          <p:cNvSpPr/>
          <p:nvPr/>
        </p:nvSpPr>
        <p:spPr>
          <a:xfrm>
            <a:off x="8296405" y="5554981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4">
            <a:extLst>
              <a:ext uri="{FF2B5EF4-FFF2-40B4-BE49-F238E27FC236}">
                <a16:creationId xmlns:a16="http://schemas.microsoft.com/office/drawing/2014/main" id="{6B11DA5A-8DC4-45F4-8DD0-33617466533A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Stem-changing verbs: </a:t>
            </a:r>
            <a:r>
              <a:rPr lang="en-US"/>
              <a:t>e </a:t>
            </a:r>
            <a:r>
              <a:rPr lang="en-US" sz="3600"/>
              <a:t>➔</a:t>
            </a:r>
            <a:r>
              <a:rPr lang="en-US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6B0E4B-BCDC-4709-BB75-6D0D45E4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4.3-3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9BC3D8-C224-4B23-B82E-C9FED473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8B2CFFF-7432-41A5-A208-1D36C90D6A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Stem-changing verbs with the </a:t>
            </a:r>
            <a:r>
              <a:rPr lang="en-US" b="1" dirty="0"/>
              <a:t>e:i </a:t>
            </a:r>
            <a:r>
              <a:rPr lang="en-US" dirty="0"/>
              <a:t>stem change appear like this throughout the text:</a:t>
            </a:r>
            <a:endParaRPr lang="es-CO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8EAE676-B563-415D-8378-D81109B8415E}"/>
              </a:ext>
            </a:extLst>
          </p:cNvPr>
          <p:cNvSpPr/>
          <p:nvPr/>
        </p:nvSpPr>
        <p:spPr>
          <a:xfrm>
            <a:off x="5279280" y="3167390"/>
            <a:ext cx="2000249" cy="52322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chemeClr val="bg1"/>
              </a:gs>
              <a:gs pos="41000">
                <a:srgbClr val="FDF3B8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F5D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AA46184-5E75-4881-8555-2B43A098EC3F}"/>
              </a:ext>
            </a:extLst>
          </p:cNvPr>
          <p:cNvSpPr txBox="1"/>
          <p:nvPr/>
        </p:nvSpPr>
        <p:spPr>
          <a:xfrm>
            <a:off x="5596779" y="3228945"/>
            <a:ext cx="15684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pedir </a:t>
            </a:r>
            <a:r>
              <a:rPr lang="es-C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e:i</a:t>
            </a:r>
            <a:r>
              <a:rPr lang="es-C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O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4">
            <a:extLst>
              <a:ext uri="{FF2B5EF4-FFF2-40B4-BE49-F238E27FC236}">
                <a16:creationId xmlns:a16="http://schemas.microsoft.com/office/drawing/2014/main" id="{32F17C0F-270A-49C6-82D4-D389DE46F06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Stem-changing verbs: </a:t>
            </a:r>
            <a:r>
              <a:rPr lang="en-US"/>
              <a:t>e </a:t>
            </a:r>
            <a:r>
              <a:rPr lang="en-US" sz="3600"/>
              <a:t>➔</a:t>
            </a:r>
            <a:r>
              <a:rPr lang="en-US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2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6552A7-172D-4CCB-B741-D05F5103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4.3-4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0A623C-8BCF-4827-9975-F3DDFAE5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CE3738F-2B3C-40D3-9484-A405E67902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Here are the most common </a:t>
            </a:r>
            <a:r>
              <a:rPr lang="en-US" b="1" dirty="0"/>
              <a:t>e:i </a:t>
            </a:r>
            <a:r>
              <a:rPr lang="en-US" dirty="0"/>
              <a:t>stem-changing verbs:</a:t>
            </a:r>
            <a:endParaRPr lang="es-CO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CC5B32B-6C80-4C61-957A-9D0579C45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511496"/>
              </p:ext>
            </p:extLst>
          </p:nvPr>
        </p:nvGraphicFramePr>
        <p:xfrm>
          <a:off x="2658843" y="2979420"/>
          <a:ext cx="7476275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907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3397768">
                  <a:extLst>
                    <a:ext uri="{9D8B030D-6E8A-4147-A177-3AD203B41FA5}">
                      <a16:colId xmlns:a16="http://schemas.microsoft.com/office/drawing/2014/main" val="3447720382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algn="l"/>
                      <a:r>
                        <a:rPr lang="es-CO" sz="1800" b="1" i="0" u="none" strike="noStrike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conseguir</a:t>
                      </a:r>
                      <a:r>
                        <a:rPr lang="es-CO" sz="1800" b="0" i="0" u="none" strike="noStrike" baseline="0" dirty="0">
                          <a:solidFill>
                            <a:srgbClr val="E6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8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CO" sz="18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e:i</a:t>
                      </a:r>
                      <a:r>
                        <a:rPr lang="es-CO" sz="18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l"/>
                      <a:r>
                        <a:rPr lang="es-CO" sz="1800" b="0" i="1" u="none" strike="noStrike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CO" sz="1800" b="0" i="1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1800" b="0" i="1" u="none" strike="noStrike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get</a:t>
                      </a:r>
                      <a:r>
                        <a:rPr lang="es-CO" sz="1800" b="0" i="1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s-CO" sz="1800" b="0" i="1" u="none" strike="noStrike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CO" sz="1800" b="0" i="1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1800" b="0" i="1" u="none" strike="noStrike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obtain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1" i="0" u="none" strike="noStrike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repetir</a:t>
                      </a:r>
                      <a:r>
                        <a:rPr lang="es-CO" sz="1800" b="1" i="0" u="none" strike="noStrike" baseline="0" dirty="0">
                          <a:solidFill>
                            <a:srgbClr val="E6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8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CO" sz="18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e:i</a:t>
                      </a:r>
                      <a:r>
                        <a:rPr lang="es-CO" sz="18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repeat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1" i="0" u="none" strike="noStrike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seguir</a:t>
                      </a:r>
                      <a:r>
                        <a:rPr lang="es-CO" sz="1800" b="1" i="0" u="none" strike="noStrike" baseline="0" dirty="0">
                          <a:solidFill>
                            <a:srgbClr val="E6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8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CO" sz="18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e:i</a:t>
                      </a:r>
                      <a:r>
                        <a:rPr lang="es-CO" sz="18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follow; to continue;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keep (doing something)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A02AAFE-A98C-45D4-9002-666072D92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783714"/>
              </p:ext>
            </p:extLst>
          </p:nvPr>
        </p:nvGraphicFramePr>
        <p:xfrm>
          <a:off x="2658842" y="4274106"/>
          <a:ext cx="747627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007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715268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algn="l"/>
                      <a:r>
                        <a:rPr lang="es-CO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Pide</a:t>
                      </a:r>
                      <a:r>
                        <a:rPr lang="es-CO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favores todo el tiempo. 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 asks for favors all the time. </a:t>
                      </a:r>
                    </a:p>
                    <a:p>
                      <a:pPr algn="l"/>
                      <a:endParaRPr lang="es-CO" sz="1800" b="0" i="0" u="none" strike="noStrik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CO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Consiguen</a:t>
                      </a:r>
                      <a:r>
                        <a:rPr lang="es-CO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 buenas películas. 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 get to see good movies. 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Repito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pregunta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repeat the question.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Sigue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una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dieta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especial.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 is on a special diet.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4">
            <a:extLst>
              <a:ext uri="{FF2B5EF4-FFF2-40B4-BE49-F238E27FC236}">
                <a16:creationId xmlns:a16="http://schemas.microsoft.com/office/drawing/2014/main" id="{5302344E-8B44-40B2-81CE-86493ED6F892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Stem-changing verbs: </a:t>
            </a:r>
            <a:r>
              <a:rPr lang="en-US"/>
              <a:t>e </a:t>
            </a:r>
            <a:r>
              <a:rPr lang="en-US" sz="3600"/>
              <a:t>➔</a:t>
            </a:r>
            <a:r>
              <a:rPr lang="en-US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9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27C7D6-DB60-4D5B-87E8-23E9F202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4.3-5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1BDA5-B398-4A56-B7CD-BB730F1A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548F257-089A-46FF-98E1-E4F40FDB71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dirty="0"/>
              <a:t>The </a:t>
            </a:r>
            <a:r>
              <a:rPr lang="en-US" b="1" dirty="0" err="1"/>
              <a:t>yo</a:t>
            </a:r>
            <a:r>
              <a:rPr lang="en-US" dirty="0"/>
              <a:t> forms of </a:t>
            </a:r>
            <a:r>
              <a:rPr lang="en-US" b="1" dirty="0" err="1"/>
              <a:t>seguir</a:t>
            </a:r>
            <a:r>
              <a:rPr lang="en-US" dirty="0"/>
              <a:t> and </a:t>
            </a:r>
            <a:r>
              <a:rPr lang="en-US" b="1" dirty="0" err="1"/>
              <a:t>conseguir</a:t>
            </a:r>
            <a:r>
              <a:rPr lang="en-US" dirty="0"/>
              <a:t> have a spelling change as well as a stem change.</a:t>
            </a:r>
            <a:endParaRPr lang="es-CO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BFE7B7C-B59F-42FA-B0A3-26538792E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359646"/>
              </p:ext>
            </p:extLst>
          </p:nvPr>
        </p:nvGraphicFramePr>
        <p:xfrm>
          <a:off x="2620742" y="3264456"/>
          <a:ext cx="74762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007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715268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CO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Sigo </a:t>
                      </a:r>
                      <a:r>
                        <a:rPr lang="es-CO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 plan.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I’m following their plan.</a:t>
                      </a:r>
                      <a:endParaRPr lang="es-CO" sz="1800" b="0" i="0" u="none" strike="noStrik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Consigo</a:t>
                      </a: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revistas en la biblioteca.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get magazines at the library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4">
            <a:extLst>
              <a:ext uri="{FF2B5EF4-FFF2-40B4-BE49-F238E27FC236}">
                <a16:creationId xmlns:a16="http://schemas.microsoft.com/office/drawing/2014/main" id="{4C03DFD2-9E9D-43D4-83A4-13478BDB437A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Stem-changing verbs: </a:t>
            </a:r>
            <a:r>
              <a:rPr lang="en-US"/>
              <a:t>e </a:t>
            </a:r>
            <a:r>
              <a:rPr lang="en-US" sz="3600"/>
              <a:t>➔</a:t>
            </a:r>
            <a:r>
              <a:rPr lang="en-US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27549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3315</TotalTime>
  <Words>354</Words>
  <Application>Microsoft Office PowerPoint</Application>
  <PresentationFormat>Panorámica</PresentationFormat>
  <Paragraphs>63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Main-MASTER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136</cp:revision>
  <dcterms:created xsi:type="dcterms:W3CDTF">2020-01-23T15:55:24Z</dcterms:created>
  <dcterms:modified xsi:type="dcterms:W3CDTF">2021-01-22T14:08:24Z</dcterms:modified>
</cp:coreProperties>
</file>