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41" r:id="rId2"/>
    <p:sldId id="322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  <a:srgbClr val="CD4014"/>
    <a:srgbClr val="F26815"/>
    <a:srgbClr val="FFF9C7"/>
    <a:srgbClr val="0C7D5E"/>
    <a:srgbClr val="33348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44" y="102"/>
      </p:cViewPr>
      <p:guideLst/>
    </p:cSldViewPr>
  </p:slideViewPr>
  <p:outlineViewPr>
    <p:cViewPr>
      <p:scale>
        <a:sx n="33" d="100"/>
        <a:sy n="33" d="100"/>
      </p:scale>
      <p:origin x="0" y="-79968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3138733-96E7-4C85-AEB2-2A952BB77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39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AB0B263-164F-4DA3-94CC-E956AF699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25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F6AC0EF2-F4C6-4D1F-A473-087E3839B3A8}"/>
              </a:ext>
            </a:extLst>
          </p:cNvPr>
          <p:cNvSpPr/>
          <p:nvPr userDrawn="1"/>
        </p:nvSpPr>
        <p:spPr>
          <a:xfrm rot="5400000">
            <a:off x="220943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Stem-changing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➔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➔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0FB406-7EF6-4B69-8514-C7E702CA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12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27EF3866-F4EB-4A88-8CC4-29A054EDF841}"/>
              </a:ext>
            </a:extLst>
          </p:cNvPr>
          <p:cNvSpPr/>
          <p:nvPr userDrawn="1"/>
        </p:nvSpPr>
        <p:spPr>
          <a:xfrm flipH="1">
            <a:off x="0" y="-12689"/>
            <a:ext cx="12191998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3852418-0D3C-4467-8D39-B7CCAD9FA5AB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CCA0A6-BEE6-4F6B-A17A-BC68FE4AE151}"/>
              </a:ext>
            </a:extLst>
          </p:cNvPr>
          <p:cNvSpPr txBox="1"/>
          <p:nvPr userDrawn="1"/>
        </p:nvSpPr>
        <p:spPr>
          <a:xfrm>
            <a:off x="9310255" y="525083"/>
            <a:ext cx="2002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fin de semana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186EA093-C854-4977-9C14-F6D616236F3B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A7BA9931-BE44-4B85-9624-0D18A00AB871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F5B23C-9262-47E4-A39A-E24A7C1A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4.2-1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F860AE-0BBB-480D-BA42-9E2638A8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B6D5DDF-C2B0-4A33-A44E-C46B877EA0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02184"/>
            <a:ext cx="7753066" cy="16903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 stem-changing verbs, the stressed vowel of the stem has a change when the verb </a:t>
            </a:r>
            <a:br>
              <a:rPr lang="en-US" dirty="0"/>
            </a:br>
            <a:r>
              <a:rPr lang="en-US" dirty="0"/>
              <a:t>is conjugated.</a:t>
            </a:r>
            <a:endParaRPr lang="es-CO" dirty="0"/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B40049D8-9F2D-4D6F-A5D9-799144F924E0}"/>
              </a:ext>
            </a:extLst>
          </p:cNvPr>
          <p:cNvSpPr/>
          <p:nvPr/>
        </p:nvSpPr>
        <p:spPr>
          <a:xfrm rot="10800000">
            <a:off x="4649002" y="3844583"/>
            <a:ext cx="1219523" cy="8705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7FB971FE-BFCD-45E5-8071-4141E84B9454}"/>
              </a:ext>
            </a:extLst>
          </p:cNvPr>
          <p:cNvSpPr/>
          <p:nvPr/>
        </p:nvSpPr>
        <p:spPr>
          <a:xfrm rot="10800000">
            <a:off x="2530292" y="3844582"/>
            <a:ext cx="1219525" cy="870541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2" name="Tabla 8">
            <a:extLst>
              <a:ext uri="{FF2B5EF4-FFF2-40B4-BE49-F238E27FC236}">
                <a16:creationId xmlns:a16="http://schemas.microsoft.com/office/drawing/2014/main" id="{32B18AE9-C666-4FAB-ABA6-9EA78A832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4014"/>
              </p:ext>
            </p:extLst>
          </p:nvPr>
        </p:nvGraphicFramePr>
        <p:xfrm>
          <a:off x="2676525" y="3835530"/>
          <a:ext cx="1284587" cy="87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87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empezar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volver</a:t>
                      </a:r>
                      <a:endParaRPr lang="fr-FR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231" marR="345692" marT="115231" marB="11523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graphicFrame>
        <p:nvGraphicFramePr>
          <p:cNvPr id="14" name="Tabla 8">
            <a:extLst>
              <a:ext uri="{FF2B5EF4-FFF2-40B4-BE49-F238E27FC236}">
                <a16:creationId xmlns:a16="http://schemas.microsoft.com/office/drawing/2014/main" id="{7D576620-F7E2-4DD6-8C57-0C03AB78D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42579"/>
              </p:ext>
            </p:extLst>
          </p:nvPr>
        </p:nvGraphicFramePr>
        <p:xfrm>
          <a:off x="2228477" y="3456293"/>
          <a:ext cx="172256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569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INFINITIVE</a:t>
                      </a:r>
                    </a:p>
                  </a:txBody>
                  <a:tcPr marR="274320"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582F180E-A7CC-44E8-807E-09FFE9A09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66330"/>
              </p:ext>
            </p:extLst>
          </p:nvPr>
        </p:nvGraphicFramePr>
        <p:xfrm>
          <a:off x="4713363" y="3460812"/>
          <a:ext cx="14241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186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VERB STEM</a:t>
                      </a:r>
                    </a:p>
                  </a:txBody>
                  <a:tcPr marR="274320"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AC9BCD0A-EEEE-4606-B007-7D18C17A7FFC}"/>
              </a:ext>
            </a:extLst>
          </p:cNvPr>
          <p:cNvSpPr/>
          <p:nvPr/>
        </p:nvSpPr>
        <p:spPr>
          <a:xfrm rot="5400000">
            <a:off x="3502780" y="4096036"/>
            <a:ext cx="1137481" cy="38975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a 8">
            <a:extLst>
              <a:ext uri="{FF2B5EF4-FFF2-40B4-BE49-F238E27FC236}">
                <a16:creationId xmlns:a16="http://schemas.microsoft.com/office/drawing/2014/main" id="{FD4A31E0-8717-434D-987E-52A817193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43772"/>
              </p:ext>
            </p:extLst>
          </p:nvPr>
        </p:nvGraphicFramePr>
        <p:xfrm>
          <a:off x="4831333" y="3852533"/>
          <a:ext cx="1244272" cy="87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72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6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6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</a:t>
                      </a: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fr-FR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231" marR="345692" marT="115231" marB="11523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6F488E1C-9164-4CC4-B9B0-7DEBEE34EFF5}"/>
              </a:ext>
            </a:extLst>
          </p:cNvPr>
          <p:cNvSpPr/>
          <p:nvPr/>
        </p:nvSpPr>
        <p:spPr>
          <a:xfrm rot="5400000">
            <a:off x="5626916" y="4096402"/>
            <a:ext cx="1137481" cy="38975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Tabla 8">
            <a:extLst>
              <a:ext uri="{FF2B5EF4-FFF2-40B4-BE49-F238E27FC236}">
                <a16:creationId xmlns:a16="http://schemas.microsoft.com/office/drawing/2014/main" id="{F788709B-ADB3-4831-9391-B1B365C8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25310"/>
              </p:ext>
            </p:extLst>
          </p:nvPr>
        </p:nvGraphicFramePr>
        <p:xfrm>
          <a:off x="8377248" y="3456293"/>
          <a:ext cx="198867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679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CONJUGATED FORM</a:t>
                      </a:r>
                    </a:p>
                  </a:txBody>
                  <a:tcPr marR="274320"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3BCEC4FC-C74B-4EEE-B13B-4F33DA5306A0}"/>
              </a:ext>
            </a:extLst>
          </p:cNvPr>
          <p:cNvSpPr/>
          <p:nvPr/>
        </p:nvSpPr>
        <p:spPr>
          <a:xfrm rot="10800000">
            <a:off x="6775961" y="3852533"/>
            <a:ext cx="1219523" cy="8705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0" name="Tabla 8">
            <a:extLst>
              <a:ext uri="{FF2B5EF4-FFF2-40B4-BE49-F238E27FC236}">
                <a16:creationId xmlns:a16="http://schemas.microsoft.com/office/drawing/2014/main" id="{54BB3D5D-EB49-441F-B27E-2B088A676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3752"/>
              </p:ext>
            </p:extLst>
          </p:nvPr>
        </p:nvGraphicFramePr>
        <p:xfrm>
          <a:off x="6900493" y="3838370"/>
          <a:ext cx="1244272" cy="87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72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6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6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E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</a:t>
                      </a: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fr-FR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231" marR="345692" marT="115231" marB="11523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34" name="Rectángulo: esquinas superiores redondeadas 33">
            <a:extLst>
              <a:ext uri="{FF2B5EF4-FFF2-40B4-BE49-F238E27FC236}">
                <a16:creationId xmlns:a16="http://schemas.microsoft.com/office/drawing/2014/main" id="{82AE85F9-78BC-460D-ABD0-F97F7DFCA4B2}"/>
              </a:ext>
            </a:extLst>
          </p:cNvPr>
          <p:cNvSpPr/>
          <p:nvPr/>
        </p:nvSpPr>
        <p:spPr>
          <a:xfrm rot="10800000">
            <a:off x="8903844" y="3852534"/>
            <a:ext cx="1219523" cy="8705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Triángulo isósceles 35">
            <a:extLst>
              <a:ext uri="{FF2B5EF4-FFF2-40B4-BE49-F238E27FC236}">
                <a16:creationId xmlns:a16="http://schemas.microsoft.com/office/drawing/2014/main" id="{4592328A-B716-47A1-9D91-224DB321E571}"/>
              </a:ext>
            </a:extLst>
          </p:cNvPr>
          <p:cNvSpPr/>
          <p:nvPr/>
        </p:nvSpPr>
        <p:spPr>
          <a:xfrm rot="5400000">
            <a:off x="7759977" y="4109102"/>
            <a:ext cx="1137481" cy="38975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2" name="Tabla 8">
            <a:extLst>
              <a:ext uri="{FF2B5EF4-FFF2-40B4-BE49-F238E27FC236}">
                <a16:creationId xmlns:a16="http://schemas.microsoft.com/office/drawing/2014/main" id="{A575223B-A1BA-4A60-B114-4429B98BC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20464"/>
              </p:ext>
            </p:extLst>
          </p:nvPr>
        </p:nvGraphicFramePr>
        <p:xfrm>
          <a:off x="9039573" y="3844581"/>
          <a:ext cx="1244272" cy="87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72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6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6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E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lvo</a:t>
                      </a:r>
                      <a:endParaRPr lang="fr-FR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231" marR="345692" marT="115231" marB="11523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graphicFrame>
        <p:nvGraphicFramePr>
          <p:cNvPr id="38" name="Tabla 8">
            <a:extLst>
              <a:ext uri="{FF2B5EF4-FFF2-40B4-BE49-F238E27FC236}">
                <a16:creationId xmlns:a16="http://schemas.microsoft.com/office/drawing/2014/main" id="{8530361D-E4D7-48C4-983F-DD1AE3704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84391"/>
              </p:ext>
            </p:extLst>
          </p:nvPr>
        </p:nvGraphicFramePr>
        <p:xfrm>
          <a:off x="6746936" y="3456293"/>
          <a:ext cx="15384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470">
                  <a:extLst>
                    <a:ext uri="{9D8B030D-6E8A-4147-A177-3AD203B41FA5}">
                      <a16:colId xmlns:a16="http://schemas.microsoft.com/office/drawing/2014/main" val="74226319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STEM CHANGE</a:t>
                      </a:r>
                    </a:p>
                  </a:txBody>
                  <a:tcPr marR="274320"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21" name="Título 38">
            <a:extLst>
              <a:ext uri="{FF2B5EF4-FFF2-40B4-BE49-F238E27FC236}">
                <a16:creationId xmlns:a16="http://schemas.microsoft.com/office/drawing/2014/main" id="{ADA87F82-4230-4417-ADED-ACDD90A6315C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0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220AB7-8CC5-430A-ADE4-27E3AF62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4.2-10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D57A-23B2-4426-966A-3A736A03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8111B3B-761A-43F0-A070-5DC2130B0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Pensar</a:t>
            </a:r>
            <a:r>
              <a:rPr lang="en-US" dirty="0"/>
              <a:t> + [</a:t>
            </a:r>
            <a:r>
              <a:rPr lang="en-US" i="1" dirty="0"/>
              <a:t>infinitive</a:t>
            </a:r>
            <a:r>
              <a:rPr lang="en-US" dirty="0"/>
              <a:t>] means </a:t>
            </a:r>
            <a:r>
              <a:rPr lang="en-US" i="1" dirty="0"/>
              <a:t>to plan </a:t>
            </a:r>
            <a:r>
              <a:rPr lang="en-US" dirty="0"/>
              <a:t>or </a:t>
            </a:r>
            <a:r>
              <a:rPr lang="en-US" i="1" dirty="0"/>
              <a:t>to intend to do something</a:t>
            </a:r>
            <a:r>
              <a:rPr lang="en-US" dirty="0"/>
              <a:t>. </a:t>
            </a:r>
            <a:r>
              <a:rPr lang="en-US" b="1" dirty="0" err="1"/>
              <a:t>Pensar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dirty="0"/>
              <a:t>means </a:t>
            </a:r>
            <a:r>
              <a:rPr lang="en-US" i="1" dirty="0"/>
              <a:t>to think about someone or something</a:t>
            </a:r>
            <a:r>
              <a:rPr lang="en-US" dirty="0"/>
              <a:t>.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EC45EC7-2470-4E3B-B43C-8867BEA38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61269"/>
              </p:ext>
            </p:extLst>
          </p:nvPr>
        </p:nvGraphicFramePr>
        <p:xfrm>
          <a:off x="2677893" y="3848560"/>
          <a:ext cx="859970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207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</a:tblGrid>
              <a:tr h="3168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¿Piensan 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 al gimnasio?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planning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gym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s-E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¿En 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qué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piensas?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thinking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108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—Sí,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pensamos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ir al mediodía.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Yes,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planning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noon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n-U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Pienso en 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examen final.</a:t>
                      </a:r>
                      <a:endParaRPr lang="en-U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I’m thinking about the final exam.</a:t>
                      </a: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8" name="Título 38">
            <a:extLst>
              <a:ext uri="{FF2B5EF4-FFF2-40B4-BE49-F238E27FC236}">
                <a16:creationId xmlns:a16="http://schemas.microsoft.com/office/drawing/2014/main" id="{5F14AFAC-A2A0-4C0F-B637-265C78C38C34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8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4418DD-A7F9-4A0B-8998-5BC67785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BB744D-C4B9-4CBE-A3CF-8B16AA5A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65DD2E-D657-49E6-835D-3B0939BFB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700660"/>
            <a:ext cx="8229600" cy="1203857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In many verbs, such as </a:t>
            </a:r>
            <a:r>
              <a:rPr lang="en-US" sz="2400" b="1" dirty="0" err="1"/>
              <a:t>empezar</a:t>
            </a:r>
            <a:r>
              <a:rPr lang="en-US" sz="2400" dirty="0"/>
              <a:t> (</a:t>
            </a:r>
            <a:r>
              <a:rPr lang="en-US" sz="2400" i="1" dirty="0"/>
              <a:t>to begin</a:t>
            </a:r>
            <a:r>
              <a:rPr lang="en-US" sz="2400" dirty="0"/>
              <a:t>), the stem vowel changes from </a:t>
            </a:r>
            <a:r>
              <a:rPr lang="en-US" sz="2400" b="1" dirty="0"/>
              <a:t>e</a:t>
            </a:r>
            <a:r>
              <a:rPr lang="en-US" sz="2400" dirty="0"/>
              <a:t> to </a:t>
            </a:r>
            <a:r>
              <a:rPr lang="en-US" sz="2400" b="1" dirty="0" err="1"/>
              <a:t>ie</a:t>
            </a:r>
            <a:r>
              <a:rPr lang="en-US" sz="2400" dirty="0"/>
              <a:t>. Note that the </a:t>
            </a:r>
            <a:r>
              <a:rPr lang="en-US" sz="2400" b="1" dirty="0" err="1"/>
              <a:t>nosotros</a:t>
            </a:r>
            <a:r>
              <a:rPr lang="en-US" sz="2400" b="1" dirty="0"/>
              <a:t>/as </a:t>
            </a:r>
            <a:r>
              <a:rPr lang="en-US" sz="2400" dirty="0"/>
              <a:t>and </a:t>
            </a:r>
            <a:r>
              <a:rPr lang="en-US" sz="2400" b="1" dirty="0" err="1"/>
              <a:t>vosotros</a:t>
            </a:r>
            <a:r>
              <a:rPr lang="en-US" sz="2400" b="1" dirty="0"/>
              <a:t>/as </a:t>
            </a:r>
            <a:r>
              <a:rPr lang="en-US" sz="2400" dirty="0"/>
              <a:t>forms don’t have a stem change.</a:t>
            </a:r>
            <a:endParaRPr lang="es-CO" sz="24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1A76F81-F474-457E-A747-30518326A730}"/>
              </a:ext>
            </a:extLst>
          </p:cNvPr>
          <p:cNvSpPr/>
          <p:nvPr/>
        </p:nvSpPr>
        <p:spPr>
          <a:xfrm>
            <a:off x="4732270" y="3479721"/>
            <a:ext cx="3458257" cy="769653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7240E814-908F-49BC-9F5D-D117CBD1DDB9}"/>
              </a:ext>
            </a:extLst>
          </p:cNvPr>
          <p:cNvSpPr/>
          <p:nvPr/>
        </p:nvSpPr>
        <p:spPr>
          <a:xfrm rot="10800000">
            <a:off x="2755898" y="3897726"/>
            <a:ext cx="7411002" cy="2160173"/>
          </a:xfrm>
          <a:prstGeom prst="round2SameRect">
            <a:avLst>
              <a:gd name="adj1" fmla="val 1486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A5F169A-12DD-43E9-A7E4-50BEFEF14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82950"/>
              </p:ext>
            </p:extLst>
          </p:nvPr>
        </p:nvGraphicFramePr>
        <p:xfrm>
          <a:off x="3218543" y="4480245"/>
          <a:ext cx="6839857" cy="124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494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380363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187555726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39133666"/>
                    </a:ext>
                  </a:extLst>
                </a:gridCol>
              </a:tblGrid>
              <a:tr h="124745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CO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CO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CO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</a:t>
                      </a:r>
                      <a:endParaRPr lang="en-US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  <a:endParaRPr lang="en-US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empezamos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empezáis</a:t>
                      </a:r>
                      <a:endParaRPr lang="pt-BR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pt-BR" sz="20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pt-BR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</a:t>
                      </a:r>
                      <a:endParaRPr lang="fr-FR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3A6398-5526-4CF2-A158-9B409556CBDC}"/>
              </a:ext>
            </a:extLst>
          </p:cNvPr>
          <p:cNvSpPr/>
          <p:nvPr/>
        </p:nvSpPr>
        <p:spPr>
          <a:xfrm>
            <a:off x="3636715" y="4118855"/>
            <a:ext cx="2158167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D55C374-2D7A-44F8-8C1C-0132AB793871}"/>
              </a:ext>
            </a:extLst>
          </p:cNvPr>
          <p:cNvSpPr/>
          <p:nvPr/>
        </p:nvSpPr>
        <p:spPr>
          <a:xfrm>
            <a:off x="7283679" y="4150605"/>
            <a:ext cx="2158167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95C80B8-E72E-44ED-AEAC-E423A0507B0A}"/>
              </a:ext>
            </a:extLst>
          </p:cNvPr>
          <p:cNvSpPr/>
          <p:nvPr/>
        </p:nvSpPr>
        <p:spPr>
          <a:xfrm>
            <a:off x="4696075" y="568833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8F42464-6366-45D0-8B91-722404933999}"/>
              </a:ext>
            </a:extLst>
          </p:cNvPr>
          <p:cNvSpPr/>
          <p:nvPr/>
        </p:nvSpPr>
        <p:spPr>
          <a:xfrm>
            <a:off x="8296405" y="568833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38">
            <a:extLst>
              <a:ext uri="{FF2B5EF4-FFF2-40B4-BE49-F238E27FC236}">
                <a16:creationId xmlns:a16="http://schemas.microsoft.com/office/drawing/2014/main" id="{D76EE2E1-8821-40C3-96EC-5C06B34A0A1F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48068B-A9CD-44B0-B4C4-8901ED21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5E5268-4F84-4B80-968D-2015BEA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6" name="Imagen 5" descr="Video character Daniel.">
            <a:extLst>
              <a:ext uri="{FF2B5EF4-FFF2-40B4-BE49-F238E27FC236}">
                <a16:creationId xmlns:a16="http://schemas.microsoft.com/office/drawing/2014/main" id="{D32BCA2E-BC8F-4FC4-866D-918628DA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55" y="2152650"/>
            <a:ext cx="3503986" cy="2975418"/>
          </a:xfrm>
          <a:prstGeom prst="rect">
            <a:avLst/>
          </a:prstGeom>
        </p:spPr>
      </p:pic>
      <p:pic>
        <p:nvPicPr>
          <p:cNvPr id="8" name="Imagen 7" descr="Video character Juanjo.">
            <a:extLst>
              <a:ext uri="{FF2B5EF4-FFF2-40B4-BE49-F238E27FC236}">
                <a16:creationId xmlns:a16="http://schemas.microsoft.com/office/drawing/2014/main" id="{7436F76F-5B8A-4AD9-9766-0459BE36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021" y="2113859"/>
            <a:ext cx="3412392" cy="3010592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B54BA5E4-070C-42AA-8EAA-9D4B4F362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pt-BR" b="0" dirty="0" err="1"/>
              <a:t>Stem-changing</a:t>
            </a:r>
            <a:r>
              <a:rPr lang="pt-BR" b="0" dirty="0"/>
              <a:t> </a:t>
            </a:r>
            <a:r>
              <a:rPr lang="pt-BR" b="0" dirty="0" err="1"/>
              <a:t>verbs</a:t>
            </a:r>
            <a:r>
              <a:rPr lang="pt-BR" b="0" dirty="0"/>
              <a:t>: </a:t>
            </a:r>
            <a:r>
              <a:rPr lang="pt-BR" dirty="0"/>
              <a:t>e</a:t>
            </a:r>
            <a:r>
              <a:rPr lang="pt-BR" b="0" dirty="0"/>
              <a:t> </a:t>
            </a:r>
            <a:r>
              <a:rPr lang="pt-BR" sz="3600" b="0" dirty="0"/>
              <a:t>➔</a:t>
            </a:r>
            <a:r>
              <a:rPr lang="pt-BR" b="0" dirty="0"/>
              <a:t> </a:t>
            </a:r>
            <a:r>
              <a:rPr lang="pt-BR" dirty="0" err="1"/>
              <a:t>ie</a:t>
            </a:r>
            <a:r>
              <a:rPr lang="pt-BR" dirty="0"/>
              <a:t>, o </a:t>
            </a:r>
            <a:r>
              <a:rPr lang="pt-BR" sz="3600" b="0" dirty="0"/>
              <a:t>➔</a:t>
            </a:r>
            <a:r>
              <a:rPr lang="pt-BR" b="0" dirty="0"/>
              <a:t> </a:t>
            </a:r>
            <a:r>
              <a:rPr lang="pt-BR" dirty="0" err="1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4418DD-A7F9-4A0B-8998-5BC67785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BB744D-C4B9-4CBE-A3CF-8B16AA5A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65DD2E-D657-49E6-835D-3B0939BFB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700659"/>
            <a:ext cx="8229600" cy="309981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In many other verbs, such as </a:t>
            </a:r>
            <a:r>
              <a:rPr lang="en-US" sz="2400" b="1" dirty="0" err="1"/>
              <a:t>volver</a:t>
            </a:r>
            <a:r>
              <a:rPr lang="en-US" sz="2400" dirty="0"/>
              <a:t> (</a:t>
            </a:r>
            <a:r>
              <a:rPr lang="en-US" sz="2400" i="1" dirty="0"/>
              <a:t>to return</a:t>
            </a:r>
            <a:r>
              <a:rPr lang="en-US" sz="2400" dirty="0"/>
              <a:t>), the stem vowel changes from </a:t>
            </a:r>
            <a:r>
              <a:rPr lang="en-US" sz="2400" b="1" dirty="0"/>
              <a:t>o</a:t>
            </a:r>
            <a:r>
              <a:rPr lang="en-US" sz="2400" dirty="0"/>
              <a:t> to </a:t>
            </a:r>
            <a:r>
              <a:rPr lang="en-US" sz="2400" b="1" dirty="0" err="1"/>
              <a:t>ue</a:t>
            </a:r>
            <a:r>
              <a:rPr lang="en-US" sz="2400" dirty="0"/>
              <a:t>. The </a:t>
            </a:r>
            <a:r>
              <a:rPr lang="en-US" sz="2400" b="1" dirty="0" err="1"/>
              <a:t>nosotros</a:t>
            </a:r>
            <a:r>
              <a:rPr lang="en-US" sz="2400" b="1" dirty="0"/>
              <a:t>/as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b="1" dirty="0" err="1"/>
              <a:t>vosotros</a:t>
            </a:r>
            <a:r>
              <a:rPr lang="en-US" sz="2400" b="1" dirty="0"/>
              <a:t>/as </a:t>
            </a:r>
            <a:r>
              <a:rPr lang="en-US" sz="2400" dirty="0"/>
              <a:t>forms do not have a stem change.</a:t>
            </a:r>
            <a:endParaRPr lang="es-CO" sz="24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1A76F81-F474-457E-A747-30518326A730}"/>
              </a:ext>
            </a:extLst>
          </p:cNvPr>
          <p:cNvSpPr/>
          <p:nvPr/>
        </p:nvSpPr>
        <p:spPr>
          <a:xfrm>
            <a:off x="4732270" y="3232071"/>
            <a:ext cx="3458257" cy="769653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volver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7240E814-908F-49BC-9F5D-D117CBD1DDB9}"/>
              </a:ext>
            </a:extLst>
          </p:cNvPr>
          <p:cNvSpPr/>
          <p:nvPr/>
        </p:nvSpPr>
        <p:spPr>
          <a:xfrm rot="10800000">
            <a:off x="2755898" y="3650076"/>
            <a:ext cx="7411002" cy="2160173"/>
          </a:xfrm>
          <a:prstGeom prst="round2SameRect">
            <a:avLst>
              <a:gd name="adj1" fmla="val 1486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A5F169A-12DD-43E9-A7E4-50BEFEF14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74928"/>
              </p:ext>
            </p:extLst>
          </p:nvPr>
        </p:nvGraphicFramePr>
        <p:xfrm>
          <a:off x="3218543" y="4232595"/>
          <a:ext cx="6839857" cy="124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494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380363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187555726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39133666"/>
                    </a:ext>
                  </a:extLst>
                </a:gridCol>
              </a:tblGrid>
              <a:tr h="124745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CO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CO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CO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</a:t>
                      </a:r>
                      <a:endParaRPr lang="en-US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  <a:endParaRPr lang="en-US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volvemos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volvéis</a:t>
                      </a:r>
                      <a:endParaRPr lang="pt-BR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pt-BR" sz="20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pt-BR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lven</a:t>
                      </a:r>
                      <a:endParaRPr lang="fr-FR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3A6398-5526-4CF2-A158-9B409556CBDC}"/>
              </a:ext>
            </a:extLst>
          </p:cNvPr>
          <p:cNvSpPr/>
          <p:nvPr/>
        </p:nvSpPr>
        <p:spPr>
          <a:xfrm>
            <a:off x="3636715" y="3871205"/>
            <a:ext cx="2158167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D55C374-2D7A-44F8-8C1C-0132AB793871}"/>
              </a:ext>
            </a:extLst>
          </p:cNvPr>
          <p:cNvSpPr/>
          <p:nvPr/>
        </p:nvSpPr>
        <p:spPr>
          <a:xfrm>
            <a:off x="7277935" y="3883905"/>
            <a:ext cx="2158167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95C80B8-E72E-44ED-AEAC-E423A0507B0A}"/>
              </a:ext>
            </a:extLst>
          </p:cNvPr>
          <p:cNvSpPr/>
          <p:nvPr/>
        </p:nvSpPr>
        <p:spPr>
          <a:xfrm>
            <a:off x="4696075" y="544068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8F42464-6366-45D0-8B91-722404933999}"/>
              </a:ext>
            </a:extLst>
          </p:cNvPr>
          <p:cNvSpPr/>
          <p:nvPr/>
        </p:nvSpPr>
        <p:spPr>
          <a:xfrm>
            <a:off x="8296405" y="544068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38">
            <a:extLst>
              <a:ext uri="{FF2B5EF4-FFF2-40B4-BE49-F238E27FC236}">
                <a16:creationId xmlns:a16="http://schemas.microsoft.com/office/drawing/2014/main" id="{BBA9CBDF-1020-4D8B-964E-61C8B97B5389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1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0FE912-CEEC-4E7B-AE92-24F093A3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0C3731-357E-402D-AAB3-58AF25DD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4DB3B42-45F5-4752-99CD-9A69EC3953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Jugar</a:t>
            </a:r>
            <a:r>
              <a:rPr lang="en-US" dirty="0"/>
              <a:t> (</a:t>
            </a:r>
            <a:r>
              <a:rPr lang="en-US" i="1" dirty="0"/>
              <a:t>to play </a:t>
            </a:r>
            <a:r>
              <a:rPr lang="en-US" dirty="0"/>
              <a:t>a sport or a game) is the only Spanish verb that has a </a:t>
            </a:r>
            <a:r>
              <a:rPr lang="en-US" b="1" dirty="0"/>
              <a:t>u:ue </a:t>
            </a:r>
            <a:r>
              <a:rPr lang="en-US" dirty="0"/>
              <a:t>stem change. </a:t>
            </a:r>
            <a:r>
              <a:rPr lang="en-US" b="1" dirty="0" err="1"/>
              <a:t>Jugar</a:t>
            </a:r>
            <a:r>
              <a:rPr lang="en-US" dirty="0"/>
              <a:t> is followed by </a:t>
            </a:r>
            <a:r>
              <a:rPr lang="en-US" b="1" dirty="0"/>
              <a:t>a</a:t>
            </a:r>
            <a:r>
              <a:rPr lang="en-US" dirty="0"/>
              <a:t> + [</a:t>
            </a:r>
            <a:r>
              <a:rPr lang="en-US" i="1" dirty="0"/>
              <a:t>definite article</a:t>
            </a:r>
            <a:r>
              <a:rPr lang="en-US" dirty="0"/>
              <a:t>] when the name of a sport or game is mentioned.</a:t>
            </a:r>
            <a:endParaRPr lang="es-CO" dirty="0"/>
          </a:p>
        </p:txBody>
      </p:sp>
      <p:sp>
        <p:nvSpPr>
          <p:cNvPr id="6" name="Título 38">
            <a:extLst>
              <a:ext uri="{FF2B5EF4-FFF2-40B4-BE49-F238E27FC236}">
                <a16:creationId xmlns:a16="http://schemas.microsoft.com/office/drawing/2014/main" id="{4513892D-6F38-49EC-BD69-6BEF5B3B0EEB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1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B0E4B-BCDC-4709-BB75-6D0D45E4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9BC3D8-C224-4B23-B82E-C9FED473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B2CFFF-7432-41A5-A208-1D36C90D6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Stem-changing verbs are identified like this throughout the text:</a:t>
            </a:r>
            <a:endParaRPr lang="es-CO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8EAE676-B563-415D-8378-D81109B8415E}"/>
              </a:ext>
            </a:extLst>
          </p:cNvPr>
          <p:cNvSpPr/>
          <p:nvPr/>
        </p:nvSpPr>
        <p:spPr>
          <a:xfrm>
            <a:off x="4210051" y="3167390"/>
            <a:ext cx="4318000" cy="5232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41000">
                <a:srgbClr val="FDF3B8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rgbClr val="F5D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A46184-5E75-4881-8555-2B43A098EC3F}"/>
              </a:ext>
            </a:extLst>
          </p:cNvPr>
          <p:cNvSpPr txBox="1"/>
          <p:nvPr/>
        </p:nvSpPr>
        <p:spPr>
          <a:xfrm>
            <a:off x="4622800" y="3228945"/>
            <a:ext cx="4000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empezar </a:t>
            </a: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volver </a:t>
            </a: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38">
            <a:extLst>
              <a:ext uri="{FF2B5EF4-FFF2-40B4-BE49-F238E27FC236}">
                <a16:creationId xmlns:a16="http://schemas.microsoft.com/office/drawing/2014/main" id="{32B19517-172A-4657-9F52-AC843D4863EB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2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4418DD-A7F9-4A0B-8998-5BC67785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BB744D-C4B9-4CBE-A3CF-8B16AA5A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1A76F81-F474-457E-A747-30518326A730}"/>
              </a:ext>
            </a:extLst>
          </p:cNvPr>
          <p:cNvSpPr/>
          <p:nvPr/>
        </p:nvSpPr>
        <p:spPr>
          <a:xfrm>
            <a:off x="3470939" y="1883528"/>
            <a:ext cx="5733077" cy="858474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stem-changing verbs</a:t>
            </a:r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7240E814-908F-49BC-9F5D-D117CBD1DDB9}"/>
              </a:ext>
            </a:extLst>
          </p:cNvPr>
          <p:cNvSpPr/>
          <p:nvPr/>
        </p:nvSpPr>
        <p:spPr>
          <a:xfrm rot="10800000">
            <a:off x="2475441" y="2312764"/>
            <a:ext cx="7784706" cy="3275235"/>
          </a:xfrm>
          <a:prstGeom prst="round2SameRect">
            <a:avLst>
              <a:gd name="adj1" fmla="val 1486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A5F169A-12DD-43E9-A7E4-50BEFEF14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23582"/>
              </p:ext>
            </p:extLst>
          </p:nvPr>
        </p:nvGraphicFramePr>
        <p:xfrm>
          <a:off x="2578463" y="2895284"/>
          <a:ext cx="7681686" cy="238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494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974088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761218">
                  <a:extLst>
                    <a:ext uri="{9D8B030D-6E8A-4147-A177-3AD203B41FA5}">
                      <a16:colId xmlns:a16="http://schemas.microsoft.com/office/drawing/2014/main" val="1875557264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39133666"/>
                    </a:ext>
                  </a:extLst>
                </a:gridCol>
              </a:tblGrid>
              <a:tr h="238933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cerrar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comenzar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entender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pensar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perder</a:t>
                      </a:r>
                      <a:r>
                        <a:rPr lang="en-U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preferir</a:t>
                      </a:r>
                      <a:r>
                        <a:rPr lang="en-U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querer</a:t>
                      </a:r>
                      <a:endParaRPr lang="es-E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close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begin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begin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understand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think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lose; to miss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prefer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want; to love</a:t>
                      </a: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dormir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encontrar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jugar</a:t>
                      </a:r>
                      <a:r>
                        <a:rPr lang="en-US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mostrar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poder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recordar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volver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sleep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find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play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show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 able to; can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remember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return</a:t>
                      </a:r>
                      <a:endParaRPr lang="fr-FR" sz="16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3A6398-5526-4CF2-A158-9B409556CBDC}"/>
              </a:ext>
            </a:extLst>
          </p:cNvPr>
          <p:cNvSpPr/>
          <p:nvPr/>
        </p:nvSpPr>
        <p:spPr>
          <a:xfrm>
            <a:off x="2991650" y="2533895"/>
            <a:ext cx="2158167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D55C374-2D7A-44F8-8C1C-0132AB793871}"/>
              </a:ext>
            </a:extLst>
          </p:cNvPr>
          <p:cNvSpPr/>
          <p:nvPr/>
        </p:nvSpPr>
        <p:spPr>
          <a:xfrm>
            <a:off x="6797875" y="2546595"/>
            <a:ext cx="2158167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95C80B8-E72E-44ED-AEAC-E423A0507B0A}"/>
              </a:ext>
            </a:extLst>
          </p:cNvPr>
          <p:cNvSpPr/>
          <p:nvPr/>
        </p:nvSpPr>
        <p:spPr>
          <a:xfrm>
            <a:off x="7790280" y="5258053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8F42464-6366-45D0-8B91-722404933999}"/>
              </a:ext>
            </a:extLst>
          </p:cNvPr>
          <p:cNvSpPr/>
          <p:nvPr/>
        </p:nvSpPr>
        <p:spPr>
          <a:xfrm>
            <a:off x="4056447" y="5267005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E293C38-6ACF-4373-BDC2-615A066002E6}"/>
              </a:ext>
            </a:extLst>
          </p:cNvPr>
          <p:cNvSpPr txBox="1"/>
          <p:nvPr/>
        </p:nvSpPr>
        <p:spPr>
          <a:xfrm>
            <a:off x="2991650" y="5788100"/>
            <a:ext cx="6210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grouped with the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o:ue 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verbs because it follows a similar pattern to these verbs.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3294375-CDF7-429F-8E6D-21F60CBD46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pt-BR" b="0" dirty="0" err="1"/>
              <a:t>Stem-changing</a:t>
            </a:r>
            <a:r>
              <a:rPr lang="pt-BR" b="0" dirty="0"/>
              <a:t> </a:t>
            </a:r>
            <a:r>
              <a:rPr lang="pt-BR" b="0" dirty="0" err="1"/>
              <a:t>verbs</a:t>
            </a:r>
            <a:r>
              <a:rPr lang="pt-BR" b="0" dirty="0"/>
              <a:t>: </a:t>
            </a:r>
            <a:r>
              <a:rPr lang="pt-BR" dirty="0"/>
              <a:t>e</a:t>
            </a:r>
            <a:r>
              <a:rPr lang="pt-BR" b="0" dirty="0"/>
              <a:t> </a:t>
            </a:r>
            <a:r>
              <a:rPr lang="pt-BR" sz="3600" b="0" dirty="0"/>
              <a:t>➔</a:t>
            </a:r>
            <a:r>
              <a:rPr lang="pt-BR" b="0" dirty="0"/>
              <a:t> </a:t>
            </a:r>
            <a:r>
              <a:rPr lang="pt-BR" dirty="0" err="1"/>
              <a:t>ie</a:t>
            </a:r>
            <a:r>
              <a:rPr lang="pt-BR" dirty="0"/>
              <a:t>, o </a:t>
            </a:r>
            <a:r>
              <a:rPr lang="pt-BR" sz="3600" b="0" dirty="0"/>
              <a:t>➔</a:t>
            </a:r>
            <a:r>
              <a:rPr lang="pt-BR" b="0" dirty="0"/>
              <a:t> </a:t>
            </a:r>
            <a:r>
              <a:rPr lang="pt-BR" dirty="0" err="1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0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5E20C7-E661-4302-B3F9-70826551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4.2-8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A5662C-A8F4-4716-B1F3-2CB5CBC8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Imagen 4" descr="Olga Lucía, Sara, and the young man from the video. Olga Lucía speaks.">
            <a:extLst>
              <a:ext uri="{FF2B5EF4-FFF2-40B4-BE49-F238E27FC236}">
                <a16:creationId xmlns:a16="http://schemas.microsoft.com/office/drawing/2014/main" id="{9447C0F9-3A4E-49CA-8606-7C77F0FE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73" y="2034540"/>
            <a:ext cx="4083653" cy="351282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6379DE8-4355-490F-9A14-A9A584EF5A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pt-BR" b="0" dirty="0" err="1"/>
              <a:t>Stem-changing</a:t>
            </a:r>
            <a:r>
              <a:rPr lang="pt-BR" b="0" dirty="0"/>
              <a:t> </a:t>
            </a:r>
            <a:r>
              <a:rPr lang="pt-BR" b="0" dirty="0" err="1"/>
              <a:t>verbs</a:t>
            </a:r>
            <a:r>
              <a:rPr lang="pt-BR" b="0" dirty="0"/>
              <a:t>: </a:t>
            </a:r>
            <a:r>
              <a:rPr lang="pt-BR" dirty="0"/>
              <a:t>e</a:t>
            </a:r>
            <a:r>
              <a:rPr lang="pt-BR" b="0" dirty="0"/>
              <a:t> </a:t>
            </a:r>
            <a:r>
              <a:rPr lang="pt-BR" sz="3600" b="0" dirty="0"/>
              <a:t>➔</a:t>
            </a:r>
            <a:r>
              <a:rPr lang="pt-BR" b="0" dirty="0"/>
              <a:t> </a:t>
            </a:r>
            <a:r>
              <a:rPr lang="pt-BR" dirty="0" err="1"/>
              <a:t>ie</a:t>
            </a:r>
            <a:r>
              <a:rPr lang="pt-BR" dirty="0"/>
              <a:t>, o </a:t>
            </a:r>
            <a:r>
              <a:rPr lang="pt-BR" sz="3600" b="0" dirty="0"/>
              <a:t>➔</a:t>
            </a:r>
            <a:r>
              <a:rPr lang="pt-BR" b="0" dirty="0"/>
              <a:t> </a:t>
            </a:r>
            <a:r>
              <a:rPr lang="pt-BR" dirty="0" err="1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6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39F59B-554C-45B8-82C1-A5377CE6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4.2-9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B24E19-1C58-49B8-A11C-7B3307D6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C9EA21-E99A-453C-810B-FDCEF7B35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02184"/>
            <a:ext cx="7138700" cy="1605711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Comenzar</a:t>
            </a:r>
            <a:r>
              <a:rPr lang="en-US" dirty="0"/>
              <a:t> and </a:t>
            </a:r>
            <a:r>
              <a:rPr lang="en-US" b="1" dirty="0" err="1"/>
              <a:t>empezar</a:t>
            </a:r>
            <a:r>
              <a:rPr lang="en-US" dirty="0"/>
              <a:t> require the preposition </a:t>
            </a:r>
            <a:r>
              <a:rPr lang="en-US" b="1" dirty="0"/>
              <a:t>a</a:t>
            </a:r>
            <a:r>
              <a:rPr lang="en-US" dirty="0"/>
              <a:t> when they are followed by an infinitive.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E6B4B3B-82D2-4335-BA0C-A002FFA8D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88671"/>
              </p:ext>
            </p:extLst>
          </p:nvPr>
        </p:nvGraphicFramePr>
        <p:xfrm>
          <a:off x="2677893" y="3848560"/>
          <a:ext cx="7476276" cy="5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976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</a:tblGrid>
              <a:tr h="3168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Comenzamos a 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jugar a las siete.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begin playing at seven.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108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empieza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trabajar hoy.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 starts working today.</a:t>
                      </a: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8" name="Título 38">
            <a:extLst>
              <a:ext uri="{FF2B5EF4-FFF2-40B4-BE49-F238E27FC236}">
                <a16:creationId xmlns:a16="http://schemas.microsoft.com/office/drawing/2014/main" id="{CF424A68-7F7C-499F-A6AC-E3DFB31D38E0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0"/>
              <a:t>Stem-changing verbs: </a:t>
            </a:r>
            <a:r>
              <a:rPr lang="pt-BR"/>
              <a:t>e</a:t>
            </a:r>
            <a:r>
              <a:rPr lang="pt-BR" b="0"/>
              <a:t>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ie, o </a:t>
            </a:r>
            <a:r>
              <a:rPr lang="pt-BR" sz="3600" b="0"/>
              <a:t>➔</a:t>
            </a:r>
            <a:r>
              <a:rPr lang="pt-BR" b="0"/>
              <a:t> </a:t>
            </a:r>
            <a:r>
              <a:rPr lang="pt-BR"/>
              <a:t>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60241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3232</TotalTime>
  <Words>681</Words>
  <Application>Microsoft Office PowerPoint</Application>
  <PresentationFormat>Panorámica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Main-MASTER</vt:lpstr>
      <vt:lpstr>Presentación de PowerPoint</vt:lpstr>
      <vt:lpstr>Presentación de PowerPoint</vt:lpstr>
      <vt:lpstr>Stem-changing verbs: e ➔ ie, o ➔ ue</vt:lpstr>
      <vt:lpstr>Presentación de PowerPoint</vt:lpstr>
      <vt:lpstr>Presentación de PowerPoint</vt:lpstr>
      <vt:lpstr>Presentación de PowerPoint</vt:lpstr>
      <vt:lpstr>Stem-changing verbs: e ➔ ie, o ➔ ue</vt:lpstr>
      <vt:lpstr>Stem-changing verbs: e ➔ ie, o ➔ ue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Alejandra Rodriguez</cp:lastModifiedBy>
  <cp:revision>137</cp:revision>
  <dcterms:created xsi:type="dcterms:W3CDTF">2020-01-23T15:55:24Z</dcterms:created>
  <dcterms:modified xsi:type="dcterms:W3CDTF">2021-01-22T14:07:55Z</dcterms:modified>
</cp:coreProperties>
</file>