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7"/>
  </p:notesMasterIdLst>
  <p:handoutMasterIdLst>
    <p:handoutMasterId r:id="rId8"/>
  </p:handoutMasterIdLst>
  <p:sldIdLst>
    <p:sldId id="322" r:id="rId2"/>
    <p:sldId id="337" r:id="rId3"/>
    <p:sldId id="338" r:id="rId4"/>
    <p:sldId id="339" r:id="rId5"/>
    <p:sldId id="34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2783"/>
    <a:srgbClr val="CD4014"/>
    <a:srgbClr val="F26815"/>
    <a:srgbClr val="FFF9C7"/>
    <a:srgbClr val="0C7D5E"/>
    <a:srgbClr val="33348E"/>
    <a:srgbClr val="FDF2AE"/>
    <a:srgbClr val="3DBD68"/>
    <a:srgbClr val="45C36F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44" autoAdjust="0"/>
    <p:restoredTop sz="94249" autoAdjust="0"/>
  </p:normalViewPr>
  <p:slideViewPr>
    <p:cSldViewPr snapToGrid="0">
      <p:cViewPr varScale="1">
        <p:scale>
          <a:sx n="68" d="100"/>
          <a:sy n="68" d="100"/>
        </p:scale>
        <p:origin x="978" y="102"/>
      </p:cViewPr>
      <p:guideLst/>
    </p:cSldViewPr>
  </p:slideViewPr>
  <p:outlineViewPr>
    <p:cViewPr>
      <p:scale>
        <a:sx n="33" d="100"/>
        <a:sy n="33" d="100"/>
      </p:scale>
      <p:origin x="0" y="-21702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1170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2B467F-CD28-44DA-9D0A-EB6F2DF4DD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E3734F-F2B8-4963-BF6B-422051BC82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1A4F7-85C0-4C39-9DB0-3770A7945AEB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BDC767-27BC-431B-97F9-E19E4E8D66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4AD48C-13DE-4C7B-885A-09140D0515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32EC2-33C0-40F1-8F2A-EFCE365F58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25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60C6E-EBEF-47ED-A33F-0861FCE885F7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C0CE4-C608-40AD-8998-4CF4DB8727FD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F8E633D2-4032-487E-8C9E-DCA3263BDD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37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4.1-1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D7887B57-CCAC-440D-AC71-7FCF4A23D9C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37396" y="1602184"/>
            <a:ext cx="8229600" cy="309981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4.1-1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CE2A9033-355B-4DA7-994E-D01488016D5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80251" y="1602184"/>
            <a:ext cx="8229600" cy="309981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11" name="Isosceles Triangle 2">
            <a:extLst>
              <a:ext uri="{FF2B5EF4-FFF2-40B4-BE49-F238E27FC236}">
                <a16:creationId xmlns:a16="http://schemas.microsoft.com/office/drawing/2014/main" id="{F402AB54-38D0-4DB1-A2EC-4726BAE82422}"/>
              </a:ext>
            </a:extLst>
          </p:cNvPr>
          <p:cNvSpPr/>
          <p:nvPr userDrawn="1"/>
        </p:nvSpPr>
        <p:spPr>
          <a:xfrm rot="5400000">
            <a:off x="2209435" y="1812138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72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4.1-1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55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CO"/>
              <a:t>4.1-1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CD28239-7DCE-4033-97FD-73B19AEFC210}"/>
              </a:ext>
            </a:extLst>
          </p:cNvPr>
          <p:cNvSpPr/>
          <p:nvPr userDrawn="1"/>
        </p:nvSpPr>
        <p:spPr>
          <a:xfrm>
            <a:off x="1783872" y="1075382"/>
            <a:ext cx="751053" cy="36576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375F2B-26EA-4526-A753-2EBBD136C5C2}"/>
              </a:ext>
            </a:extLst>
          </p:cNvPr>
          <p:cNvSpPr txBox="1"/>
          <p:nvPr userDrawn="1"/>
        </p:nvSpPr>
        <p:spPr>
          <a:xfrm>
            <a:off x="2534925" y="957527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The present tense of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BFAB759D-D33A-4556-9124-1E2776BEB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38124" y="1600723"/>
            <a:ext cx="8229600" cy="310198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err="1"/>
              <a:t>is_txt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13" name="Forma libre: forma 12">
            <a:extLst>
              <a:ext uri="{FF2B5EF4-FFF2-40B4-BE49-F238E27FC236}">
                <a16:creationId xmlns:a16="http://schemas.microsoft.com/office/drawing/2014/main" id="{B05A0487-D65A-48EF-9587-C6CE174DAD6A}"/>
              </a:ext>
            </a:extLst>
          </p:cNvPr>
          <p:cNvSpPr/>
          <p:nvPr userDrawn="1"/>
        </p:nvSpPr>
        <p:spPr>
          <a:xfrm flipH="1">
            <a:off x="0" y="-12689"/>
            <a:ext cx="12191998" cy="1303482"/>
          </a:xfrm>
          <a:custGeom>
            <a:avLst/>
            <a:gdLst>
              <a:gd name="connsiteX0" fmla="*/ 13855 w 12178146"/>
              <a:gd name="connsiteY0" fmla="*/ 1316182 h 1316182"/>
              <a:gd name="connsiteX1" fmla="*/ 3172691 w 12178146"/>
              <a:gd name="connsiteY1" fmla="*/ 969819 h 1316182"/>
              <a:gd name="connsiteX2" fmla="*/ 5320146 w 12178146"/>
              <a:gd name="connsiteY2" fmla="*/ 803564 h 1316182"/>
              <a:gd name="connsiteX3" fmla="*/ 8229600 w 12178146"/>
              <a:gd name="connsiteY3" fmla="*/ 637310 h 1316182"/>
              <a:gd name="connsiteX4" fmla="*/ 12178146 w 12178146"/>
              <a:gd name="connsiteY4" fmla="*/ 568037 h 1316182"/>
              <a:gd name="connsiteX5" fmla="*/ 12164291 w 12178146"/>
              <a:gd name="connsiteY5" fmla="*/ 0 h 1316182"/>
              <a:gd name="connsiteX6" fmla="*/ 0 w 12178146"/>
              <a:gd name="connsiteY6" fmla="*/ 27710 h 1316182"/>
              <a:gd name="connsiteX7" fmla="*/ 13855 w 12178146"/>
              <a:gd name="connsiteY7" fmla="*/ 1316182 h 1316182"/>
              <a:gd name="connsiteX0" fmla="*/ 13855 w 12196041"/>
              <a:gd name="connsiteY0" fmla="*/ 1309832 h 1309832"/>
              <a:gd name="connsiteX1" fmla="*/ 3172691 w 12196041"/>
              <a:gd name="connsiteY1" fmla="*/ 963469 h 1309832"/>
              <a:gd name="connsiteX2" fmla="*/ 5320146 w 12196041"/>
              <a:gd name="connsiteY2" fmla="*/ 797214 h 1309832"/>
              <a:gd name="connsiteX3" fmla="*/ 8229600 w 12196041"/>
              <a:gd name="connsiteY3" fmla="*/ 630960 h 1309832"/>
              <a:gd name="connsiteX4" fmla="*/ 12178146 w 12196041"/>
              <a:gd name="connsiteY4" fmla="*/ 561687 h 1309832"/>
              <a:gd name="connsiteX5" fmla="*/ 12196041 w 12196041"/>
              <a:gd name="connsiteY5" fmla="*/ 0 h 1309832"/>
              <a:gd name="connsiteX6" fmla="*/ 0 w 12196041"/>
              <a:gd name="connsiteY6" fmla="*/ 21360 h 1309832"/>
              <a:gd name="connsiteX7" fmla="*/ 13855 w 12196041"/>
              <a:gd name="connsiteY7" fmla="*/ 1309832 h 1309832"/>
              <a:gd name="connsiteX0" fmla="*/ 13855 w 12196041"/>
              <a:gd name="connsiteY0" fmla="*/ 1309832 h 1309832"/>
              <a:gd name="connsiteX1" fmla="*/ 3172691 w 12196041"/>
              <a:gd name="connsiteY1" fmla="*/ 963469 h 1309832"/>
              <a:gd name="connsiteX2" fmla="*/ 5320146 w 12196041"/>
              <a:gd name="connsiteY2" fmla="*/ 797214 h 1309832"/>
              <a:gd name="connsiteX3" fmla="*/ 8229600 w 12196041"/>
              <a:gd name="connsiteY3" fmla="*/ 630960 h 1309832"/>
              <a:gd name="connsiteX4" fmla="*/ 12184496 w 12196041"/>
              <a:gd name="connsiteY4" fmla="*/ 561687 h 1309832"/>
              <a:gd name="connsiteX5" fmla="*/ 12196041 w 12196041"/>
              <a:gd name="connsiteY5" fmla="*/ 0 h 1309832"/>
              <a:gd name="connsiteX6" fmla="*/ 0 w 12196041"/>
              <a:gd name="connsiteY6" fmla="*/ 21360 h 1309832"/>
              <a:gd name="connsiteX7" fmla="*/ 13855 w 12196041"/>
              <a:gd name="connsiteY7" fmla="*/ 1309832 h 1309832"/>
              <a:gd name="connsiteX0" fmla="*/ 13855 w 12196041"/>
              <a:gd name="connsiteY0" fmla="*/ 1303482 h 1303482"/>
              <a:gd name="connsiteX1" fmla="*/ 3172691 w 12196041"/>
              <a:gd name="connsiteY1" fmla="*/ 957119 h 1303482"/>
              <a:gd name="connsiteX2" fmla="*/ 5320146 w 12196041"/>
              <a:gd name="connsiteY2" fmla="*/ 790864 h 1303482"/>
              <a:gd name="connsiteX3" fmla="*/ 8229600 w 12196041"/>
              <a:gd name="connsiteY3" fmla="*/ 624610 h 1303482"/>
              <a:gd name="connsiteX4" fmla="*/ 12184496 w 12196041"/>
              <a:gd name="connsiteY4" fmla="*/ 555337 h 1303482"/>
              <a:gd name="connsiteX5" fmla="*/ 12196041 w 12196041"/>
              <a:gd name="connsiteY5" fmla="*/ 0 h 1303482"/>
              <a:gd name="connsiteX6" fmla="*/ 0 w 12196041"/>
              <a:gd name="connsiteY6" fmla="*/ 15010 h 1303482"/>
              <a:gd name="connsiteX7" fmla="*/ 13855 w 12196041"/>
              <a:gd name="connsiteY7" fmla="*/ 1303482 h 1303482"/>
              <a:gd name="connsiteX0" fmla="*/ 13855 w 12203546"/>
              <a:gd name="connsiteY0" fmla="*/ 1303482 h 1303482"/>
              <a:gd name="connsiteX1" fmla="*/ 3172691 w 12203546"/>
              <a:gd name="connsiteY1" fmla="*/ 957119 h 1303482"/>
              <a:gd name="connsiteX2" fmla="*/ 5320146 w 12203546"/>
              <a:gd name="connsiteY2" fmla="*/ 790864 h 1303482"/>
              <a:gd name="connsiteX3" fmla="*/ 8229600 w 12203546"/>
              <a:gd name="connsiteY3" fmla="*/ 624610 h 1303482"/>
              <a:gd name="connsiteX4" fmla="*/ 12203546 w 12203546"/>
              <a:gd name="connsiteY4" fmla="*/ 561687 h 1303482"/>
              <a:gd name="connsiteX5" fmla="*/ 12196041 w 12203546"/>
              <a:gd name="connsiteY5" fmla="*/ 0 h 1303482"/>
              <a:gd name="connsiteX6" fmla="*/ 0 w 12203546"/>
              <a:gd name="connsiteY6" fmla="*/ 15010 h 1303482"/>
              <a:gd name="connsiteX7" fmla="*/ 13855 w 12203546"/>
              <a:gd name="connsiteY7" fmla="*/ 1303482 h 1303482"/>
              <a:gd name="connsiteX0" fmla="*/ 13855 w 12197196"/>
              <a:gd name="connsiteY0" fmla="*/ 1303482 h 1303482"/>
              <a:gd name="connsiteX1" fmla="*/ 3172691 w 12197196"/>
              <a:gd name="connsiteY1" fmla="*/ 957119 h 1303482"/>
              <a:gd name="connsiteX2" fmla="*/ 5320146 w 12197196"/>
              <a:gd name="connsiteY2" fmla="*/ 790864 h 1303482"/>
              <a:gd name="connsiteX3" fmla="*/ 8229600 w 12197196"/>
              <a:gd name="connsiteY3" fmla="*/ 624610 h 1303482"/>
              <a:gd name="connsiteX4" fmla="*/ 12197196 w 12197196"/>
              <a:gd name="connsiteY4" fmla="*/ 561687 h 1303482"/>
              <a:gd name="connsiteX5" fmla="*/ 12196041 w 12197196"/>
              <a:gd name="connsiteY5" fmla="*/ 0 h 1303482"/>
              <a:gd name="connsiteX6" fmla="*/ 0 w 12197196"/>
              <a:gd name="connsiteY6" fmla="*/ 15010 h 1303482"/>
              <a:gd name="connsiteX7" fmla="*/ 13855 w 12197196"/>
              <a:gd name="connsiteY7" fmla="*/ 1303482 h 1303482"/>
              <a:gd name="connsiteX0" fmla="*/ 0 w 12199216"/>
              <a:gd name="connsiteY0" fmla="*/ 1303482 h 1303482"/>
              <a:gd name="connsiteX1" fmla="*/ 3174711 w 12199216"/>
              <a:gd name="connsiteY1" fmla="*/ 957119 h 1303482"/>
              <a:gd name="connsiteX2" fmla="*/ 5322166 w 12199216"/>
              <a:gd name="connsiteY2" fmla="*/ 790864 h 1303482"/>
              <a:gd name="connsiteX3" fmla="*/ 8231620 w 12199216"/>
              <a:gd name="connsiteY3" fmla="*/ 624610 h 1303482"/>
              <a:gd name="connsiteX4" fmla="*/ 12199216 w 12199216"/>
              <a:gd name="connsiteY4" fmla="*/ 561687 h 1303482"/>
              <a:gd name="connsiteX5" fmla="*/ 12198061 w 12199216"/>
              <a:gd name="connsiteY5" fmla="*/ 0 h 1303482"/>
              <a:gd name="connsiteX6" fmla="*/ 2020 w 12199216"/>
              <a:gd name="connsiteY6" fmla="*/ 15010 h 1303482"/>
              <a:gd name="connsiteX7" fmla="*/ 0 w 12199216"/>
              <a:gd name="connsiteY7" fmla="*/ 1303482 h 1303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9216" h="1303482">
                <a:moveTo>
                  <a:pt x="0" y="1303482"/>
                </a:moveTo>
                <a:lnTo>
                  <a:pt x="3174711" y="957119"/>
                </a:lnTo>
                <a:lnTo>
                  <a:pt x="5322166" y="790864"/>
                </a:lnTo>
                <a:lnTo>
                  <a:pt x="8231620" y="624610"/>
                </a:lnTo>
                <a:lnTo>
                  <a:pt x="12199216" y="561687"/>
                </a:lnTo>
                <a:lnTo>
                  <a:pt x="12198061" y="0"/>
                </a:lnTo>
                <a:lnTo>
                  <a:pt x="2020" y="15010"/>
                </a:lnTo>
                <a:cubicBezTo>
                  <a:pt x="1347" y="444501"/>
                  <a:pt x="673" y="873991"/>
                  <a:pt x="0" y="1303482"/>
                </a:cubicBezTo>
                <a:close/>
              </a:path>
            </a:pathLst>
          </a:custGeom>
          <a:solidFill>
            <a:srgbClr val="0C7D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A9E43E69-B593-4F21-9BBE-A9436A451433}"/>
              </a:ext>
            </a:extLst>
          </p:cNvPr>
          <p:cNvSpPr txBox="1"/>
          <p:nvPr userDrawn="1"/>
        </p:nvSpPr>
        <p:spPr>
          <a:xfrm>
            <a:off x="8946192" y="110638"/>
            <a:ext cx="32458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GRAMÁTICA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FEBF5BCA-F517-494D-AEDB-970523896A81}"/>
              </a:ext>
            </a:extLst>
          </p:cNvPr>
          <p:cNvSpPr txBox="1"/>
          <p:nvPr userDrawn="1"/>
        </p:nvSpPr>
        <p:spPr>
          <a:xfrm>
            <a:off x="9310255" y="525083"/>
            <a:ext cx="200227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CO" sz="1600" b="1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fin de semana</a:t>
            </a:r>
          </a:p>
        </p:txBody>
      </p:sp>
      <p:sp>
        <p:nvSpPr>
          <p:cNvPr id="19" name="Rectángulo: esquinas superiores redondeadas 18">
            <a:extLst>
              <a:ext uri="{FF2B5EF4-FFF2-40B4-BE49-F238E27FC236}">
                <a16:creationId xmlns:a16="http://schemas.microsoft.com/office/drawing/2014/main" id="{465AF214-F817-47C8-A530-8283796335BF}"/>
              </a:ext>
            </a:extLst>
          </p:cNvPr>
          <p:cNvSpPr/>
          <p:nvPr userDrawn="1"/>
        </p:nvSpPr>
        <p:spPr>
          <a:xfrm rot="5400000" flipV="1">
            <a:off x="11581212" y="-57179"/>
            <a:ext cx="407191" cy="795340"/>
          </a:xfrm>
          <a:prstGeom prst="round2SameRect">
            <a:avLst>
              <a:gd name="adj1" fmla="val 17837"/>
              <a:gd name="adj2" fmla="val 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0" name="Rectangle: Rounded Corners 14">
            <a:extLst>
              <a:ext uri="{FF2B5EF4-FFF2-40B4-BE49-F238E27FC236}">
                <a16:creationId xmlns:a16="http://schemas.microsoft.com/office/drawing/2014/main" id="{8D9AD022-855B-4975-B895-30A778926B79}"/>
              </a:ext>
            </a:extLst>
          </p:cNvPr>
          <p:cNvSpPr/>
          <p:nvPr userDrawn="1"/>
        </p:nvSpPr>
        <p:spPr>
          <a:xfrm>
            <a:off x="11425240" y="161615"/>
            <a:ext cx="317564" cy="36576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cap="none" spc="0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ts val="4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None/>
        <a:defRPr sz="2800" kern="1200">
          <a:ln>
            <a:noFill/>
          </a:ln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F4418DD-A7F9-4A0B-8998-5BC677854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/>
              <a:t>4.1-1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CBB744D-C4B9-4CBE-A3CF-8B16AA5A3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DC65DD2E-D657-49E6-835D-3B0939BFBF8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80251" y="1602184"/>
            <a:ext cx="7092778" cy="107802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The verb </a:t>
            </a:r>
            <a:r>
              <a:rPr lang="en-US" b="1" dirty="0" err="1"/>
              <a:t>ir</a:t>
            </a:r>
            <a:r>
              <a:rPr lang="en-US" dirty="0"/>
              <a:t> (</a:t>
            </a:r>
            <a:r>
              <a:rPr lang="en-US" i="1" dirty="0"/>
              <a:t>to go</a:t>
            </a:r>
            <a:r>
              <a:rPr lang="en-US" dirty="0"/>
              <a:t>) is irregular in the present tense.</a:t>
            </a:r>
            <a:endParaRPr lang="es-CO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F1A76F81-F474-457E-A747-30518326A730}"/>
              </a:ext>
            </a:extLst>
          </p:cNvPr>
          <p:cNvSpPr/>
          <p:nvPr/>
        </p:nvSpPr>
        <p:spPr>
          <a:xfrm>
            <a:off x="4732270" y="2898377"/>
            <a:ext cx="3458257" cy="703297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bIns="365760" rtlCol="0" anchor="ctr"/>
          <a:lstStyle/>
          <a:p>
            <a:pPr algn="ctr"/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to go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: esquinas superiores redondeadas 8">
            <a:extLst>
              <a:ext uri="{FF2B5EF4-FFF2-40B4-BE49-F238E27FC236}">
                <a16:creationId xmlns:a16="http://schemas.microsoft.com/office/drawing/2014/main" id="{7240E814-908F-49BC-9F5D-D117CBD1DDB9}"/>
              </a:ext>
            </a:extLst>
          </p:cNvPr>
          <p:cNvSpPr/>
          <p:nvPr/>
        </p:nvSpPr>
        <p:spPr>
          <a:xfrm rot="10800000">
            <a:off x="2755898" y="3250026"/>
            <a:ext cx="7411002" cy="2160173"/>
          </a:xfrm>
          <a:prstGeom prst="round2SameRect">
            <a:avLst>
              <a:gd name="adj1" fmla="val 14862"/>
              <a:gd name="adj2" fmla="val 0"/>
            </a:avLst>
          </a:prstGeom>
          <a:solidFill>
            <a:srgbClr val="FDF2AE"/>
          </a:solidFill>
          <a:ln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2A5F169A-12DD-43E9-A7E4-50BEFEF141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25019"/>
              </p:ext>
            </p:extLst>
          </p:nvPr>
        </p:nvGraphicFramePr>
        <p:xfrm>
          <a:off x="3218543" y="3832545"/>
          <a:ext cx="6268357" cy="1247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494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1380363">
                  <a:extLst>
                    <a:ext uri="{9D8B030D-6E8A-4147-A177-3AD203B41FA5}">
                      <a16:colId xmlns:a16="http://schemas.microsoft.com/office/drawing/2014/main" val="2794483710"/>
                    </a:ext>
                  </a:extLst>
                </a:gridCol>
                <a:gridCol w="2222500">
                  <a:extLst>
                    <a:ext uri="{9D8B030D-6E8A-4147-A177-3AD203B41FA5}">
                      <a16:colId xmlns:a16="http://schemas.microsoft.com/office/drawing/2014/main" val="187555726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339133666"/>
                    </a:ext>
                  </a:extLst>
                </a:gridCol>
              </a:tblGrid>
              <a:tr h="1247456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tú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Ud./él/ella</a:t>
                      </a:r>
                    </a:p>
                  </a:txBody>
                  <a:tcPr marL="72000" marR="108000" marT="9144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20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voy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20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20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</a:t>
                      </a:r>
                      <a:endParaRPr lang="en-US" sz="20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0" marT="91440" marB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nosotros/as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vosotros/as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Uds./ellos/ellas</a:t>
                      </a:r>
                      <a:endParaRPr lang="en-US" sz="2000" b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108000" marT="914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BR" sz="20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vamos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BR" sz="20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vais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BR" sz="20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van</a:t>
                      </a:r>
                      <a:endParaRPr lang="fr-FR" sz="2000" b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108000" marT="91440" marB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063A6398-5526-4CF2-A158-9B409556CBDC}"/>
              </a:ext>
            </a:extLst>
          </p:cNvPr>
          <p:cNvSpPr/>
          <p:nvPr/>
        </p:nvSpPr>
        <p:spPr>
          <a:xfrm>
            <a:off x="3636715" y="3471155"/>
            <a:ext cx="2158167" cy="348690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Singular </a:t>
            </a:r>
            <a:r>
              <a:rPr lang="es-CO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forms</a:t>
            </a:r>
            <a:endParaRPr lang="es-CO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CD55C374-2D7A-44F8-8C1C-0132AB793871}"/>
              </a:ext>
            </a:extLst>
          </p:cNvPr>
          <p:cNvSpPr/>
          <p:nvPr/>
        </p:nvSpPr>
        <p:spPr>
          <a:xfrm>
            <a:off x="7283679" y="3483855"/>
            <a:ext cx="2158167" cy="348690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Plural </a:t>
            </a:r>
            <a:r>
              <a:rPr lang="es-CO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forms</a:t>
            </a:r>
            <a:endParaRPr lang="es-CO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195C80B8-E72E-44ED-AEAC-E423A0507B0A}"/>
              </a:ext>
            </a:extLst>
          </p:cNvPr>
          <p:cNvSpPr/>
          <p:nvPr/>
        </p:nvSpPr>
        <p:spPr>
          <a:xfrm>
            <a:off x="4696075" y="5040631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88F42464-6366-45D0-8B91-722404933999}"/>
              </a:ext>
            </a:extLst>
          </p:cNvPr>
          <p:cNvSpPr/>
          <p:nvPr/>
        </p:nvSpPr>
        <p:spPr>
          <a:xfrm>
            <a:off x="8301167" y="5040631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ítulo 19">
            <a:extLst>
              <a:ext uri="{FF2B5EF4-FFF2-40B4-BE49-F238E27FC236}">
                <a16:creationId xmlns:a16="http://schemas.microsoft.com/office/drawing/2014/main" id="{BDF11FE8-5574-4CAE-98B0-928CC22DA89A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/>
              <a:t>The present tense of </a:t>
            </a:r>
            <a:r>
              <a:rPr lang="en-US"/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1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977924F-0E4D-47D3-99D1-FF7A2A41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4.1-2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A40D50E-A8E9-4FA3-BDF5-652ED7525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E9A1E3F0-AA0C-49F4-B4E3-4B23AA026C2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80251" y="1602184"/>
            <a:ext cx="8073552" cy="3099816"/>
          </a:xfrm>
          <a:prstGeom prst="rect">
            <a:avLst/>
          </a:prstGeom>
        </p:spPr>
        <p:txBody>
          <a:bodyPr/>
          <a:lstStyle/>
          <a:p>
            <a:r>
              <a:rPr lang="en-US" b="1" dirty="0" err="1"/>
              <a:t>Ir</a:t>
            </a:r>
            <a:r>
              <a:rPr lang="en-US" dirty="0"/>
              <a:t> is often used with the preposition </a:t>
            </a:r>
            <a:r>
              <a:rPr lang="en-US" b="1" dirty="0"/>
              <a:t>a</a:t>
            </a:r>
            <a:r>
              <a:rPr lang="en-US" dirty="0"/>
              <a:t> (</a:t>
            </a:r>
            <a:r>
              <a:rPr lang="en-US" i="1" dirty="0"/>
              <a:t>to</a:t>
            </a:r>
            <a:r>
              <a:rPr lang="en-US" dirty="0"/>
              <a:t>). When </a:t>
            </a:r>
            <a:r>
              <a:rPr lang="en-US" b="1" dirty="0"/>
              <a:t>a</a:t>
            </a:r>
            <a:r>
              <a:rPr lang="en-US" dirty="0"/>
              <a:t> is followed by the article </a:t>
            </a:r>
            <a:r>
              <a:rPr lang="en-US" b="1" dirty="0"/>
              <a:t>el</a:t>
            </a:r>
            <a:r>
              <a:rPr lang="en-US" dirty="0"/>
              <a:t>, the words form the contraction </a:t>
            </a:r>
            <a:r>
              <a:rPr lang="en-US" b="1" dirty="0"/>
              <a:t>al</a:t>
            </a:r>
            <a:r>
              <a:rPr lang="en-US" dirty="0"/>
              <a:t>. There is no contraction</a:t>
            </a:r>
          </a:p>
          <a:p>
            <a:r>
              <a:rPr lang="en-US" dirty="0"/>
              <a:t>when </a:t>
            </a:r>
            <a:r>
              <a:rPr lang="en-US" b="1" dirty="0"/>
              <a:t>a</a:t>
            </a:r>
            <a:r>
              <a:rPr lang="en-US" dirty="0"/>
              <a:t> is followed by </a:t>
            </a:r>
            <a:r>
              <a:rPr lang="en-US" b="1" dirty="0"/>
              <a:t>la</a:t>
            </a:r>
            <a:r>
              <a:rPr lang="en-US" dirty="0"/>
              <a:t>, </a:t>
            </a:r>
            <a:r>
              <a:rPr lang="en-US" b="1" dirty="0"/>
              <a:t>las</a:t>
            </a:r>
            <a:r>
              <a:rPr lang="en-US" dirty="0"/>
              <a:t>, and </a:t>
            </a:r>
            <a:r>
              <a:rPr lang="en-US" b="1" dirty="0"/>
              <a:t>los</a:t>
            </a:r>
            <a:r>
              <a:rPr lang="en-US" dirty="0"/>
              <a:t>.</a:t>
            </a:r>
            <a:endParaRPr lang="es-CO" dirty="0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A396C5C3-D4A8-4259-81CB-3D5296712FCD}"/>
              </a:ext>
            </a:extLst>
          </p:cNvPr>
          <p:cNvSpPr/>
          <p:nvPr/>
        </p:nvSpPr>
        <p:spPr>
          <a:xfrm>
            <a:off x="5556634" y="4090850"/>
            <a:ext cx="2021456" cy="52322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00000">
                <a:schemeClr val="bg1"/>
              </a:gs>
              <a:gs pos="41000">
                <a:srgbClr val="FDF3B8">
                  <a:shade val="100000"/>
                  <a:satMod val="115000"/>
                </a:srgbClr>
              </a:gs>
            </a:gsLst>
            <a:lin ang="0" scaled="1"/>
            <a:tileRect/>
          </a:gradFill>
          <a:ln w="28575">
            <a:solidFill>
              <a:srgbClr val="F5D8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B4AA837-9EC5-4BAA-820C-63F5F2F8FD90}"/>
              </a:ext>
            </a:extLst>
          </p:cNvPr>
          <p:cNvSpPr txBox="1"/>
          <p:nvPr/>
        </p:nvSpPr>
        <p:spPr>
          <a:xfrm>
            <a:off x="5851991" y="4152405"/>
            <a:ext cx="156951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CO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s-CO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s-CO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s-CO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DFF9B429-3A69-47D0-81ED-1BAD1E8DF1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698201"/>
              </p:ext>
            </p:extLst>
          </p:nvPr>
        </p:nvGraphicFramePr>
        <p:xfrm>
          <a:off x="2677527" y="5123528"/>
          <a:ext cx="7476276" cy="586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5976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3670300">
                  <a:extLst>
                    <a:ext uri="{9D8B030D-6E8A-4147-A177-3AD203B41FA5}">
                      <a16:colId xmlns:a16="http://schemas.microsoft.com/office/drawing/2014/main" val="2794483710"/>
                    </a:ext>
                  </a:extLst>
                </a:gridCol>
              </a:tblGrid>
              <a:tr h="31683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8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Voy</a:t>
                      </a:r>
                      <a:r>
                        <a:rPr lang="es-ES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</a:t>
                      </a:r>
                      <a:r>
                        <a:rPr lang="es-ES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cine con María.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I’m going to the movies with María.</a:t>
                      </a:r>
                      <a:endParaRPr lang="es-CO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10800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Ellos </a:t>
                      </a:r>
                      <a:r>
                        <a:rPr lang="es-ES" sz="18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van a</a:t>
                      </a:r>
                      <a:r>
                        <a:rPr lang="es-ES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las montañas.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They are going to the mountains.</a:t>
                      </a:r>
                    </a:p>
                  </a:txBody>
                  <a:tcPr marL="108000" marR="10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9" name="Título 19">
            <a:extLst>
              <a:ext uri="{FF2B5EF4-FFF2-40B4-BE49-F238E27FC236}">
                <a16:creationId xmlns:a16="http://schemas.microsoft.com/office/drawing/2014/main" id="{93394F43-8170-4624-AD8E-C0BCAB7886A3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/>
              <a:t>The present tense of </a:t>
            </a:r>
            <a:r>
              <a:rPr lang="en-US"/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101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3E2E0A0-E1FF-4884-BFEE-DDE4AB7E0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4.1-3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BD96645-2A20-4573-9292-B10ADB466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BC3D20FD-BA0D-4339-B132-82AE197A768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80251" y="1602184"/>
            <a:ext cx="7847520" cy="3099816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The construction </a:t>
            </a:r>
            <a:r>
              <a:rPr lang="en-US" b="1" dirty="0" err="1"/>
              <a:t>ir</a:t>
            </a:r>
            <a:r>
              <a:rPr lang="en-US" b="1" dirty="0"/>
              <a:t> a</a:t>
            </a:r>
            <a:r>
              <a:rPr lang="en-US" dirty="0"/>
              <a:t> + [</a:t>
            </a:r>
            <a:r>
              <a:rPr lang="en-US" i="1" dirty="0"/>
              <a:t>infinitive</a:t>
            </a:r>
            <a:r>
              <a:rPr lang="en-US" dirty="0"/>
              <a:t>] expresses actions that are going to happen in the future. It is equivalent to the English </a:t>
            </a:r>
            <a:r>
              <a:rPr lang="en-US" i="1" dirty="0"/>
              <a:t>to be going to </a:t>
            </a:r>
            <a:br>
              <a:rPr lang="en-US" i="1" dirty="0"/>
            </a:br>
            <a:r>
              <a:rPr lang="en-US" dirty="0"/>
              <a:t>+ [</a:t>
            </a:r>
            <a:r>
              <a:rPr lang="en-US" i="1" dirty="0"/>
              <a:t>infinitive</a:t>
            </a:r>
            <a:r>
              <a:rPr lang="en-US" dirty="0"/>
              <a:t>].</a:t>
            </a:r>
            <a:endParaRPr lang="es-CO" dirty="0"/>
          </a:p>
        </p:txBody>
      </p:sp>
      <p:pic>
        <p:nvPicPr>
          <p:cNvPr id="6" name="Imagen 5" descr="Video characters don Paco and Daniel. Daniel speaks.">
            <a:extLst>
              <a:ext uri="{FF2B5EF4-FFF2-40B4-BE49-F238E27FC236}">
                <a16:creationId xmlns:a16="http://schemas.microsoft.com/office/drawing/2014/main" id="{7CE3E045-F125-43A4-B500-01E445070E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0300" y="3935910"/>
            <a:ext cx="2632845" cy="2258568"/>
          </a:xfrm>
          <a:prstGeom prst="rect">
            <a:avLst/>
          </a:prstGeom>
        </p:spPr>
      </p:pic>
      <p:pic>
        <p:nvPicPr>
          <p:cNvPr id="8" name="Imagen 7" descr="Video characters Olga Lucía and Sara. Olga Lucía speaks.">
            <a:extLst>
              <a:ext uri="{FF2B5EF4-FFF2-40B4-BE49-F238E27FC236}">
                <a16:creationId xmlns:a16="http://schemas.microsoft.com/office/drawing/2014/main" id="{694B4684-3E62-4936-866B-DA6598BE28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4516" y="3933120"/>
            <a:ext cx="2753745" cy="2372666"/>
          </a:xfrm>
          <a:prstGeom prst="rect">
            <a:avLst/>
          </a:prstGeom>
        </p:spPr>
      </p:pic>
      <p:sp>
        <p:nvSpPr>
          <p:cNvPr id="10" name="Título 19">
            <a:extLst>
              <a:ext uri="{FF2B5EF4-FFF2-40B4-BE49-F238E27FC236}">
                <a16:creationId xmlns:a16="http://schemas.microsoft.com/office/drawing/2014/main" id="{E713140A-95CD-45AF-AA32-B888AE4E3F8C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/>
              <a:t>The present tense of </a:t>
            </a:r>
            <a:r>
              <a:rPr lang="en-US"/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450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C766504-8F13-4E52-BB80-BE96CCBD1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4.1-4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23551E8-DA21-4307-B095-880D96040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0E85F299-AD8F-4B3C-8EDC-24D4E82B3BA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b="1" dirty="0" err="1"/>
              <a:t>Vamos</a:t>
            </a:r>
            <a:r>
              <a:rPr lang="en-US" b="1" dirty="0"/>
              <a:t> a</a:t>
            </a:r>
            <a:r>
              <a:rPr lang="en-US" dirty="0"/>
              <a:t> + [</a:t>
            </a:r>
            <a:r>
              <a:rPr lang="en-US" i="1" dirty="0"/>
              <a:t>infinitive</a:t>
            </a:r>
            <a:r>
              <a:rPr lang="en-US" dirty="0"/>
              <a:t>] can also express the idea of </a:t>
            </a:r>
            <a:r>
              <a:rPr lang="en-US" i="1" dirty="0"/>
              <a:t>let’s</a:t>
            </a:r>
            <a:r>
              <a:rPr lang="en-US" dirty="0"/>
              <a:t> (</a:t>
            </a:r>
            <a:r>
              <a:rPr lang="en-US" i="1" dirty="0"/>
              <a:t>do something</a:t>
            </a:r>
            <a:r>
              <a:rPr lang="en-US" dirty="0"/>
              <a:t>).</a:t>
            </a:r>
            <a:endParaRPr lang="es-CO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A833D79A-5D28-4993-A509-D7ABB8783C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117755"/>
              </p:ext>
            </p:extLst>
          </p:nvPr>
        </p:nvGraphicFramePr>
        <p:xfrm>
          <a:off x="2700387" y="3135630"/>
          <a:ext cx="6088013" cy="586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5976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2282037">
                  <a:extLst>
                    <a:ext uri="{9D8B030D-6E8A-4147-A177-3AD203B41FA5}">
                      <a16:colId xmlns:a16="http://schemas.microsoft.com/office/drawing/2014/main" val="2794483710"/>
                    </a:ext>
                  </a:extLst>
                </a:gridCol>
              </a:tblGrid>
              <a:tr h="31683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8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Vamos a </a:t>
                      </a:r>
                      <a:r>
                        <a:rPr lang="es-ES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pasear.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Let’s take a walk.</a:t>
                      </a:r>
                      <a:endParaRPr lang="es-CO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10800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8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¡Vamos </a:t>
                      </a:r>
                      <a:r>
                        <a:rPr lang="es-ES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ver!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Let’s see!</a:t>
                      </a:r>
                    </a:p>
                  </a:txBody>
                  <a:tcPr marL="108000" marR="10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8" name="Título 19">
            <a:extLst>
              <a:ext uri="{FF2B5EF4-FFF2-40B4-BE49-F238E27FC236}">
                <a16:creationId xmlns:a16="http://schemas.microsoft.com/office/drawing/2014/main" id="{716AAC83-9DB6-49D2-8AD6-1BE57010A602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/>
              <a:t>The present tense of </a:t>
            </a:r>
            <a:r>
              <a:rPr lang="en-US"/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406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A846839-09D5-4BCD-B70C-E4D737B46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4.1-5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DC70B31-12F1-460F-9E79-799E14005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8E55F09-9060-47F8-A78C-A22FEBBA576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b="1" dirty="0">
                <a:solidFill>
                  <a:srgbClr val="CD4014"/>
                </a:solidFill>
              </a:rPr>
              <a:t>¡</a:t>
            </a:r>
            <a:r>
              <a:rPr lang="en-US" b="1" dirty="0" err="1">
                <a:solidFill>
                  <a:srgbClr val="CD4014"/>
                </a:solidFill>
              </a:rPr>
              <a:t>ojo</a:t>
            </a:r>
            <a:r>
              <a:rPr lang="en-US" b="1" dirty="0">
                <a:solidFill>
                  <a:srgbClr val="CD4014"/>
                </a:solidFill>
              </a:rPr>
              <a:t>! </a:t>
            </a:r>
            <a:r>
              <a:rPr lang="en-US" dirty="0"/>
              <a:t>Use </a:t>
            </a:r>
            <a:r>
              <a:rPr lang="en-US" b="1" dirty="0" err="1"/>
              <a:t>adónde</a:t>
            </a:r>
            <a:r>
              <a:rPr lang="en-US" dirty="0"/>
              <a:t> instead of </a:t>
            </a:r>
            <a:r>
              <a:rPr lang="en-US" b="1" dirty="0" err="1"/>
              <a:t>dónde</a:t>
            </a:r>
            <a:r>
              <a:rPr lang="en-US" dirty="0"/>
              <a:t> when asking a question with </a:t>
            </a:r>
            <a:r>
              <a:rPr lang="en-US" b="1" dirty="0" err="1"/>
              <a:t>ir</a:t>
            </a:r>
            <a:r>
              <a:rPr lang="en-US" dirty="0" err="1"/>
              <a:t>.</a:t>
            </a:r>
            <a:endParaRPr lang="es-CO" dirty="0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C948D4C5-E6FA-4DB2-B14D-FFA36B5A48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179992"/>
              </p:ext>
            </p:extLst>
          </p:nvPr>
        </p:nvGraphicFramePr>
        <p:xfrm>
          <a:off x="2656848" y="3135630"/>
          <a:ext cx="6088013" cy="586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5976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2282037">
                  <a:extLst>
                    <a:ext uri="{9D8B030D-6E8A-4147-A177-3AD203B41FA5}">
                      <a16:colId xmlns:a16="http://schemas.microsoft.com/office/drawing/2014/main" val="2794483710"/>
                    </a:ext>
                  </a:extLst>
                </a:gridCol>
              </a:tblGrid>
              <a:tr h="31683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8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¿Adónde vas?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Where are you going?</a:t>
                      </a:r>
                      <a:endParaRPr lang="es-CO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10800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8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¿Dónde estás?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Where are you?</a:t>
                      </a:r>
                    </a:p>
                  </a:txBody>
                  <a:tcPr marL="108000" marR="10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9" name="Título 19">
            <a:extLst>
              <a:ext uri="{FF2B5EF4-FFF2-40B4-BE49-F238E27FC236}">
                <a16:creationId xmlns:a16="http://schemas.microsoft.com/office/drawing/2014/main" id="{40BE88AC-4842-4E54-A108-0E17AE88F7E4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/>
              <a:t>The present tense of </a:t>
            </a:r>
            <a:r>
              <a:rPr lang="en-US"/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54419"/>
      </p:ext>
    </p:extLst>
  </p:cSld>
  <p:clrMapOvr>
    <a:masterClrMapping/>
  </p:clrMapOvr>
</p:sld>
</file>

<file path=ppt/theme/theme1.xml><?xml version="1.0" encoding="utf-8"?>
<a:theme xmlns:a="http://schemas.openxmlformats.org/drawingml/2006/main" name="Main-MASTER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3110</TotalTime>
  <Words>312</Words>
  <Application>Microsoft Office PowerPoint</Application>
  <PresentationFormat>Panorámica</PresentationFormat>
  <Paragraphs>49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Gill Sans MT</vt:lpstr>
      <vt:lpstr>Times New Roman</vt:lpstr>
      <vt:lpstr>Main-MASTER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Diez</dc:creator>
  <cp:lastModifiedBy>Alejandra Rodriguez</cp:lastModifiedBy>
  <cp:revision>136</cp:revision>
  <dcterms:created xsi:type="dcterms:W3CDTF">2020-01-23T15:55:24Z</dcterms:created>
  <dcterms:modified xsi:type="dcterms:W3CDTF">2021-01-22T14:07:31Z</dcterms:modified>
</cp:coreProperties>
</file>