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4" r:id="rId3"/>
    <p:sldId id="330" r:id="rId4"/>
    <p:sldId id="325" r:id="rId5"/>
    <p:sldId id="331" r:id="rId6"/>
    <p:sldId id="332" r:id="rId7"/>
    <p:sldId id="333" r:id="rId8"/>
    <p:sldId id="334" r:id="rId9"/>
    <p:sldId id="335" r:id="rId10"/>
    <p:sldId id="33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86481" autoAdjust="0"/>
  </p:normalViewPr>
  <p:slideViewPr>
    <p:cSldViewPr snapToGrid="0">
      <p:cViewPr>
        <p:scale>
          <a:sx n="50" d="100"/>
          <a:sy n="50" d="100"/>
        </p:scale>
        <p:origin x="1662" y="4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3F034C1-AEA9-4903-9176-40423AFA0C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14446CC-8831-4D95-A7AA-54EA83FFE0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BEEB2BEC-C031-4E5A-A582-1993F030A494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3.4-1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Present tense of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venir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FAD1931-2ABD-4E10-B969-846E5F829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5EFD33C5-78C6-43A6-A295-B7B41F64ED9B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C0D230E9-A83A-41D3-BB3D-3D680600336D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A7F3FD0-1A3B-40F5-8FB9-6A6DA05F42D0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DF0979F1-6AF7-44DD-B81F-7168A2C507F9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BE4346EC-B631-4878-A699-5D34102D9638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4418DD-A7F9-4A0B-8998-5BC67785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3.4-1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BB744D-C4B9-4CBE-A3CF-8B16AA5A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C65DD2E-D657-49E6-835D-3B0939BFBF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verbs </a:t>
            </a:r>
            <a:r>
              <a:rPr lang="en-US" b="1" dirty="0" err="1"/>
              <a:t>tener</a:t>
            </a:r>
            <a:r>
              <a:rPr lang="en-US" dirty="0"/>
              <a:t> (</a:t>
            </a:r>
            <a:r>
              <a:rPr lang="en-US" i="1" dirty="0"/>
              <a:t>to have</a:t>
            </a:r>
            <a:r>
              <a:rPr lang="en-US" dirty="0"/>
              <a:t>) and </a:t>
            </a:r>
            <a:r>
              <a:rPr lang="en-US" b="1" dirty="0" err="1"/>
              <a:t>venir</a:t>
            </a:r>
            <a:r>
              <a:rPr lang="en-US" dirty="0"/>
              <a:t> (</a:t>
            </a:r>
            <a:r>
              <a:rPr lang="en-US" i="1" dirty="0"/>
              <a:t>to come</a:t>
            </a:r>
            <a:r>
              <a:rPr lang="en-US" dirty="0"/>
              <a:t>) are frequently used. Since most of their forms are irregular, you will have to learn each </a:t>
            </a:r>
            <a:br>
              <a:rPr lang="en-US" dirty="0"/>
            </a:br>
            <a:r>
              <a:rPr lang="en-US" dirty="0"/>
              <a:t>one individually.</a:t>
            </a:r>
            <a:endParaRPr lang="es-CO" dirty="0"/>
          </a:p>
        </p:txBody>
      </p:sp>
      <p:sp>
        <p:nvSpPr>
          <p:cNvPr id="7" name="Título 5">
            <a:extLst>
              <a:ext uri="{FF2B5EF4-FFF2-40B4-BE49-F238E27FC236}">
                <a16:creationId xmlns:a16="http://schemas.microsoft.com/office/drawing/2014/main" id="{B78A9ACD-5257-4DD9-A827-9024845A6DA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Present tense of </a:t>
            </a:r>
            <a:r>
              <a:rPr lang="en-US"/>
              <a:t>tener</a:t>
            </a:r>
            <a:r>
              <a:rPr lang="en-US" b="0"/>
              <a:t> and </a:t>
            </a:r>
            <a:r>
              <a:rPr lang="en-US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64E71D-64B9-47E2-9CAE-3771B8DF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5B5558-3DE5-4040-B035-AF98605E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5732079-FE26-480C-8783-DC104A2E8251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8831" y="2102648"/>
            <a:ext cx="8229600" cy="3100387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To ask people if they feel like doing something, use </a:t>
            </a:r>
            <a:r>
              <a:rPr lang="en-US" b="1" dirty="0" err="1"/>
              <a:t>tener</a:t>
            </a:r>
            <a:r>
              <a:rPr lang="en-US" b="1" dirty="0"/>
              <a:t> </a:t>
            </a:r>
            <a:r>
              <a:rPr lang="en-US" b="1" dirty="0" err="1"/>
              <a:t>ganas</a:t>
            </a:r>
            <a:r>
              <a:rPr lang="en-US" b="1" dirty="0"/>
              <a:t> de </a:t>
            </a:r>
            <a:r>
              <a:rPr lang="en-US" dirty="0"/>
              <a:t>(</a:t>
            </a:r>
            <a:r>
              <a:rPr lang="en-US" i="1" dirty="0"/>
              <a:t>to feel like</a:t>
            </a:r>
            <a:r>
              <a:rPr lang="en-US" dirty="0"/>
              <a:t>) + [</a:t>
            </a:r>
            <a:r>
              <a:rPr lang="en-US" i="1" dirty="0"/>
              <a:t>infinitive</a:t>
            </a:r>
            <a:r>
              <a:rPr lang="en-US" dirty="0"/>
              <a:t>].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779F39-ED89-4187-8421-470B4C176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75191"/>
              </p:ext>
            </p:extLst>
          </p:nvPr>
        </p:nvGraphicFramePr>
        <p:xfrm>
          <a:off x="2753574" y="3587883"/>
          <a:ext cx="7476276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97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6703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—¿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Tienes ganas de 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comer?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feel like eating?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—No, 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tengo ganas de 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dormir.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No, I feel like sleeping.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6" name="TextBox 17">
            <a:extLst>
              <a:ext uri="{FF2B5EF4-FFF2-40B4-BE49-F238E27FC236}">
                <a16:creationId xmlns:a16="http://schemas.microsoft.com/office/drawing/2014/main" id="{4368CC4F-BC08-4AAB-8C55-4742EE56BF29}"/>
              </a:ext>
            </a:extLst>
          </p:cNvPr>
          <p:cNvSpPr txBox="1"/>
          <p:nvPr/>
        </p:nvSpPr>
        <p:spPr>
          <a:xfrm>
            <a:off x="2517093" y="1638565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 with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39E257B0-BD60-4DEC-9B52-4994B2D04747}"/>
              </a:ext>
            </a:extLst>
          </p:cNvPr>
          <p:cNvSpPr/>
          <p:nvPr/>
        </p:nvSpPr>
        <p:spPr>
          <a:xfrm rot="5400000">
            <a:off x="2217203" y="2309754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02E2A7C-7137-46C1-8D18-0EC705A2D905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Present tense of </a:t>
            </a:r>
            <a:r>
              <a:rPr lang="en-US"/>
              <a:t>tener</a:t>
            </a:r>
            <a:r>
              <a:rPr lang="en-US" b="0"/>
              <a:t> and </a:t>
            </a:r>
            <a:r>
              <a:rPr lang="en-US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4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1D7AE7-D536-43A5-BCAA-5B4557B7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7995C3-0A0D-44BD-8BBE-83FE3A4F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9AC5ABB-BB3B-4FFE-9D4A-0468010A0280}"/>
              </a:ext>
            </a:extLst>
          </p:cNvPr>
          <p:cNvSpPr/>
          <p:nvPr/>
        </p:nvSpPr>
        <p:spPr>
          <a:xfrm>
            <a:off x="3131564" y="1847216"/>
            <a:ext cx="5746786" cy="914400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Present tense of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venir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4CAFE171-ED62-4059-B6BF-B3CAC75178E8}"/>
              </a:ext>
            </a:extLst>
          </p:cNvPr>
          <p:cNvSpPr/>
          <p:nvPr/>
        </p:nvSpPr>
        <p:spPr>
          <a:xfrm rot="10800000">
            <a:off x="2755900" y="2335626"/>
            <a:ext cx="6498115" cy="3246024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40CF99D-6F9A-464C-A553-0C8A28A04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23251"/>
              </p:ext>
            </p:extLst>
          </p:nvPr>
        </p:nvGraphicFramePr>
        <p:xfrm>
          <a:off x="3218543" y="2918143"/>
          <a:ext cx="5366657" cy="250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257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82154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1505857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3536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es-CO" sz="2000" b="1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have</a:t>
                      </a:r>
                    </a:p>
                  </a:txBody>
                  <a:tcPr marL="144000" marR="36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come</a:t>
                      </a:r>
                    </a:p>
                  </a:txBody>
                  <a:tcPr marL="72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317496"/>
                  </a:ext>
                </a:extLst>
              </a:tr>
              <a:tr h="172114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s-CO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  <a:endParaRPr lang="pt-B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vien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  <a:endParaRPr lang="pt-B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vien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pt-B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imos</a:t>
                      </a:r>
                      <a:endParaRPr lang="pt-B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</a:t>
                      </a:r>
                      <a:endParaRPr lang="pt-B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vien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endParaRPr lang="fr-F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85E1D57F-AC26-4EC4-A9B7-46C6589DDA54}"/>
              </a:ext>
            </a:extLst>
          </p:cNvPr>
          <p:cNvSpPr/>
          <p:nvPr/>
        </p:nvSpPr>
        <p:spPr>
          <a:xfrm>
            <a:off x="4805827" y="2543034"/>
            <a:ext cx="1409990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9C2E98B-5580-4080-886F-D20BA59DC3F6}"/>
              </a:ext>
            </a:extLst>
          </p:cNvPr>
          <p:cNvSpPr/>
          <p:nvPr/>
        </p:nvSpPr>
        <p:spPr>
          <a:xfrm>
            <a:off x="7048209" y="2557176"/>
            <a:ext cx="1409991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venir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11FA228-AF81-419B-9AD0-C7895275C978}"/>
              </a:ext>
            </a:extLst>
          </p:cNvPr>
          <p:cNvSpPr/>
          <p:nvPr/>
        </p:nvSpPr>
        <p:spPr>
          <a:xfrm>
            <a:off x="5212582" y="539168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F544F336-CF57-4953-BAD8-0392AB2BE168}"/>
              </a:ext>
            </a:extLst>
          </p:cNvPr>
          <p:cNvSpPr/>
          <p:nvPr/>
        </p:nvSpPr>
        <p:spPr>
          <a:xfrm>
            <a:off x="7031542" y="539168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6DC4B8-8879-48F5-93E9-3DE7036FEF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Present tense of </a:t>
            </a:r>
            <a:r>
              <a:rPr lang="en-US" dirty="0" err="1"/>
              <a:t>tener</a:t>
            </a:r>
            <a:r>
              <a:rPr lang="en-US" b="0" dirty="0"/>
              <a:t> and </a:t>
            </a:r>
            <a:r>
              <a:rPr lang="en-US" dirty="0" err="1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4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408CED-0FDA-4B6B-B6A0-5A7B62B5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50ACE5-40D0-4670-B08E-7D45A0AF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5" name="Imagen 4" descr="Video characters Juanjo and Valentina. Valentina speaks.">
            <a:extLst>
              <a:ext uri="{FF2B5EF4-FFF2-40B4-BE49-F238E27FC236}">
                <a16:creationId xmlns:a16="http://schemas.microsoft.com/office/drawing/2014/main" id="{76B177ED-16B3-4FC8-A0FC-C4A4C1619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363" y="2227441"/>
            <a:ext cx="3795685" cy="3298631"/>
          </a:xfrm>
          <a:prstGeom prst="rect">
            <a:avLst/>
          </a:prstGeom>
        </p:spPr>
      </p:pic>
      <p:pic>
        <p:nvPicPr>
          <p:cNvPr id="7" name="Imagen 6" descr="Video characters Olga Lucía, Juanjo, and Valentina. Juanjo speaks.">
            <a:extLst>
              <a:ext uri="{FF2B5EF4-FFF2-40B4-BE49-F238E27FC236}">
                <a16:creationId xmlns:a16="http://schemas.microsoft.com/office/drawing/2014/main" id="{0C31A82B-F01F-4B78-955B-A0ED36812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772" y="2227441"/>
            <a:ext cx="3826928" cy="3298631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286D903-7396-434F-838F-1CD73DE242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Present tense of </a:t>
            </a:r>
            <a:r>
              <a:rPr lang="en-US" dirty="0" err="1"/>
              <a:t>tener</a:t>
            </a:r>
            <a:r>
              <a:rPr lang="en-US" b="0" dirty="0"/>
              <a:t> and </a:t>
            </a:r>
            <a:r>
              <a:rPr lang="en-US" dirty="0" err="1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7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BE43A4-9EF1-499F-98C0-AF97B882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9D31B1-5050-4E41-93E1-F5C71C32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21418BC-CCF7-4B53-9741-C05252D3C3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Note that the </a:t>
            </a:r>
            <a:r>
              <a:rPr lang="en-US" b="1" dirty="0" err="1"/>
              <a:t>yo</a:t>
            </a:r>
            <a:r>
              <a:rPr lang="en-US" dirty="0"/>
              <a:t> forms are irregular:</a:t>
            </a:r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A183E67-91C9-4F63-9CE4-1695A17D9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90803"/>
              </p:ext>
            </p:extLst>
          </p:nvPr>
        </p:nvGraphicFramePr>
        <p:xfrm>
          <a:off x="4251960" y="2617914"/>
          <a:ext cx="4262484" cy="34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083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413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  <a:endParaRPr lang="es-CO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20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r>
                        <a:rPr lang="en-US" sz="20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  <a:endParaRPr lang="en-US" sz="20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5">
            <a:extLst>
              <a:ext uri="{FF2B5EF4-FFF2-40B4-BE49-F238E27FC236}">
                <a16:creationId xmlns:a16="http://schemas.microsoft.com/office/drawing/2014/main" id="{95416681-D454-4224-919B-4271B399B4E7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Present tense of </a:t>
            </a:r>
            <a:r>
              <a:rPr lang="en-US" dirty="0" err="1"/>
              <a:t>tener</a:t>
            </a:r>
            <a:r>
              <a:rPr lang="en-US" b="0" dirty="0"/>
              <a:t> and </a:t>
            </a:r>
            <a:r>
              <a:rPr lang="en-US" dirty="0" err="1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57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BE43A4-9EF1-499F-98C0-AF97B882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9D31B1-5050-4E41-93E1-F5C71C32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21418BC-CCF7-4B53-9741-C05252D3C3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nosotros</a:t>
            </a:r>
            <a:r>
              <a:rPr lang="en-US" dirty="0"/>
              <a:t> and </a:t>
            </a:r>
            <a:r>
              <a:rPr lang="en-US" b="1" dirty="0" err="1"/>
              <a:t>vosotros</a:t>
            </a:r>
            <a:r>
              <a:rPr lang="en-US" dirty="0"/>
              <a:t> forms are regular:</a:t>
            </a:r>
            <a:endParaRPr lang="es-CO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0F135B3-C636-4944-84B1-543ECAC25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17144"/>
              </p:ext>
            </p:extLst>
          </p:nvPr>
        </p:nvGraphicFramePr>
        <p:xfrm>
          <a:off x="4251960" y="2617914"/>
          <a:ext cx="4262484" cy="6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083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413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</a:t>
                      </a:r>
                      <a:r>
                        <a:rPr lang="es-ES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éis</a:t>
                      </a:r>
                      <a:endParaRPr lang="es-CO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20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r>
                        <a:rPr lang="en-US" sz="20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imos</a:t>
                      </a:r>
                      <a:endParaRPr lang="en-US" sz="20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20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r>
                        <a:rPr lang="en-US" sz="20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</a:t>
                      </a:r>
                      <a:endParaRPr lang="en-US" sz="20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5">
            <a:extLst>
              <a:ext uri="{FF2B5EF4-FFF2-40B4-BE49-F238E27FC236}">
                <a16:creationId xmlns:a16="http://schemas.microsoft.com/office/drawing/2014/main" id="{DE490150-8C65-4260-BDF7-1B854FBBDC39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Present tense of </a:t>
            </a:r>
            <a:r>
              <a:rPr lang="en-US" dirty="0" err="1"/>
              <a:t>tener</a:t>
            </a:r>
            <a:r>
              <a:rPr lang="en-US" b="0" dirty="0"/>
              <a:t> and </a:t>
            </a:r>
            <a:r>
              <a:rPr lang="en-US" dirty="0" err="1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04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: esquinas superiores redondeadas 21">
            <a:extLst>
              <a:ext uri="{FF2B5EF4-FFF2-40B4-BE49-F238E27FC236}">
                <a16:creationId xmlns:a16="http://schemas.microsoft.com/office/drawing/2014/main" id="{3A997CC0-29A9-4F15-A27E-0201AF269F52}"/>
              </a:ext>
            </a:extLst>
          </p:cNvPr>
          <p:cNvSpPr/>
          <p:nvPr/>
        </p:nvSpPr>
        <p:spPr>
          <a:xfrm rot="10800000">
            <a:off x="6885468" y="3131901"/>
            <a:ext cx="3292920" cy="12259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9F4706-B2B2-4F4C-9E0E-3441C728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2FB9F9-B3A6-4D66-A0B7-9E6A1836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883561C-92A0-4361-BB59-E2D42FDDCE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8494924" cy="1066602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b="1" dirty="0" err="1"/>
              <a:t>tú</a:t>
            </a:r>
            <a:r>
              <a:rPr lang="en-US" dirty="0"/>
              <a:t>, </a:t>
            </a:r>
            <a:r>
              <a:rPr lang="en-US" b="1" dirty="0" err="1"/>
              <a:t>Ud</a:t>
            </a:r>
            <a:r>
              <a:rPr lang="en-US" b="1" dirty="0"/>
              <a:t>./</a:t>
            </a:r>
            <a:r>
              <a:rPr lang="en-US" b="1" dirty="0" err="1"/>
              <a:t>él</a:t>
            </a:r>
            <a:r>
              <a:rPr lang="en-US" b="1" dirty="0"/>
              <a:t>/</a:t>
            </a:r>
            <a:r>
              <a:rPr lang="en-US" b="1" dirty="0" err="1"/>
              <a:t>ella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Uds</a:t>
            </a:r>
            <a:r>
              <a:rPr lang="en-US" b="1" dirty="0"/>
              <a:t>./</a:t>
            </a:r>
            <a:r>
              <a:rPr lang="en-US" b="1" dirty="0" err="1"/>
              <a:t>ellos</a:t>
            </a:r>
            <a:r>
              <a:rPr lang="en-US" b="1" dirty="0"/>
              <a:t>/</a:t>
            </a:r>
            <a:r>
              <a:rPr lang="en-US" b="1" dirty="0" err="1"/>
              <a:t>ellas</a:t>
            </a:r>
            <a:r>
              <a:rPr lang="en-US" b="1" dirty="0"/>
              <a:t> </a:t>
            </a:r>
            <a:r>
              <a:rPr lang="en-US" dirty="0"/>
              <a:t>forms, the </a:t>
            </a:r>
            <a:r>
              <a:rPr lang="en-US" b="1" dirty="0"/>
              <a:t>e</a:t>
            </a:r>
            <a:r>
              <a:rPr lang="en-US" dirty="0"/>
              <a:t> of the stem changes to </a:t>
            </a:r>
            <a:r>
              <a:rPr lang="en-US" b="1" dirty="0" err="1"/>
              <a:t>ie</a:t>
            </a:r>
            <a:r>
              <a:rPr lang="en-US" dirty="0"/>
              <a:t> as shown.</a:t>
            </a:r>
            <a:endParaRPr lang="es-CO" dirty="0"/>
          </a:p>
        </p:txBody>
      </p:sp>
      <p:sp>
        <p:nvSpPr>
          <p:cNvPr id="6" name="Rectángulo: esquinas superiores redondeadas 5">
            <a:extLst>
              <a:ext uri="{FF2B5EF4-FFF2-40B4-BE49-F238E27FC236}">
                <a16:creationId xmlns:a16="http://schemas.microsoft.com/office/drawing/2014/main" id="{F51F4F41-8E85-4036-A86B-B8389187BE6C}"/>
              </a:ext>
            </a:extLst>
          </p:cNvPr>
          <p:cNvSpPr/>
          <p:nvPr/>
        </p:nvSpPr>
        <p:spPr>
          <a:xfrm rot="10800000">
            <a:off x="4903525" y="3131897"/>
            <a:ext cx="1219523" cy="12259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64A8E23B-7CDA-4AB0-8721-9434CE51FDA5}"/>
              </a:ext>
            </a:extLst>
          </p:cNvPr>
          <p:cNvSpPr/>
          <p:nvPr/>
        </p:nvSpPr>
        <p:spPr>
          <a:xfrm rot="10800000">
            <a:off x="2609227" y="3131897"/>
            <a:ext cx="1219525" cy="122598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8">
            <a:extLst>
              <a:ext uri="{FF2B5EF4-FFF2-40B4-BE49-F238E27FC236}">
                <a16:creationId xmlns:a16="http://schemas.microsoft.com/office/drawing/2014/main" id="{E8C0E67B-ACE0-4D97-A234-F617F794A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52963"/>
              </p:ext>
            </p:extLst>
          </p:nvPr>
        </p:nvGraphicFramePr>
        <p:xfrm>
          <a:off x="2397936" y="3551469"/>
          <a:ext cx="1642110" cy="47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1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endParaRPr lang="fr-FR" sz="16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2" name="Tabla 8">
            <a:extLst>
              <a:ext uri="{FF2B5EF4-FFF2-40B4-BE49-F238E27FC236}">
                <a16:creationId xmlns:a16="http://schemas.microsoft.com/office/drawing/2014/main" id="{2AA2AF3B-D519-4A2B-B9A2-80D41CB85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04638"/>
              </p:ext>
            </p:extLst>
          </p:nvPr>
        </p:nvGraphicFramePr>
        <p:xfrm>
          <a:off x="2220145" y="2743200"/>
          <a:ext cx="17225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6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INFINITIVE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4" name="Tabla 8">
            <a:extLst>
              <a:ext uri="{FF2B5EF4-FFF2-40B4-BE49-F238E27FC236}">
                <a16:creationId xmlns:a16="http://schemas.microsoft.com/office/drawing/2014/main" id="{D8B215E4-F78B-47A2-9A51-18AF7EB0C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24049"/>
              </p:ext>
            </p:extLst>
          </p:nvPr>
        </p:nvGraphicFramePr>
        <p:xfrm>
          <a:off x="4903524" y="2714483"/>
          <a:ext cx="18460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6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 STEM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ACB23B36-E796-4E1C-90A2-94E642C033CA}"/>
              </a:ext>
            </a:extLst>
          </p:cNvPr>
          <p:cNvSpPr/>
          <p:nvPr/>
        </p:nvSpPr>
        <p:spPr>
          <a:xfrm rot="5400000">
            <a:off x="3591261" y="3484795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Tabla 8">
            <a:extLst>
              <a:ext uri="{FF2B5EF4-FFF2-40B4-BE49-F238E27FC236}">
                <a16:creationId xmlns:a16="http://schemas.microsoft.com/office/drawing/2014/main" id="{C5F2E99C-17D9-433C-98F3-C5A7EDA74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77411"/>
              </p:ext>
            </p:extLst>
          </p:nvPr>
        </p:nvGraphicFramePr>
        <p:xfrm>
          <a:off x="7194308" y="3110929"/>
          <a:ext cx="3292921" cy="126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846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584484202"/>
                    </a:ext>
                  </a:extLst>
                </a:gridCol>
              </a:tblGrid>
              <a:tr h="961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s-CO" sz="16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72000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s-CO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s-CO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s-CO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nen</a:t>
                      </a:r>
                    </a:p>
                  </a:txBody>
                  <a:tcPr marL="0" marR="540000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20" name="Tabla 8">
            <a:extLst>
              <a:ext uri="{FF2B5EF4-FFF2-40B4-BE49-F238E27FC236}">
                <a16:creationId xmlns:a16="http://schemas.microsoft.com/office/drawing/2014/main" id="{EC144F06-23F8-433C-8B68-C468F8188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331729"/>
              </p:ext>
            </p:extLst>
          </p:nvPr>
        </p:nvGraphicFramePr>
        <p:xfrm>
          <a:off x="4661447" y="3551469"/>
          <a:ext cx="1642110" cy="47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1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s-ES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n-</a:t>
                      </a:r>
                      <a:endParaRPr lang="fr-FR" sz="16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4" name="Triángulo isósceles 23">
            <a:extLst>
              <a:ext uri="{FF2B5EF4-FFF2-40B4-BE49-F238E27FC236}">
                <a16:creationId xmlns:a16="http://schemas.microsoft.com/office/drawing/2014/main" id="{0DB75AAC-533C-4CBD-839C-765BC8D82FEA}"/>
              </a:ext>
            </a:extLst>
          </p:cNvPr>
          <p:cNvSpPr/>
          <p:nvPr/>
        </p:nvSpPr>
        <p:spPr>
          <a:xfrm rot="5400000">
            <a:off x="5991668" y="3505763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ángulo: esquinas superiores redondeadas 25">
            <a:extLst>
              <a:ext uri="{FF2B5EF4-FFF2-40B4-BE49-F238E27FC236}">
                <a16:creationId xmlns:a16="http://schemas.microsoft.com/office/drawing/2014/main" id="{DA47FA60-8BC0-4DD4-A44C-09B00657FFC8}"/>
              </a:ext>
            </a:extLst>
          </p:cNvPr>
          <p:cNvSpPr/>
          <p:nvPr/>
        </p:nvSpPr>
        <p:spPr>
          <a:xfrm rot="10800000">
            <a:off x="6885467" y="4568088"/>
            <a:ext cx="3292919" cy="12259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6FED47CE-B05A-4D7B-93AB-35A323C1DFB4}"/>
              </a:ext>
            </a:extLst>
          </p:cNvPr>
          <p:cNvSpPr/>
          <p:nvPr/>
        </p:nvSpPr>
        <p:spPr>
          <a:xfrm rot="10800000">
            <a:off x="4903525" y="4568084"/>
            <a:ext cx="1219523" cy="12259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0" name="Rectángulo: esquinas superiores redondeadas 29">
            <a:extLst>
              <a:ext uri="{FF2B5EF4-FFF2-40B4-BE49-F238E27FC236}">
                <a16:creationId xmlns:a16="http://schemas.microsoft.com/office/drawing/2014/main" id="{FAAAFC76-87BE-4B51-87C6-C173066A62C1}"/>
              </a:ext>
            </a:extLst>
          </p:cNvPr>
          <p:cNvSpPr/>
          <p:nvPr/>
        </p:nvSpPr>
        <p:spPr>
          <a:xfrm rot="10800000">
            <a:off x="2609227" y="4568084"/>
            <a:ext cx="1219525" cy="122598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32" name="Tabla 8">
            <a:extLst>
              <a:ext uri="{FF2B5EF4-FFF2-40B4-BE49-F238E27FC236}">
                <a16:creationId xmlns:a16="http://schemas.microsoft.com/office/drawing/2014/main" id="{C5A5F5D6-4935-452D-8313-1552F637B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19869"/>
              </p:ext>
            </p:extLst>
          </p:nvPr>
        </p:nvGraphicFramePr>
        <p:xfrm>
          <a:off x="2397936" y="4987656"/>
          <a:ext cx="1642110" cy="47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1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venir</a:t>
                      </a:r>
                      <a:endParaRPr lang="fr-FR" sz="16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3F701502-E978-4509-88DF-DFA2EDD4FE04}"/>
              </a:ext>
            </a:extLst>
          </p:cNvPr>
          <p:cNvSpPr/>
          <p:nvPr/>
        </p:nvSpPr>
        <p:spPr>
          <a:xfrm rot="5400000">
            <a:off x="3591261" y="4920982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6" name="Tabla 8">
            <a:extLst>
              <a:ext uri="{FF2B5EF4-FFF2-40B4-BE49-F238E27FC236}">
                <a16:creationId xmlns:a16="http://schemas.microsoft.com/office/drawing/2014/main" id="{7B6152F5-B704-4FF3-B07F-14AC13649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34584"/>
              </p:ext>
            </p:extLst>
          </p:nvPr>
        </p:nvGraphicFramePr>
        <p:xfrm>
          <a:off x="7194308" y="4547116"/>
          <a:ext cx="3292921" cy="126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846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584484202"/>
                    </a:ext>
                  </a:extLst>
                </a:gridCol>
              </a:tblGrid>
              <a:tr h="961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s-CO" sz="16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72000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r>
                        <a:rPr lang="es-CO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r>
                        <a:rPr lang="es-CO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r>
                        <a:rPr lang="es-CO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nen</a:t>
                      </a:r>
                    </a:p>
                  </a:txBody>
                  <a:tcPr marL="0" marR="540000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38" name="Tabla 8">
            <a:extLst>
              <a:ext uri="{FF2B5EF4-FFF2-40B4-BE49-F238E27FC236}">
                <a16:creationId xmlns:a16="http://schemas.microsoft.com/office/drawing/2014/main" id="{C38D5F76-F077-4764-8D1D-F93B4D97E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57600"/>
              </p:ext>
            </p:extLst>
          </p:nvPr>
        </p:nvGraphicFramePr>
        <p:xfrm>
          <a:off x="4661447" y="4987656"/>
          <a:ext cx="1642110" cy="47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1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r>
                        <a:rPr lang="es-ES" sz="16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n-</a:t>
                      </a:r>
                      <a:endParaRPr lang="fr-FR" sz="16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40" name="Triángulo isósceles 39">
            <a:extLst>
              <a:ext uri="{FF2B5EF4-FFF2-40B4-BE49-F238E27FC236}">
                <a16:creationId xmlns:a16="http://schemas.microsoft.com/office/drawing/2014/main" id="{104CA2F2-4DA5-49D7-988A-0AF4A00A69E6}"/>
              </a:ext>
            </a:extLst>
          </p:cNvPr>
          <p:cNvSpPr/>
          <p:nvPr/>
        </p:nvSpPr>
        <p:spPr>
          <a:xfrm rot="5400000">
            <a:off x="5991668" y="4941950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2" name="Tabla 8">
            <a:extLst>
              <a:ext uri="{FF2B5EF4-FFF2-40B4-BE49-F238E27FC236}">
                <a16:creationId xmlns:a16="http://schemas.microsoft.com/office/drawing/2014/main" id="{AD30875B-D326-4530-8B2E-6207621AD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32111"/>
              </p:ext>
            </p:extLst>
          </p:nvPr>
        </p:nvGraphicFramePr>
        <p:xfrm>
          <a:off x="8525910" y="2692364"/>
          <a:ext cx="18460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6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4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 FORM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5" name="Título 5">
            <a:extLst>
              <a:ext uri="{FF2B5EF4-FFF2-40B4-BE49-F238E27FC236}">
                <a16:creationId xmlns:a16="http://schemas.microsoft.com/office/drawing/2014/main" id="{67BE55FB-7D4C-4CDF-8F70-4EA65F0FF280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Present tense of </a:t>
            </a:r>
            <a:r>
              <a:rPr lang="en-US" dirty="0" err="1"/>
              <a:t>tener</a:t>
            </a:r>
            <a:r>
              <a:rPr lang="en-US" b="0" dirty="0"/>
              <a:t> and </a:t>
            </a:r>
            <a:r>
              <a:rPr lang="en-US" dirty="0" err="1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0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64E71D-64B9-47E2-9CAE-3771B8DF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5B5558-3DE5-4040-B035-AF98605E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C7ED62F-225A-4EEB-96DE-0C5C66F8FD6F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81104" y="2114287"/>
            <a:ext cx="7880336" cy="224181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In certain expressions, Spanish uses the construction </a:t>
            </a:r>
            <a:r>
              <a:rPr lang="en-US" b="1" dirty="0" err="1"/>
              <a:t>tener</a:t>
            </a:r>
            <a:r>
              <a:rPr lang="en-US" dirty="0"/>
              <a:t> + [</a:t>
            </a:r>
            <a:r>
              <a:rPr lang="en-US" i="1" dirty="0"/>
              <a:t>noun</a:t>
            </a:r>
            <a:r>
              <a:rPr lang="en-US" dirty="0"/>
              <a:t>] instead of </a:t>
            </a:r>
            <a:r>
              <a:rPr lang="en-US" b="1" dirty="0"/>
              <a:t>ser</a:t>
            </a:r>
            <a:r>
              <a:rPr lang="en-US" dirty="0"/>
              <a:t> or </a:t>
            </a:r>
            <a:r>
              <a:rPr lang="en-US" b="1" dirty="0" err="1"/>
              <a:t>estar</a:t>
            </a:r>
            <a:r>
              <a:rPr lang="en-US" dirty="0"/>
              <a:t> to express the English equivalent</a:t>
            </a:r>
          </a:p>
          <a:p>
            <a:pPr lvl="0"/>
            <a:r>
              <a:rPr lang="en-US" i="1" dirty="0"/>
              <a:t>to be </a:t>
            </a:r>
            <a:r>
              <a:rPr lang="en-US" dirty="0"/>
              <a:t>+ [</a:t>
            </a:r>
            <a:r>
              <a:rPr lang="en-US" i="1" dirty="0"/>
              <a:t>adjective</a:t>
            </a:r>
            <a:r>
              <a:rPr lang="en-US" dirty="0"/>
              <a:t>].</a:t>
            </a:r>
          </a:p>
        </p:txBody>
      </p:sp>
      <p:sp>
        <p:nvSpPr>
          <p:cNvPr id="9" name="Isosceles Triangle 2">
            <a:extLst>
              <a:ext uri="{FF2B5EF4-FFF2-40B4-BE49-F238E27FC236}">
                <a16:creationId xmlns:a16="http://schemas.microsoft.com/office/drawing/2014/main" id="{C90ED0B7-01B0-453F-BF2C-0674600F5A57}"/>
              </a:ext>
            </a:extLst>
          </p:cNvPr>
          <p:cNvSpPr/>
          <p:nvPr/>
        </p:nvSpPr>
        <p:spPr>
          <a:xfrm rot="5400000">
            <a:off x="2207700" y="2355069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5A5287D-2699-4CB4-AD7A-84BAD13CAFC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Present tense of </a:t>
            </a:r>
            <a:r>
              <a:rPr lang="en-US"/>
              <a:t>tener</a:t>
            </a:r>
            <a:r>
              <a:rPr lang="en-US" b="0"/>
              <a:t> and </a:t>
            </a:r>
            <a:r>
              <a:rPr lang="en-US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8898883D-D27A-49AC-AD67-7E8402A24A66}"/>
              </a:ext>
            </a:extLst>
          </p:cNvPr>
          <p:cNvSpPr txBox="1"/>
          <p:nvPr/>
        </p:nvSpPr>
        <p:spPr>
          <a:xfrm>
            <a:off x="2514809" y="1638565"/>
            <a:ext cx="4176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 with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endParaRPr lang="en-US" sz="28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0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64E71D-64B9-47E2-9CAE-3771B8DF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5B5558-3DE5-4040-B035-AF98605E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1BE223A-B501-4593-A84F-084205E874CB}"/>
              </a:ext>
            </a:extLst>
          </p:cNvPr>
          <p:cNvSpPr/>
          <p:nvPr/>
        </p:nvSpPr>
        <p:spPr>
          <a:xfrm>
            <a:off x="4218010" y="2384698"/>
            <a:ext cx="4465244" cy="75638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Common expressions with </a:t>
            </a:r>
            <a:r>
              <a:rPr 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endParaRPr lang="en-US" sz="1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: esquinas superiores redondeadas 11">
            <a:extLst>
              <a:ext uri="{FF2B5EF4-FFF2-40B4-BE49-F238E27FC236}">
                <a16:creationId xmlns:a16="http://schemas.microsoft.com/office/drawing/2014/main" id="{F4281677-2982-41AE-BB3A-D746465F3A41}"/>
              </a:ext>
            </a:extLst>
          </p:cNvPr>
          <p:cNvSpPr/>
          <p:nvPr/>
        </p:nvSpPr>
        <p:spPr>
          <a:xfrm rot="10800000">
            <a:off x="3614056" y="2764248"/>
            <a:ext cx="5646058" cy="3331749"/>
          </a:xfrm>
          <a:prstGeom prst="round2SameRect">
            <a:avLst>
              <a:gd name="adj1" fmla="val 10288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79EB33BA-C9D9-42BD-AC3A-4060B524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73848"/>
              </p:ext>
            </p:extLst>
          </p:nvPr>
        </p:nvGraphicFramePr>
        <p:xfrm>
          <a:off x="3904343" y="2884752"/>
          <a:ext cx="4862286" cy="302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618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316668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02074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años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mucho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calor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mucho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cuidado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mucho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frío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mucha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hambre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mucho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miedo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mucha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prisa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razón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razón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mucha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sed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mucho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sueño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mucha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suerte</a:t>
                      </a:r>
                      <a:endParaRPr lang="es-CO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. . . years old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hot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careful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cold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hungry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afraid/scared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in a (big) hurry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right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wrong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thirsty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sleepy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(very) lucky</a:t>
                      </a: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6" name="Elipse 15">
            <a:extLst>
              <a:ext uri="{FF2B5EF4-FFF2-40B4-BE49-F238E27FC236}">
                <a16:creationId xmlns:a16="http://schemas.microsoft.com/office/drawing/2014/main" id="{2825CFC1-FC22-46E0-BD22-56D72A21E171}"/>
              </a:ext>
            </a:extLst>
          </p:cNvPr>
          <p:cNvSpPr/>
          <p:nvPr/>
        </p:nvSpPr>
        <p:spPr>
          <a:xfrm>
            <a:off x="6404912" y="5823583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843BF461-46C4-4163-A3A0-D8B10D1CCFD1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Present tense of </a:t>
            </a:r>
            <a:r>
              <a:rPr lang="en-US"/>
              <a:t>tener</a:t>
            </a:r>
            <a:r>
              <a:rPr lang="en-US" b="0"/>
              <a:t> and </a:t>
            </a:r>
            <a:r>
              <a:rPr lang="en-US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B9D33211-C761-42D2-A991-45EE856F33D4}"/>
              </a:ext>
            </a:extLst>
          </p:cNvPr>
          <p:cNvSpPr txBox="1"/>
          <p:nvPr/>
        </p:nvSpPr>
        <p:spPr>
          <a:xfrm>
            <a:off x="2514808" y="1638565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 with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22124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64E71D-64B9-47E2-9CAE-3771B8DF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3.4-9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5B5558-3DE5-4040-B035-AF98605E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5732079-FE26-480C-8783-DC104A2E8251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6770" y="2107415"/>
            <a:ext cx="8229600" cy="3100387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To express an obligation, use </a:t>
            </a:r>
            <a:r>
              <a:rPr lang="en-US" b="1" dirty="0" err="1"/>
              <a:t>tener</a:t>
            </a:r>
            <a:r>
              <a:rPr lang="en-US" b="1" dirty="0"/>
              <a:t> que </a:t>
            </a:r>
            <a:br>
              <a:rPr lang="en-US" b="1" dirty="0"/>
            </a:br>
            <a:r>
              <a:rPr lang="en-US" dirty="0"/>
              <a:t>(</a:t>
            </a:r>
            <a:r>
              <a:rPr lang="en-US" i="1" dirty="0"/>
              <a:t>to have to</a:t>
            </a:r>
            <a:r>
              <a:rPr lang="en-US" dirty="0"/>
              <a:t>) + [</a:t>
            </a:r>
            <a:r>
              <a:rPr lang="en-US" i="1" dirty="0"/>
              <a:t>infinitive</a:t>
            </a:r>
            <a:r>
              <a:rPr lang="en-US" dirty="0"/>
              <a:t>].</a:t>
            </a:r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B87D0091-796B-4CE6-8A47-58DB65C66DE4}"/>
              </a:ext>
            </a:extLst>
          </p:cNvPr>
          <p:cNvSpPr/>
          <p:nvPr/>
        </p:nvSpPr>
        <p:spPr>
          <a:xfrm rot="5400000">
            <a:off x="2217203" y="2309754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779F39-ED89-4187-8421-470B4C176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278"/>
              </p:ext>
            </p:extLst>
          </p:nvPr>
        </p:nvGraphicFramePr>
        <p:xfrm>
          <a:off x="2753574" y="3587883"/>
          <a:ext cx="7476276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97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6703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—¿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Tienes que 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estudiar hoy?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today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U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que 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estudiar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Yes, I have to study physics.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6" name="TextBox 17">
            <a:extLst>
              <a:ext uri="{FF2B5EF4-FFF2-40B4-BE49-F238E27FC236}">
                <a16:creationId xmlns:a16="http://schemas.microsoft.com/office/drawing/2014/main" id="{F32BCBD4-7C31-4CEC-B46B-78C8E96EE1B0}"/>
              </a:ext>
            </a:extLst>
          </p:cNvPr>
          <p:cNvSpPr txBox="1"/>
          <p:nvPr/>
        </p:nvSpPr>
        <p:spPr>
          <a:xfrm>
            <a:off x="2514808" y="1638565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Expressions with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43B95AB-AA0C-4246-AFE1-FAC07A4CD1C9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Present tense of </a:t>
            </a:r>
            <a:r>
              <a:rPr lang="en-US"/>
              <a:t>tener</a:t>
            </a:r>
            <a:r>
              <a:rPr lang="en-US" b="0"/>
              <a:t> and </a:t>
            </a:r>
            <a:r>
              <a:rPr lang="en-US"/>
              <a:t>venir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91278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3127</TotalTime>
  <Words>630</Words>
  <Application>Microsoft Office PowerPoint</Application>
  <PresentationFormat>Panorámica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Present tense of tener and venir</vt:lpstr>
      <vt:lpstr>Present tense of tener and venir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135</cp:revision>
  <dcterms:created xsi:type="dcterms:W3CDTF">2020-01-23T15:55:24Z</dcterms:created>
  <dcterms:modified xsi:type="dcterms:W3CDTF">2021-01-22T13:51:15Z</dcterms:modified>
</cp:coreProperties>
</file>