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322" r:id="rId2"/>
    <p:sldId id="324" r:id="rId3"/>
    <p:sldId id="300" r:id="rId4"/>
    <p:sldId id="325" r:id="rId5"/>
    <p:sldId id="326" r:id="rId6"/>
    <p:sldId id="327" r:id="rId7"/>
    <p:sldId id="328" r:id="rId8"/>
    <p:sldId id="321" r:id="rId9"/>
    <p:sldId id="32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014"/>
    <a:srgbClr val="312783"/>
    <a:srgbClr val="F26815"/>
    <a:srgbClr val="FFF9C7"/>
    <a:srgbClr val="0C7D5E"/>
    <a:srgbClr val="33348E"/>
    <a:srgbClr val="FDF2AE"/>
    <a:srgbClr val="3DBD68"/>
    <a:srgbClr val="45C36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481" autoAdjust="0"/>
  </p:normalViewPr>
  <p:slideViewPr>
    <p:cSldViewPr snapToGrid="0">
      <p:cViewPr>
        <p:scale>
          <a:sx n="50" d="100"/>
          <a:sy n="50" d="100"/>
        </p:scale>
        <p:origin x="172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117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2B467F-CD28-44DA-9D0A-EB6F2DF4DD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E3734F-F2B8-4963-BF6B-422051BC82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A4F7-85C0-4C39-9DB0-3770A7945AEB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DC767-27BC-431B-97F9-E19E4E8D66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AD48C-13DE-4C7B-885A-09140D0515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32EC2-33C0-40F1-8F2A-EFCE365F58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25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C6E-EBEF-47ED-A33F-0861FCE885F7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C0CE4-C608-40AD-8998-4CF4DB8727FD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F8E633D2-4032-487E-8C9E-DCA3263BD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37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3.3-1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E570C3C-9250-42ED-B862-F30703FB85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7396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3.3-1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F6D67E0-AFA4-4EF4-B110-F31B3B9534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80251" y="1602184"/>
            <a:ext cx="8229600" cy="309981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lvl1pPr marL="457200" indent="0" algn="l">
              <a:defRPr/>
            </a:lvl1pPr>
          </a:lstStyle>
          <a:p>
            <a:pPr lvl="0"/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0B580D9A-1806-4FA4-B431-8AFB37EBD2B3}"/>
              </a:ext>
            </a:extLst>
          </p:cNvPr>
          <p:cNvSpPr/>
          <p:nvPr userDrawn="1"/>
        </p:nvSpPr>
        <p:spPr>
          <a:xfrm rot="5400000">
            <a:off x="2209435" y="1812138"/>
            <a:ext cx="274320" cy="22860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2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/>
              <a:t>3.3-1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55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/>
              <a:t>3.3-1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D28239-7DCE-4033-97FD-73B19AEFC210}"/>
              </a:ext>
            </a:extLst>
          </p:cNvPr>
          <p:cNvSpPr/>
          <p:nvPr userDrawn="1"/>
        </p:nvSpPr>
        <p:spPr>
          <a:xfrm>
            <a:off x="1783872" y="1075382"/>
            <a:ext cx="751053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75F2B-26EA-4526-A753-2EBBD136C5C2}"/>
              </a:ext>
            </a:extLst>
          </p:cNvPr>
          <p:cNvSpPr txBox="1"/>
          <p:nvPr userDrawn="1"/>
        </p:nvSpPr>
        <p:spPr>
          <a:xfrm>
            <a:off x="2534925" y="957527"/>
            <a:ext cx="7567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Present tense of regular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–er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lang="en-US" sz="2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EF3EAD-39DF-4A3A-BB49-5487C6F89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8124" y="1600723"/>
            <a:ext cx="8229600" cy="31019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is_txt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r>
              <a:rPr lang="en-US" dirty="0"/>
              <a:t> </a:t>
            </a:r>
            <a:r>
              <a:rPr lang="en-US" dirty="0" err="1"/>
              <a:t>ins_txt</a:t>
            </a:r>
            <a:endParaRPr lang="en-US" dirty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E5CC2F7B-8D09-4418-8570-171D6A495032}"/>
              </a:ext>
            </a:extLst>
          </p:cNvPr>
          <p:cNvSpPr/>
          <p:nvPr userDrawn="1"/>
        </p:nvSpPr>
        <p:spPr>
          <a:xfrm flipH="1">
            <a:off x="0" y="-12689"/>
            <a:ext cx="12191998" cy="1303482"/>
          </a:xfrm>
          <a:custGeom>
            <a:avLst/>
            <a:gdLst>
              <a:gd name="connsiteX0" fmla="*/ 13855 w 12178146"/>
              <a:gd name="connsiteY0" fmla="*/ 1316182 h 1316182"/>
              <a:gd name="connsiteX1" fmla="*/ 3172691 w 12178146"/>
              <a:gd name="connsiteY1" fmla="*/ 969819 h 1316182"/>
              <a:gd name="connsiteX2" fmla="*/ 5320146 w 12178146"/>
              <a:gd name="connsiteY2" fmla="*/ 803564 h 1316182"/>
              <a:gd name="connsiteX3" fmla="*/ 8229600 w 12178146"/>
              <a:gd name="connsiteY3" fmla="*/ 637310 h 1316182"/>
              <a:gd name="connsiteX4" fmla="*/ 12178146 w 12178146"/>
              <a:gd name="connsiteY4" fmla="*/ 568037 h 1316182"/>
              <a:gd name="connsiteX5" fmla="*/ 12164291 w 12178146"/>
              <a:gd name="connsiteY5" fmla="*/ 0 h 1316182"/>
              <a:gd name="connsiteX6" fmla="*/ 0 w 12178146"/>
              <a:gd name="connsiteY6" fmla="*/ 27710 h 1316182"/>
              <a:gd name="connsiteX7" fmla="*/ 13855 w 12178146"/>
              <a:gd name="connsiteY7" fmla="*/ 1316182 h 131618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7814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9832 h 1309832"/>
              <a:gd name="connsiteX1" fmla="*/ 3172691 w 12196041"/>
              <a:gd name="connsiteY1" fmla="*/ 963469 h 1309832"/>
              <a:gd name="connsiteX2" fmla="*/ 5320146 w 12196041"/>
              <a:gd name="connsiteY2" fmla="*/ 797214 h 1309832"/>
              <a:gd name="connsiteX3" fmla="*/ 8229600 w 12196041"/>
              <a:gd name="connsiteY3" fmla="*/ 630960 h 1309832"/>
              <a:gd name="connsiteX4" fmla="*/ 12184496 w 12196041"/>
              <a:gd name="connsiteY4" fmla="*/ 561687 h 1309832"/>
              <a:gd name="connsiteX5" fmla="*/ 12196041 w 12196041"/>
              <a:gd name="connsiteY5" fmla="*/ 0 h 1309832"/>
              <a:gd name="connsiteX6" fmla="*/ 0 w 12196041"/>
              <a:gd name="connsiteY6" fmla="*/ 21360 h 1309832"/>
              <a:gd name="connsiteX7" fmla="*/ 13855 w 12196041"/>
              <a:gd name="connsiteY7" fmla="*/ 1309832 h 1309832"/>
              <a:gd name="connsiteX0" fmla="*/ 13855 w 12196041"/>
              <a:gd name="connsiteY0" fmla="*/ 1303482 h 1303482"/>
              <a:gd name="connsiteX1" fmla="*/ 3172691 w 12196041"/>
              <a:gd name="connsiteY1" fmla="*/ 957119 h 1303482"/>
              <a:gd name="connsiteX2" fmla="*/ 5320146 w 12196041"/>
              <a:gd name="connsiteY2" fmla="*/ 790864 h 1303482"/>
              <a:gd name="connsiteX3" fmla="*/ 8229600 w 12196041"/>
              <a:gd name="connsiteY3" fmla="*/ 624610 h 1303482"/>
              <a:gd name="connsiteX4" fmla="*/ 12184496 w 12196041"/>
              <a:gd name="connsiteY4" fmla="*/ 555337 h 1303482"/>
              <a:gd name="connsiteX5" fmla="*/ 12196041 w 12196041"/>
              <a:gd name="connsiteY5" fmla="*/ 0 h 1303482"/>
              <a:gd name="connsiteX6" fmla="*/ 0 w 12196041"/>
              <a:gd name="connsiteY6" fmla="*/ 15010 h 1303482"/>
              <a:gd name="connsiteX7" fmla="*/ 13855 w 12196041"/>
              <a:gd name="connsiteY7" fmla="*/ 1303482 h 1303482"/>
              <a:gd name="connsiteX0" fmla="*/ 13855 w 12203546"/>
              <a:gd name="connsiteY0" fmla="*/ 1303482 h 1303482"/>
              <a:gd name="connsiteX1" fmla="*/ 3172691 w 12203546"/>
              <a:gd name="connsiteY1" fmla="*/ 957119 h 1303482"/>
              <a:gd name="connsiteX2" fmla="*/ 5320146 w 12203546"/>
              <a:gd name="connsiteY2" fmla="*/ 790864 h 1303482"/>
              <a:gd name="connsiteX3" fmla="*/ 8229600 w 12203546"/>
              <a:gd name="connsiteY3" fmla="*/ 624610 h 1303482"/>
              <a:gd name="connsiteX4" fmla="*/ 12203546 w 12203546"/>
              <a:gd name="connsiteY4" fmla="*/ 561687 h 1303482"/>
              <a:gd name="connsiteX5" fmla="*/ 12196041 w 12203546"/>
              <a:gd name="connsiteY5" fmla="*/ 0 h 1303482"/>
              <a:gd name="connsiteX6" fmla="*/ 0 w 12203546"/>
              <a:gd name="connsiteY6" fmla="*/ 15010 h 1303482"/>
              <a:gd name="connsiteX7" fmla="*/ 13855 w 12203546"/>
              <a:gd name="connsiteY7" fmla="*/ 1303482 h 1303482"/>
              <a:gd name="connsiteX0" fmla="*/ 13855 w 12197196"/>
              <a:gd name="connsiteY0" fmla="*/ 1303482 h 1303482"/>
              <a:gd name="connsiteX1" fmla="*/ 3172691 w 12197196"/>
              <a:gd name="connsiteY1" fmla="*/ 957119 h 1303482"/>
              <a:gd name="connsiteX2" fmla="*/ 5320146 w 12197196"/>
              <a:gd name="connsiteY2" fmla="*/ 790864 h 1303482"/>
              <a:gd name="connsiteX3" fmla="*/ 8229600 w 12197196"/>
              <a:gd name="connsiteY3" fmla="*/ 624610 h 1303482"/>
              <a:gd name="connsiteX4" fmla="*/ 12197196 w 12197196"/>
              <a:gd name="connsiteY4" fmla="*/ 561687 h 1303482"/>
              <a:gd name="connsiteX5" fmla="*/ 12196041 w 12197196"/>
              <a:gd name="connsiteY5" fmla="*/ 0 h 1303482"/>
              <a:gd name="connsiteX6" fmla="*/ 0 w 12197196"/>
              <a:gd name="connsiteY6" fmla="*/ 15010 h 1303482"/>
              <a:gd name="connsiteX7" fmla="*/ 13855 w 12197196"/>
              <a:gd name="connsiteY7" fmla="*/ 1303482 h 1303482"/>
              <a:gd name="connsiteX0" fmla="*/ 0 w 12199216"/>
              <a:gd name="connsiteY0" fmla="*/ 1303482 h 1303482"/>
              <a:gd name="connsiteX1" fmla="*/ 3174711 w 12199216"/>
              <a:gd name="connsiteY1" fmla="*/ 957119 h 1303482"/>
              <a:gd name="connsiteX2" fmla="*/ 5322166 w 12199216"/>
              <a:gd name="connsiteY2" fmla="*/ 790864 h 1303482"/>
              <a:gd name="connsiteX3" fmla="*/ 8231620 w 12199216"/>
              <a:gd name="connsiteY3" fmla="*/ 624610 h 1303482"/>
              <a:gd name="connsiteX4" fmla="*/ 12199216 w 12199216"/>
              <a:gd name="connsiteY4" fmla="*/ 561687 h 1303482"/>
              <a:gd name="connsiteX5" fmla="*/ 12198061 w 12199216"/>
              <a:gd name="connsiteY5" fmla="*/ 0 h 1303482"/>
              <a:gd name="connsiteX6" fmla="*/ 2020 w 12199216"/>
              <a:gd name="connsiteY6" fmla="*/ 15010 h 1303482"/>
              <a:gd name="connsiteX7" fmla="*/ 0 w 12199216"/>
              <a:gd name="connsiteY7" fmla="*/ 1303482 h 130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9216" h="1303482">
                <a:moveTo>
                  <a:pt x="0" y="1303482"/>
                </a:moveTo>
                <a:lnTo>
                  <a:pt x="3174711" y="957119"/>
                </a:lnTo>
                <a:lnTo>
                  <a:pt x="5322166" y="790864"/>
                </a:lnTo>
                <a:lnTo>
                  <a:pt x="8231620" y="624610"/>
                </a:lnTo>
                <a:lnTo>
                  <a:pt x="12199216" y="561687"/>
                </a:lnTo>
                <a:lnTo>
                  <a:pt x="12198061" y="0"/>
                </a:lnTo>
                <a:lnTo>
                  <a:pt x="2020" y="15010"/>
                </a:lnTo>
                <a:cubicBezTo>
                  <a:pt x="1347" y="444501"/>
                  <a:pt x="673" y="873991"/>
                  <a:pt x="0" y="1303482"/>
                </a:cubicBezTo>
                <a:close/>
              </a:path>
            </a:pathLst>
          </a:custGeom>
          <a:solidFill>
            <a:srgbClr val="0C7D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F460A33C-B5C1-4C64-A494-BE10FFC69BBF}"/>
              </a:ext>
            </a:extLst>
          </p:cNvPr>
          <p:cNvSpPr txBox="1"/>
          <p:nvPr userDrawn="1"/>
        </p:nvSpPr>
        <p:spPr>
          <a:xfrm>
            <a:off x="8946192" y="110638"/>
            <a:ext cx="3245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1559D8D-8FFB-4ACC-920D-4C8F35C103C9}"/>
              </a:ext>
            </a:extLst>
          </p:cNvPr>
          <p:cNvSpPr txBox="1"/>
          <p:nvPr userDrawn="1"/>
        </p:nvSpPr>
        <p:spPr>
          <a:xfrm>
            <a:off x="9682485" y="525083"/>
            <a:ext cx="163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CO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familia</a:t>
            </a:r>
          </a:p>
        </p:txBody>
      </p:sp>
      <p:sp>
        <p:nvSpPr>
          <p:cNvPr id="19" name="Rectángulo: esquinas superiores redondeadas 18">
            <a:extLst>
              <a:ext uri="{FF2B5EF4-FFF2-40B4-BE49-F238E27FC236}">
                <a16:creationId xmlns:a16="http://schemas.microsoft.com/office/drawing/2014/main" id="{BA2B3F41-D758-46E6-B05B-BA57412050EE}"/>
              </a:ext>
            </a:extLst>
          </p:cNvPr>
          <p:cNvSpPr/>
          <p:nvPr userDrawn="1"/>
        </p:nvSpPr>
        <p:spPr>
          <a:xfrm rot="5400000" flipV="1">
            <a:off x="11581212" y="-57179"/>
            <a:ext cx="407191" cy="795340"/>
          </a:xfrm>
          <a:prstGeom prst="round2SameRect">
            <a:avLst>
              <a:gd name="adj1" fmla="val 17837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5B64522C-5F6F-4644-B59E-379F9A9EE7C1}"/>
              </a:ext>
            </a:extLst>
          </p:cNvPr>
          <p:cNvSpPr/>
          <p:nvPr userDrawn="1"/>
        </p:nvSpPr>
        <p:spPr>
          <a:xfrm>
            <a:off x="11425240" y="161615"/>
            <a:ext cx="317564" cy="3657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none" spc="0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4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None/>
        <a:defRPr sz="2800" kern="1200">
          <a:ln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4418DD-A7F9-4A0B-8998-5BC67785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/>
              <a:t>3.3-1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CBB744D-C4B9-4CBE-A3CF-8B16AA5A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C65DD2E-D657-49E6-835D-3B0939BFBF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80251" y="1602184"/>
            <a:ext cx="7711449" cy="4189016"/>
          </a:xfrm>
        </p:spPr>
        <p:txBody>
          <a:bodyPr/>
          <a:lstStyle/>
          <a:p>
            <a:r>
              <a:rPr lang="en-US" dirty="0"/>
              <a:t>In Lesson 2, you learned how to form the present tense of regular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verbs. This chart contains the forms of the regular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 </a:t>
            </a:r>
            <a:r>
              <a:rPr lang="en-US" b="1" dirty="0" err="1"/>
              <a:t>trabajar</a:t>
            </a:r>
            <a:r>
              <a:rPr lang="en-US" dirty="0"/>
              <a:t>, which is conjugated just like other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verbs you have learned. There are other regular verbs in Spanish: regular </a:t>
            </a:r>
            <a:r>
              <a:rPr lang="en-US" b="1" dirty="0"/>
              <a:t>–er </a:t>
            </a:r>
            <a:r>
              <a:rPr lang="en-US" dirty="0"/>
              <a:t>and</a:t>
            </a:r>
            <a:r>
              <a:rPr lang="en-US" b="1" dirty="0"/>
              <a:t> –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dirty="0"/>
              <a:t>verbs. The chart also shows the forms of an </a:t>
            </a:r>
            <a:r>
              <a:rPr lang="en-US" b="1" dirty="0"/>
              <a:t>–er </a:t>
            </a:r>
            <a:r>
              <a:rPr lang="en-US" dirty="0"/>
              <a:t>verb and an </a:t>
            </a:r>
            <a:r>
              <a:rPr lang="en-US" b="1" dirty="0"/>
              <a:t>–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dirty="0"/>
              <a:t>verb.</a:t>
            </a:r>
            <a:endParaRPr lang="es-CO" dirty="0"/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06EA5A64-AA20-4503-9D41-B985E876B4F3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11D7AE7-D536-43A5-BCAA-5B4557B71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3.3-2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7995C3-0A0D-44BD-8BBE-83FE3A4F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9AC5ABB-BB3B-4FFE-9D4A-0468010A0280}"/>
              </a:ext>
            </a:extLst>
          </p:cNvPr>
          <p:cNvSpPr/>
          <p:nvPr/>
        </p:nvSpPr>
        <p:spPr>
          <a:xfrm>
            <a:off x="3003514" y="1847217"/>
            <a:ext cx="6250501" cy="91440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Present tense of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–er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</a:p>
        </p:txBody>
      </p:sp>
      <p:sp>
        <p:nvSpPr>
          <p:cNvPr id="8" name="Rectángulo: esquinas superiores redondeadas 7">
            <a:extLst>
              <a:ext uri="{FF2B5EF4-FFF2-40B4-BE49-F238E27FC236}">
                <a16:creationId xmlns:a16="http://schemas.microsoft.com/office/drawing/2014/main" id="{4CAFE171-ED62-4059-B6BF-B3CAC75178E8}"/>
              </a:ext>
            </a:extLst>
          </p:cNvPr>
          <p:cNvSpPr/>
          <p:nvPr/>
        </p:nvSpPr>
        <p:spPr>
          <a:xfrm rot="10800000">
            <a:off x="2400300" y="2335626"/>
            <a:ext cx="7541986" cy="3246024"/>
          </a:xfrm>
          <a:prstGeom prst="round2SameRect">
            <a:avLst>
              <a:gd name="adj1" fmla="val 14862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40CF99D-6F9A-464C-A553-0C8A28A04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940497"/>
              </p:ext>
            </p:extLst>
          </p:nvPr>
        </p:nvGraphicFramePr>
        <p:xfrm>
          <a:off x="2286000" y="2961583"/>
          <a:ext cx="7656286" cy="229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3339133666"/>
                    </a:ext>
                  </a:extLst>
                </a:gridCol>
                <a:gridCol w="2030186">
                  <a:extLst>
                    <a:ext uri="{9D8B030D-6E8A-4147-A177-3AD203B41FA5}">
                      <a16:colId xmlns:a16="http://schemas.microsoft.com/office/drawing/2014/main" val="185994217"/>
                    </a:ext>
                  </a:extLst>
                </a:gridCol>
              </a:tblGrid>
              <a:tr h="35360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endParaRPr lang="es-CO" sz="1800" b="1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work</a:t>
                      </a:r>
                    </a:p>
                  </a:txBody>
                  <a:tcPr marL="72000" marR="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eat</a:t>
                      </a:r>
                      <a:endParaRPr lang="fr-FR" sz="18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fr-FR" sz="1800" b="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fr-FR" sz="1800" b="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write</a:t>
                      </a:r>
                      <a:endParaRPr lang="fr-FR" sz="1800" b="0" i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9317496"/>
                  </a:ext>
                </a:extLst>
              </a:tr>
              <a:tr h="180926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yo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tú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Ud./él/ella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vosotros/as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Uds./ellos/ellas</a:t>
                      </a:r>
                      <a:endParaRPr lang="es-CO" sz="18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áis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endParaRPr lang="en-US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BR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BR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BR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BR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BR" sz="18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éis</a:t>
                      </a:r>
                      <a:endParaRPr lang="pt-BR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pt-BR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pt-BR" sz="1800" b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endParaRPr lang="fr-FR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ís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18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endParaRPr lang="fr-FR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5E1D57F-AC26-4EC4-A9B7-46C6589DDA54}"/>
              </a:ext>
            </a:extLst>
          </p:cNvPr>
          <p:cNvSpPr/>
          <p:nvPr/>
        </p:nvSpPr>
        <p:spPr>
          <a:xfrm>
            <a:off x="4443437" y="2557176"/>
            <a:ext cx="1409990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trabajar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9C2E98B-5580-4080-886F-D20BA59DC3F6}"/>
              </a:ext>
            </a:extLst>
          </p:cNvPr>
          <p:cNvSpPr/>
          <p:nvPr/>
        </p:nvSpPr>
        <p:spPr>
          <a:xfrm>
            <a:off x="6346526" y="2557176"/>
            <a:ext cx="1409991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11FA228-AF81-419B-9AD0-C7895275C978}"/>
              </a:ext>
            </a:extLst>
          </p:cNvPr>
          <p:cNvSpPr/>
          <p:nvPr/>
        </p:nvSpPr>
        <p:spPr>
          <a:xfrm>
            <a:off x="4409624" y="5248955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F544F336-CF57-4953-BAD8-0392AB2BE168}"/>
              </a:ext>
            </a:extLst>
          </p:cNvPr>
          <p:cNvSpPr/>
          <p:nvPr/>
        </p:nvSpPr>
        <p:spPr>
          <a:xfrm>
            <a:off x="6128765" y="5248955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4FCB3632-1168-44EB-B77E-0916EED6EA53}"/>
              </a:ext>
            </a:extLst>
          </p:cNvPr>
          <p:cNvSpPr/>
          <p:nvPr/>
        </p:nvSpPr>
        <p:spPr>
          <a:xfrm>
            <a:off x="8249616" y="2557176"/>
            <a:ext cx="1409991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escribir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AD16FF8-EEAB-4C5C-A963-F158FC72B794}"/>
              </a:ext>
            </a:extLst>
          </p:cNvPr>
          <p:cNvSpPr/>
          <p:nvPr/>
        </p:nvSpPr>
        <p:spPr>
          <a:xfrm>
            <a:off x="7869437" y="5248955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ítulo 22">
            <a:extLst>
              <a:ext uri="{FF2B5EF4-FFF2-40B4-BE49-F238E27FC236}">
                <a16:creationId xmlns:a16="http://schemas.microsoft.com/office/drawing/2014/main" id="{98713D7E-2F2B-43C6-A03B-3DED58703D8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/>
          <a:p>
            <a:r>
              <a:rPr lang="en-US" b="0" dirty="0"/>
              <a:t>Present tense of regular </a:t>
            </a:r>
            <a:r>
              <a:rPr lang="en-US" dirty="0"/>
              <a:t>–er </a:t>
            </a:r>
            <a:r>
              <a:rPr lang="en-US" b="0" dirty="0"/>
              <a:t>and</a:t>
            </a:r>
            <a:r>
              <a:rPr lang="en-US" dirty="0"/>
              <a:t> –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b="0" dirty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8A4BAF-B204-4124-9CEB-BA52B46A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3.3-3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741FC5-9E37-4BA6-ABEE-CF9F8B1A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BB53ED-2735-46C7-B865-6A6F260DEA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dirty="0"/>
              <a:t>, </a:t>
            </a:r>
            <a:r>
              <a:rPr lang="en-US" b="1" dirty="0"/>
              <a:t>–er</a:t>
            </a:r>
            <a:r>
              <a:rPr lang="en-US" dirty="0"/>
              <a:t>, and </a:t>
            </a:r>
            <a:r>
              <a:rPr lang="en-US" b="1" dirty="0"/>
              <a:t>–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dirty="0"/>
              <a:t>verbs have very similar endings. Study the chart to detect the patterns that make it easier for you to use the verb endings to communicate in Spanish.</a:t>
            </a:r>
          </a:p>
        </p:txBody>
      </p:sp>
      <p:pic>
        <p:nvPicPr>
          <p:cNvPr id="6" name="Imagen 5" descr="Video characters Olga Lucía, Pedro, Gloria, Felipe, and Carmen. Carmen speaks.">
            <a:extLst>
              <a:ext uri="{FF2B5EF4-FFF2-40B4-BE49-F238E27FC236}">
                <a16:creationId xmlns:a16="http://schemas.microsoft.com/office/drawing/2014/main" id="{AFFBBB81-B19F-4128-BADE-8E41329CB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90" y="3778611"/>
            <a:ext cx="2971573" cy="2457595"/>
          </a:xfrm>
          <a:prstGeom prst="rect">
            <a:avLst/>
          </a:prstGeom>
        </p:spPr>
      </p:pic>
      <p:pic>
        <p:nvPicPr>
          <p:cNvPr id="7" name="Imagen 6" descr="Video characters Olga Lucía, Pedro, Gloria, Carmen, and Felipe. Gloria speaks.">
            <a:extLst>
              <a:ext uri="{FF2B5EF4-FFF2-40B4-BE49-F238E27FC236}">
                <a16:creationId xmlns:a16="http://schemas.microsoft.com/office/drawing/2014/main" id="{7AF155B2-7014-4881-8741-3BA8CE186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339" y="3778612"/>
            <a:ext cx="2982983" cy="2457596"/>
          </a:xfrm>
          <a:prstGeom prst="rect">
            <a:avLst/>
          </a:prstGeom>
        </p:spPr>
      </p:pic>
      <p:sp>
        <p:nvSpPr>
          <p:cNvPr id="9" name="Título 4">
            <a:extLst>
              <a:ext uri="{FF2B5EF4-FFF2-40B4-BE49-F238E27FC236}">
                <a16:creationId xmlns:a16="http://schemas.microsoft.com/office/drawing/2014/main" id="{AC416EF9-370A-4CCF-BCFB-26465CD912A5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1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BE43A4-9EF1-499F-98C0-AF97B8825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3.3-4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09D31B1-5050-4E41-93E1-F5C71C323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21418BC-CCF7-4B53-9741-C05252D3C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Like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verbs, the </a:t>
            </a:r>
            <a:r>
              <a:rPr lang="en-US" b="1" dirty="0" err="1"/>
              <a:t>yo</a:t>
            </a:r>
            <a:r>
              <a:rPr lang="en-US" dirty="0"/>
              <a:t> forms of </a:t>
            </a:r>
            <a:r>
              <a:rPr lang="en-US" b="1" dirty="0"/>
              <a:t>–er </a:t>
            </a:r>
            <a:r>
              <a:rPr lang="en-US" dirty="0"/>
              <a:t>and </a:t>
            </a:r>
            <a:r>
              <a:rPr lang="en-US" b="1" dirty="0"/>
              <a:t>–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dirty="0"/>
              <a:t>verbs end in</a:t>
            </a:r>
            <a:r>
              <a:rPr lang="en-US" b="1" dirty="0"/>
              <a:t> –o</a:t>
            </a:r>
            <a:r>
              <a:rPr lang="en-US" dirty="0"/>
              <a:t>.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8A183E67-91C9-4F63-9CE4-1695A17D9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27163"/>
              </p:ext>
            </p:extLst>
          </p:nvPr>
        </p:nvGraphicFramePr>
        <p:xfrm>
          <a:off x="3011714" y="3301730"/>
          <a:ext cx="6812281" cy="34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636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436404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920241">
                  <a:extLst>
                    <a:ext uri="{9D8B030D-6E8A-4147-A177-3AD203B41FA5}">
                      <a16:colId xmlns:a16="http://schemas.microsoft.com/office/drawing/2014/main" val="1953085938"/>
                    </a:ext>
                  </a:extLst>
                </a:gridCol>
              </a:tblGrid>
              <a:tr h="341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</a:t>
                      </a:r>
                      <a:r>
                        <a:rPr lang="es-ES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endParaRPr lang="es-CO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08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n-US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6AFA4F61-C21B-47B6-962F-4AE8D0280B70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75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C8C979-E700-4143-959D-F511275BB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3.3-5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7FED6B-D75C-47E4-86DC-CB3CDBFD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CD97B0C-AFDB-43C0-A609-FFA7ED9B2A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endings for </a:t>
            </a:r>
            <a:r>
              <a:rPr lang="en-US" b="1" dirty="0"/>
              <a:t>–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dirty="0"/>
              <a:t>verbs begin with </a:t>
            </a:r>
            <a:r>
              <a:rPr lang="en-US" b="1" dirty="0"/>
              <a:t>–a</a:t>
            </a:r>
            <a:r>
              <a:rPr lang="en-US" dirty="0"/>
              <a:t>, except for the </a:t>
            </a:r>
            <a:r>
              <a:rPr lang="en-US" b="1" dirty="0" err="1"/>
              <a:t>yo</a:t>
            </a:r>
            <a:r>
              <a:rPr lang="en-US" dirty="0"/>
              <a:t> form.</a:t>
            </a:r>
            <a:endParaRPr lang="es-CO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CCD895F9-3FB1-46C6-8990-5ED6D0127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74531"/>
              </p:ext>
            </p:extLst>
          </p:nvPr>
        </p:nvGraphicFramePr>
        <p:xfrm>
          <a:off x="3011714" y="3301730"/>
          <a:ext cx="6812281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536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463801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930944">
                  <a:extLst>
                    <a:ext uri="{9D8B030D-6E8A-4147-A177-3AD203B41FA5}">
                      <a16:colId xmlns:a16="http://schemas.microsoft.com/office/drawing/2014/main" val="1953085938"/>
                    </a:ext>
                  </a:extLst>
                </a:gridCol>
              </a:tblGrid>
              <a:tr h="3413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</a:t>
                      </a:r>
                      <a:r>
                        <a:rPr lang="es-ES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</a:t>
                      </a:r>
                      <a:r>
                        <a:rPr lang="es-ES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</a:t>
                      </a:r>
                      <a:endParaRPr lang="es-CO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08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</a:t>
                      </a:r>
                      <a:r>
                        <a:rPr lang="es-ES" sz="200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</a:t>
                      </a:r>
                      <a:r>
                        <a:rPr lang="es-ES" sz="200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amos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</a:t>
                      </a:r>
                      <a:r>
                        <a:rPr lang="en-US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áis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habl</a:t>
                      </a:r>
                      <a:r>
                        <a:rPr lang="en-US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7" name="Título 4">
            <a:extLst>
              <a:ext uri="{FF2B5EF4-FFF2-40B4-BE49-F238E27FC236}">
                <a16:creationId xmlns:a16="http://schemas.microsoft.com/office/drawing/2014/main" id="{6E020D73-AECC-4138-973C-59D0833C1054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EE31A4C-71F0-4B6A-94DF-BD5E61C6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3.3-6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FECB49-C6E6-407A-A0DB-824C631A8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C38B0E1-15B3-4160-B9F0-8883A40E29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endings for </a:t>
            </a:r>
            <a:r>
              <a:rPr lang="en-US" b="1" dirty="0"/>
              <a:t>–er </a:t>
            </a:r>
            <a:r>
              <a:rPr lang="en-US" dirty="0"/>
              <a:t>verbs begin with </a:t>
            </a:r>
            <a:r>
              <a:rPr lang="en-US" b="1" dirty="0"/>
              <a:t>–e</a:t>
            </a:r>
            <a:r>
              <a:rPr lang="en-US" dirty="0"/>
              <a:t>, except for the </a:t>
            </a:r>
            <a:r>
              <a:rPr lang="en-US" b="1" dirty="0" err="1"/>
              <a:t>yo</a:t>
            </a:r>
            <a:r>
              <a:rPr lang="en-US" dirty="0"/>
              <a:t> form.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E3C15FA-C0A4-42F4-AE2B-CF68A3472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595019"/>
              </p:ext>
            </p:extLst>
          </p:nvPr>
        </p:nvGraphicFramePr>
        <p:xfrm>
          <a:off x="3011714" y="3301730"/>
          <a:ext cx="6812281" cy="64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657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2446383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920241">
                  <a:extLst>
                    <a:ext uri="{9D8B030D-6E8A-4147-A177-3AD203B41FA5}">
                      <a16:colId xmlns:a16="http://schemas.microsoft.com/office/drawing/2014/main" val="1953085938"/>
                    </a:ext>
                  </a:extLst>
                </a:gridCol>
              </a:tblGrid>
              <a:tr h="21208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</a:t>
                      </a:r>
                      <a:endParaRPr lang="es-CO" sz="20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10800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s-ES" sz="2000" b="0" i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i="0" kern="12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emos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n-US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éis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2000" b="0" i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n-US" sz="2000" b="0" i="0" kern="1200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endParaRPr lang="en-US" sz="2000" b="0" i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8" name="Título 4">
            <a:extLst>
              <a:ext uri="{FF2B5EF4-FFF2-40B4-BE49-F238E27FC236}">
                <a16:creationId xmlns:a16="http://schemas.microsoft.com/office/drawing/2014/main" id="{28000D94-9311-47FB-84BA-92B360FEA73E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3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AE9B2B3-6313-4410-93E7-B1823E210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2987"/>
              </p:ext>
            </p:extLst>
          </p:nvPr>
        </p:nvGraphicFramePr>
        <p:xfrm>
          <a:off x="6667500" y="3831432"/>
          <a:ext cx="314300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147">
                  <a:extLst>
                    <a:ext uri="{9D8B030D-6E8A-4147-A177-3AD203B41FA5}">
                      <a16:colId xmlns:a16="http://schemas.microsoft.com/office/drawing/2014/main" val="769856681"/>
                    </a:ext>
                  </a:extLst>
                </a:gridCol>
                <a:gridCol w="1419860">
                  <a:extLst>
                    <a:ext uri="{9D8B030D-6E8A-4147-A177-3AD203B41FA5}">
                      <a16:colId xmlns:a16="http://schemas.microsoft.com/office/drawing/2014/main" val="1677032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000" b="0" i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vosotros</a:t>
                      </a:r>
                      <a:endParaRPr lang="es-CO" sz="2000" b="0" i="1" kern="1200" dirty="0">
                        <a:solidFill>
                          <a:srgbClr val="3127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20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ís</a:t>
                      </a:r>
                      <a:endParaRPr lang="es-CO" sz="2000" b="0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1406"/>
                  </a:ext>
                </a:extLst>
              </a:tr>
            </a:tbl>
          </a:graphicData>
        </a:graphic>
      </p:graphicFrame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E86A87-EC11-461B-A631-C43C87A2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3.3-7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5C82EF-0DEC-40EE-82EE-FE31840D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by Vista Higher Learning, Inc. All rights reserved.</a:t>
            </a:r>
            <a:endParaRPr lang="en-U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2517BD0-3819-4D36-9A4C-3D8937F54C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–Er </a:t>
            </a:r>
            <a:r>
              <a:rPr lang="en-US" dirty="0"/>
              <a:t>and </a:t>
            </a:r>
            <a:r>
              <a:rPr lang="en-US" b="1" dirty="0"/>
              <a:t>–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dirty="0"/>
              <a:t>verbs have the exact same endings, except in the </a:t>
            </a:r>
            <a:r>
              <a:rPr lang="en-US" b="1" dirty="0" err="1"/>
              <a:t>nosotros</a:t>
            </a:r>
            <a:r>
              <a:rPr lang="en-US" b="1" dirty="0"/>
              <a:t>/as</a:t>
            </a:r>
          </a:p>
          <a:p>
            <a:r>
              <a:rPr lang="en-US" dirty="0"/>
              <a:t>and </a:t>
            </a:r>
            <a:r>
              <a:rPr lang="en-US" b="1" dirty="0" err="1"/>
              <a:t>vosotros</a:t>
            </a:r>
            <a:r>
              <a:rPr lang="en-US" b="1" dirty="0"/>
              <a:t>/as </a:t>
            </a:r>
            <a:r>
              <a:rPr lang="en-US" dirty="0"/>
              <a:t>forms.</a:t>
            </a:r>
            <a:endParaRPr lang="es-CO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E3E3697-6E7A-4DCD-ADFE-C8803AB07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16645"/>
              </p:ext>
            </p:extLst>
          </p:nvPr>
        </p:nvGraphicFramePr>
        <p:xfrm>
          <a:off x="2813291" y="3833416"/>
          <a:ext cx="314300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147">
                  <a:extLst>
                    <a:ext uri="{9D8B030D-6E8A-4147-A177-3AD203B41FA5}">
                      <a16:colId xmlns:a16="http://schemas.microsoft.com/office/drawing/2014/main" val="769856681"/>
                    </a:ext>
                  </a:extLst>
                </a:gridCol>
                <a:gridCol w="1419860">
                  <a:extLst>
                    <a:ext uri="{9D8B030D-6E8A-4147-A177-3AD203B41FA5}">
                      <a16:colId xmlns:a16="http://schemas.microsoft.com/office/drawing/2014/main" val="16770329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000" b="0" i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nosotros</a:t>
                      </a:r>
                      <a:endParaRPr lang="es-CO" sz="2000" b="0" i="1" kern="1200" dirty="0">
                        <a:solidFill>
                          <a:srgbClr val="312783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180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</a:t>
                      </a:r>
                      <a:r>
                        <a:rPr lang="es-ES" sz="20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0" i="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escrib</a:t>
                      </a:r>
                      <a:r>
                        <a:rPr lang="es-ES" sz="2000" b="0" i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imos</a:t>
                      </a:r>
                      <a:endParaRPr lang="es-CO" sz="2000" b="0" i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61406"/>
                  </a:ext>
                </a:extLst>
              </a:tr>
            </a:tbl>
          </a:graphicData>
        </a:graphic>
      </p:graphicFrame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012C2F91-07B6-403C-BD7D-FB231AE7CDC5}"/>
              </a:ext>
            </a:extLst>
          </p:cNvPr>
          <p:cNvSpPr/>
          <p:nvPr/>
        </p:nvSpPr>
        <p:spPr>
          <a:xfrm rot="16200000">
            <a:off x="3806573" y="4024778"/>
            <a:ext cx="914400" cy="38975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66E45068-67F1-4006-AEEE-2BD853C39E23}"/>
              </a:ext>
            </a:extLst>
          </p:cNvPr>
          <p:cNvSpPr/>
          <p:nvPr/>
        </p:nvSpPr>
        <p:spPr>
          <a:xfrm rot="16200000">
            <a:off x="7694429" y="3991889"/>
            <a:ext cx="914400" cy="389750"/>
          </a:xfrm>
          <a:prstGeom prst="triangle">
            <a:avLst/>
          </a:prstGeom>
          <a:gradFill flip="none" rotWithShape="1">
            <a:gsLst>
              <a:gs pos="0">
                <a:srgbClr val="4141B5"/>
              </a:gs>
              <a:gs pos="81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ítulo 4">
            <a:extLst>
              <a:ext uri="{FF2B5EF4-FFF2-40B4-BE49-F238E27FC236}">
                <a16:creationId xmlns:a16="http://schemas.microsoft.com/office/drawing/2014/main" id="{0884980D-DAD3-4426-BFA2-6AAB4324611A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0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8A4BAF-B204-4124-9CEB-BA52B46A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3.3-8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741FC5-9E37-4BA6-ABEE-CF9F8B1A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BB53ED-2735-46C7-B865-6A6F260DEA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12783"/>
                </a:solidFill>
              </a:rPr>
              <a:t>Common </a:t>
            </a:r>
            <a:r>
              <a:rPr lang="en-US" b="1" dirty="0">
                <a:solidFill>
                  <a:srgbClr val="312783"/>
                </a:solidFill>
              </a:rPr>
              <a:t>–er </a:t>
            </a:r>
            <a:r>
              <a:rPr lang="en-US" dirty="0">
                <a:solidFill>
                  <a:srgbClr val="312783"/>
                </a:solidFill>
              </a:rPr>
              <a:t>and </a:t>
            </a:r>
            <a:r>
              <a:rPr lang="en-US" b="1" dirty="0">
                <a:solidFill>
                  <a:srgbClr val="312783"/>
                </a:solidFill>
              </a:rPr>
              <a:t>–</a:t>
            </a:r>
            <a:r>
              <a:rPr lang="en-US" b="1" dirty="0" err="1">
                <a:solidFill>
                  <a:srgbClr val="312783"/>
                </a:solidFill>
              </a:rPr>
              <a:t>ir</a:t>
            </a:r>
            <a:r>
              <a:rPr lang="en-US" b="1" dirty="0">
                <a:solidFill>
                  <a:srgbClr val="312783"/>
                </a:solidFill>
              </a:rPr>
              <a:t> </a:t>
            </a:r>
            <a:r>
              <a:rPr lang="en-US" dirty="0">
                <a:solidFill>
                  <a:srgbClr val="312783"/>
                </a:solidFill>
              </a:rPr>
              <a:t>verbs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0E1F4083-04EA-4AF5-AE58-D6E407BBA626}"/>
              </a:ext>
            </a:extLst>
          </p:cNvPr>
          <p:cNvSpPr/>
          <p:nvPr/>
        </p:nvSpPr>
        <p:spPr>
          <a:xfrm>
            <a:off x="3931621" y="2307052"/>
            <a:ext cx="5149166" cy="91440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bIns="365760"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Common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–er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</a:p>
        </p:txBody>
      </p:sp>
      <p:sp>
        <p:nvSpPr>
          <p:cNvPr id="9" name="Rectángulo: esquinas superiores redondeadas 8">
            <a:extLst>
              <a:ext uri="{FF2B5EF4-FFF2-40B4-BE49-F238E27FC236}">
                <a16:creationId xmlns:a16="http://schemas.microsoft.com/office/drawing/2014/main" id="{306C283E-F3CD-485D-815D-CB8194D1102C}"/>
              </a:ext>
            </a:extLst>
          </p:cNvPr>
          <p:cNvSpPr/>
          <p:nvPr/>
        </p:nvSpPr>
        <p:spPr>
          <a:xfrm rot="10800000">
            <a:off x="2661908" y="2764250"/>
            <a:ext cx="7688592" cy="3331749"/>
          </a:xfrm>
          <a:prstGeom prst="round2SameRect">
            <a:avLst>
              <a:gd name="adj1" fmla="val 10288"/>
              <a:gd name="adj2" fmla="val 0"/>
            </a:avLst>
          </a:prstGeom>
          <a:solidFill>
            <a:srgbClr val="FDF2AE"/>
          </a:solidFill>
          <a:ln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4D26994-A25F-4F71-AA56-0DC46C8CBC02}"/>
              </a:ext>
            </a:extLst>
          </p:cNvPr>
          <p:cNvSpPr/>
          <p:nvPr/>
        </p:nvSpPr>
        <p:spPr>
          <a:xfrm>
            <a:off x="3545799" y="2905234"/>
            <a:ext cx="2009990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s-CO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1D39C89A-BBAB-4408-AA88-99F5F96086D2}"/>
              </a:ext>
            </a:extLst>
          </p:cNvPr>
          <p:cNvSpPr/>
          <p:nvPr/>
        </p:nvSpPr>
        <p:spPr>
          <a:xfrm>
            <a:off x="7070797" y="2905234"/>
            <a:ext cx="2009990" cy="348690"/>
          </a:xfrm>
          <a:prstGeom prst="roundRect">
            <a:avLst>
              <a:gd name="adj" fmla="val 48052"/>
            </a:avLst>
          </a:prstGeom>
          <a:solidFill>
            <a:srgbClr val="FFF9C7"/>
          </a:solidFill>
          <a:ln w="12700">
            <a:solidFill>
              <a:srgbClr val="3127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–ir </a:t>
            </a:r>
            <a:r>
              <a:rPr lang="es-CO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endParaRPr lang="es-CO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2B80C36-4AE1-433E-A84F-F2C988C6E989}"/>
              </a:ext>
            </a:extLst>
          </p:cNvPr>
          <p:cNvSpPr/>
          <p:nvPr/>
        </p:nvSpPr>
        <p:spPr>
          <a:xfrm>
            <a:off x="4480786" y="5856879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430DB9B-4F85-4766-85AC-048A055825AC}"/>
              </a:ext>
            </a:extLst>
          </p:cNvPr>
          <p:cNvSpPr/>
          <p:nvPr/>
        </p:nvSpPr>
        <p:spPr>
          <a:xfrm>
            <a:off x="8071030" y="5856879"/>
            <a:ext cx="91440" cy="91440"/>
          </a:xfrm>
          <a:prstGeom prst="ellipse">
            <a:avLst/>
          </a:prstGeom>
          <a:solidFill>
            <a:srgbClr val="3127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EBE4896-B695-4998-AEBF-590255E87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38593"/>
              </p:ext>
            </p:extLst>
          </p:nvPr>
        </p:nvGraphicFramePr>
        <p:xfrm>
          <a:off x="2752725" y="3259552"/>
          <a:ext cx="7257143" cy="263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557">
                  <a:extLst>
                    <a:ext uri="{9D8B030D-6E8A-4147-A177-3AD203B41FA5}">
                      <a16:colId xmlns:a16="http://schemas.microsoft.com/office/drawing/2014/main" val="3181323561"/>
                    </a:ext>
                  </a:extLst>
                </a:gridCol>
                <a:gridCol w="1885043">
                  <a:extLst>
                    <a:ext uri="{9D8B030D-6E8A-4147-A177-3AD203B41FA5}">
                      <a16:colId xmlns:a16="http://schemas.microsoft.com/office/drawing/2014/main" val="279448371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339133666"/>
                    </a:ext>
                  </a:extLst>
                </a:gridCol>
                <a:gridCol w="1894568">
                  <a:extLst>
                    <a:ext uri="{9D8B030D-6E8A-4147-A177-3AD203B41FA5}">
                      <a16:colId xmlns:a16="http://schemas.microsoft.com/office/drawing/2014/main" val="185994217"/>
                    </a:ext>
                  </a:extLst>
                </a:gridCol>
              </a:tblGrid>
              <a:tr h="2633248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aprender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beber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comer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comprender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correr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creer</a:t>
                      </a: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deber</a:t>
                      </a: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(+ </a:t>
                      </a:r>
                      <a:r>
                        <a:rPr lang="en-US" sz="1800" b="0" i="1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inf.</a:t>
                      </a: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leer</a:t>
                      </a:r>
                      <a:endParaRPr lang="es-CO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0" marT="9144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learn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drink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eat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understand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run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believe (in)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should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read</a:t>
                      </a:r>
                    </a:p>
                  </a:txBody>
                  <a:tcPr marL="108000" marR="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abrir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asistir</a:t>
                      </a:r>
                      <a:r>
                        <a:rPr lang="en-US" sz="1800" b="0" kern="1200" dirty="0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(a)</a:t>
                      </a: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compartir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decidir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describir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escribir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recibir</a:t>
                      </a:r>
                      <a:endParaRPr lang="en-US" sz="1800" b="0" kern="1200" dirty="0">
                        <a:solidFill>
                          <a:srgbClr val="312783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kern="1200" dirty="0" err="1">
                          <a:solidFill>
                            <a:srgbClr val="312783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vivir</a:t>
                      </a:r>
                      <a:endParaRPr lang="fr-FR" sz="1800" b="0" kern="12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open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attend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share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decide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describe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write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receive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US" sz="1800" b="0" i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 live</a:t>
                      </a:r>
                      <a:endParaRPr lang="fr-FR" sz="1800" b="0" i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1440" marB="0">
                    <a:lnL w="12700" cap="flat" cmpd="sng" algn="ctr">
                      <a:solidFill>
                        <a:srgbClr val="312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907563"/>
                  </a:ext>
                </a:extLst>
              </a:tr>
            </a:tbl>
          </a:graphicData>
        </a:graphic>
      </p:graphicFrame>
      <p:sp>
        <p:nvSpPr>
          <p:cNvPr id="14" name="Título 4">
            <a:extLst>
              <a:ext uri="{FF2B5EF4-FFF2-40B4-BE49-F238E27FC236}">
                <a16:creationId xmlns:a16="http://schemas.microsoft.com/office/drawing/2014/main" id="{589ADC1E-1708-4331-A266-B8B91EE6DF66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1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8A4BAF-B204-4124-9CEB-BA52B46A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O" dirty="0"/>
              <a:t>3.3-9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7741FC5-9E37-4BA6-ABEE-CF9F8B1A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by Vista Higher Learning, Inc. All rights reserved.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8BB53ED-2735-46C7-B865-6A6F260DEA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12783"/>
                </a:solidFill>
              </a:rPr>
              <a:t>Common </a:t>
            </a:r>
            <a:r>
              <a:rPr lang="en-US" b="1" dirty="0">
                <a:solidFill>
                  <a:srgbClr val="312783"/>
                </a:solidFill>
              </a:rPr>
              <a:t>–er </a:t>
            </a:r>
            <a:r>
              <a:rPr lang="en-US" dirty="0">
                <a:solidFill>
                  <a:srgbClr val="312783"/>
                </a:solidFill>
              </a:rPr>
              <a:t>and </a:t>
            </a:r>
            <a:r>
              <a:rPr lang="en-US" b="1" dirty="0">
                <a:solidFill>
                  <a:srgbClr val="312783"/>
                </a:solidFill>
              </a:rPr>
              <a:t>–</a:t>
            </a:r>
            <a:r>
              <a:rPr lang="en-US" b="1" dirty="0" err="1">
                <a:solidFill>
                  <a:srgbClr val="312783"/>
                </a:solidFill>
              </a:rPr>
              <a:t>ir</a:t>
            </a:r>
            <a:r>
              <a:rPr lang="en-US" b="1" dirty="0">
                <a:solidFill>
                  <a:srgbClr val="312783"/>
                </a:solidFill>
              </a:rPr>
              <a:t> </a:t>
            </a:r>
            <a:r>
              <a:rPr lang="en-US" dirty="0">
                <a:solidFill>
                  <a:srgbClr val="312783"/>
                </a:solidFill>
              </a:rPr>
              <a:t>verbs (cont’d)</a:t>
            </a:r>
          </a:p>
        </p:txBody>
      </p:sp>
      <p:pic>
        <p:nvPicPr>
          <p:cNvPr id="8" name="Imagen 7" descr="A man and a woman run through a park.">
            <a:extLst>
              <a:ext uri="{FF2B5EF4-FFF2-40B4-BE49-F238E27FC236}">
                <a16:creationId xmlns:a16="http://schemas.microsoft.com/office/drawing/2014/main" id="{92FEE000-8A9B-45E7-A339-3FE450F5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2392090"/>
            <a:ext cx="3600375" cy="2611209"/>
          </a:xfrm>
          <a:prstGeom prst="rect">
            <a:avLst/>
          </a:prstGeom>
        </p:spPr>
      </p:pic>
      <p:pic>
        <p:nvPicPr>
          <p:cNvPr id="11" name="Imagen 10" descr="A young woman sits on her bed with papers and a laptop.">
            <a:extLst>
              <a:ext uri="{FF2B5EF4-FFF2-40B4-BE49-F238E27FC236}">
                <a16:creationId xmlns:a16="http://schemas.microsoft.com/office/drawing/2014/main" id="{2C5614FC-8C66-4871-9CDE-46A3C7B3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318" y="2392079"/>
            <a:ext cx="3595687" cy="261120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9CD2ED70-E802-42BD-B7F8-BD68AC8D2485}"/>
              </a:ext>
            </a:extLst>
          </p:cNvPr>
          <p:cNvSpPr txBox="1"/>
          <p:nvPr/>
        </p:nvSpPr>
        <p:spPr>
          <a:xfrm>
            <a:off x="6864684" y="5099629"/>
            <a:ext cx="3259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Rosa </a:t>
            </a:r>
            <a:r>
              <a:rPr lang="es-ES" sz="14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vive</a:t>
            </a:r>
            <a:r>
              <a:rPr lang="es-ES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en la residencia estudiantil.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74222FA-A699-4901-B000-B1EC094A608F}"/>
              </a:ext>
            </a:extLst>
          </p:cNvPr>
          <p:cNvSpPr txBox="1"/>
          <p:nvPr/>
        </p:nvSpPr>
        <p:spPr>
          <a:xfrm>
            <a:off x="2932776" y="5095543"/>
            <a:ext cx="310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Lucía y Marcos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corren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en el parque.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4">
            <a:extLst>
              <a:ext uri="{FF2B5EF4-FFF2-40B4-BE49-F238E27FC236}">
                <a16:creationId xmlns:a16="http://schemas.microsoft.com/office/drawing/2014/main" id="{DDFE7A40-8E8C-4E83-9259-987778AB1B49}"/>
              </a:ext>
            </a:extLst>
          </p:cNvPr>
          <p:cNvSpPr txBox="1">
            <a:spLocks/>
          </p:cNvSpPr>
          <p:nvPr/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none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/>
              <a:t>Present tense of regular </a:t>
            </a:r>
            <a:r>
              <a:rPr lang="en-US"/>
              <a:t>–er </a:t>
            </a:r>
            <a:r>
              <a:rPr lang="en-US" b="0"/>
              <a:t>and</a:t>
            </a:r>
            <a:r>
              <a:rPr lang="en-US"/>
              <a:t> –ir </a:t>
            </a:r>
            <a:r>
              <a:rPr lang="en-US" b="0"/>
              <a:t>verbs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665891"/>
      </p:ext>
    </p:extLst>
  </p:cSld>
  <p:clrMapOvr>
    <a:masterClrMapping/>
  </p:clrMapOvr>
</p:sld>
</file>

<file path=ppt/theme/theme1.xml><?xml version="1.0" encoding="utf-8"?>
<a:theme xmlns:a="http://schemas.openxmlformats.org/drawingml/2006/main" name="Main-MASTER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3010</TotalTime>
  <Words>583</Words>
  <Application>Microsoft Office PowerPoint</Application>
  <PresentationFormat>Panorámica</PresentationFormat>
  <Paragraphs>125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Main-MASTER</vt:lpstr>
      <vt:lpstr>Presentación de PowerPoint</vt:lpstr>
      <vt:lpstr>Present tense of regular –er and –ir verbs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Diez</dc:creator>
  <cp:lastModifiedBy>Alejandra Rodriguez</cp:lastModifiedBy>
  <cp:revision>132</cp:revision>
  <dcterms:created xsi:type="dcterms:W3CDTF">2020-01-23T15:55:24Z</dcterms:created>
  <dcterms:modified xsi:type="dcterms:W3CDTF">2021-01-22T13:50:57Z</dcterms:modified>
</cp:coreProperties>
</file>