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300" r:id="rId2"/>
    <p:sldId id="318" r:id="rId3"/>
    <p:sldId id="319" r:id="rId4"/>
    <p:sldId id="32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4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28668C6-0A07-49A1-B7C9-621B6AEB04F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16BD3EC7-5FAB-4226-9C3B-8B48486101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BA0A0BBC-6166-44B0-8C9B-097548043768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3.2-1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Possessive adjectives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4253C94-C3E1-4AD6-BAC3-B1E95A3A6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CF29E524-358F-42AA-AB53-38B8DD0AF90B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16AC90D-0052-400E-A2D7-CCF076B0D856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16D7FB7-12DE-4D8C-9022-B623B4A8DE2A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6FA385EA-F6F7-430F-8AB4-5142AD56D3C6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0EEB01F7-B5DC-48F4-A023-E76A4942AD37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3.2-1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B53ED-2735-46C7-B865-6A6F260DE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358401" cy="1054147"/>
          </a:xfrm>
        </p:spPr>
        <p:txBody>
          <a:bodyPr/>
          <a:lstStyle/>
          <a:p>
            <a:r>
              <a:rPr lang="en-US" dirty="0"/>
              <a:t>Possessive adjectives express ownership or possession.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E1F4083-04EA-4AF5-AE58-D6E407BBA626}"/>
              </a:ext>
            </a:extLst>
          </p:cNvPr>
          <p:cNvSpPr/>
          <p:nvPr/>
        </p:nvSpPr>
        <p:spPr>
          <a:xfrm>
            <a:off x="3931621" y="2811877"/>
            <a:ext cx="5149166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Forms of possessive adjectives</a:t>
            </a:r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306C283E-F3CD-485D-815D-CB8194D1102C}"/>
              </a:ext>
            </a:extLst>
          </p:cNvPr>
          <p:cNvSpPr/>
          <p:nvPr/>
        </p:nvSpPr>
        <p:spPr>
          <a:xfrm rot="10800000">
            <a:off x="2661908" y="3269077"/>
            <a:ext cx="7688592" cy="2712621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B53AF6D1-C74D-4BFC-B9E8-2C187B539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619476"/>
              </p:ext>
            </p:extLst>
          </p:nvPr>
        </p:nvGraphicFramePr>
        <p:xfrm>
          <a:off x="3715655" y="4016893"/>
          <a:ext cx="6438900" cy="18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18092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nuestro/a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vuestro/a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tus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nuestros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vuestros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</a:t>
                      </a:r>
                    </a:p>
                  </a:txBody>
                  <a:tcPr marL="900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 (fam.)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his, her, its, your (form.)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our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 (fam.)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their, your</a:t>
                      </a:r>
                      <a:endParaRPr lang="fr-FR" sz="15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52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4D26994-A25F-4F71-AA56-0DC46C8CBC02}"/>
              </a:ext>
            </a:extLst>
          </p:cNvPr>
          <p:cNvSpPr/>
          <p:nvPr/>
        </p:nvSpPr>
        <p:spPr>
          <a:xfrm>
            <a:off x="3019211" y="3514835"/>
            <a:ext cx="2009990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Singular </a:t>
            </a:r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1D39C89A-BBAB-4408-AA88-99F5F96086D2}"/>
              </a:ext>
            </a:extLst>
          </p:cNvPr>
          <p:cNvSpPr/>
          <p:nvPr/>
        </p:nvSpPr>
        <p:spPr>
          <a:xfrm>
            <a:off x="5698914" y="3513965"/>
            <a:ext cx="2009990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 </a:t>
            </a:r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2B80C36-4AE1-433E-A84F-F2C988C6E989}"/>
              </a:ext>
            </a:extLst>
          </p:cNvPr>
          <p:cNvSpPr/>
          <p:nvPr/>
        </p:nvSpPr>
        <p:spPr>
          <a:xfrm>
            <a:off x="4851113" y="5802149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B430DB9B-4F85-4766-85AC-048A055825AC}"/>
              </a:ext>
            </a:extLst>
          </p:cNvPr>
          <p:cNvSpPr/>
          <p:nvPr/>
        </p:nvSpPr>
        <p:spPr>
          <a:xfrm>
            <a:off x="7643659" y="5802149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9">
            <a:extLst>
              <a:ext uri="{FF2B5EF4-FFF2-40B4-BE49-F238E27FC236}">
                <a16:creationId xmlns:a16="http://schemas.microsoft.com/office/drawing/2014/main" id="{4179C8DA-BE8E-4A2A-8F37-0389AA755B5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Possessive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5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2F9D25-55A2-4658-A0AE-0EC7E60F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3.2-2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D14493-114A-4FD2-87AF-2A203BD8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FC54E8-349C-4CEC-BE0F-02C07579A2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Spanish possessive adjectives show agreement in number with the nouns they modify. </a:t>
            </a:r>
            <a:r>
              <a:rPr lang="en-US" b="1" dirty="0" err="1"/>
              <a:t>Nuestro</a:t>
            </a:r>
            <a:r>
              <a:rPr lang="en-US" dirty="0"/>
              <a:t> and </a:t>
            </a:r>
            <a:r>
              <a:rPr lang="en-US" b="1" dirty="0" err="1"/>
              <a:t>vuestro</a:t>
            </a:r>
            <a:r>
              <a:rPr lang="en-US" dirty="0"/>
              <a:t> show agreement in gender</a:t>
            </a:r>
          </a:p>
          <a:p>
            <a:r>
              <a:rPr lang="en-US" dirty="0"/>
              <a:t>and number.</a:t>
            </a:r>
            <a:endParaRPr lang="es-CO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9CE5476-824A-49DD-9946-67DFAEF5C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1070"/>
              </p:ext>
            </p:extLst>
          </p:nvPr>
        </p:nvGraphicFramePr>
        <p:xfrm>
          <a:off x="2280561" y="4389340"/>
          <a:ext cx="3695700" cy="72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1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003585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primo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nuestr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tí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primo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nuestr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tí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endParaRPr lang="en-US" sz="19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2FF8C72-A228-449A-8DA6-5C874F0AE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92685"/>
              </p:ext>
            </p:extLst>
          </p:nvPr>
        </p:nvGraphicFramePr>
        <p:xfrm>
          <a:off x="6147711" y="4389340"/>
          <a:ext cx="4057650" cy="72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06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003585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 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tía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nuestr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tí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 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tía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nuestr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tí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endParaRPr lang="en-US" sz="19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9">
            <a:extLst>
              <a:ext uri="{FF2B5EF4-FFF2-40B4-BE49-F238E27FC236}">
                <a16:creationId xmlns:a16="http://schemas.microsoft.com/office/drawing/2014/main" id="{CEB05D21-4D9A-41A0-BE33-2D42271ACBE7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Possessive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3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FEA0EC-012C-42E7-8EBE-025E48A3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3.2-3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ED4295-FA9A-41A1-97DC-CF42C046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B0DBE47-515A-4E3B-B454-60915DFCCD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Possessive adjectives are placed before the nouns they modify.</a:t>
            </a:r>
            <a:endParaRPr lang="es-CO" dirty="0"/>
          </a:p>
        </p:txBody>
      </p:sp>
      <p:pic>
        <p:nvPicPr>
          <p:cNvPr id="6" name="Imagen 5" descr="Video characters Olga Lucía, Juanjo, Valentina, Manuel, and Sara. Valentina speaks.">
            <a:extLst>
              <a:ext uri="{FF2B5EF4-FFF2-40B4-BE49-F238E27FC236}">
                <a16:creationId xmlns:a16="http://schemas.microsoft.com/office/drawing/2014/main" id="{15F5117F-970C-44DF-BE66-61EF57C34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620" y="2951158"/>
            <a:ext cx="3421380" cy="2962791"/>
          </a:xfrm>
          <a:prstGeom prst="rect">
            <a:avLst/>
          </a:prstGeom>
        </p:spPr>
      </p:pic>
      <p:pic>
        <p:nvPicPr>
          <p:cNvPr id="8" name="Imagen 7" descr="Video characters Manuel and Sara. Manuel speaks.">
            <a:extLst>
              <a:ext uri="{FF2B5EF4-FFF2-40B4-BE49-F238E27FC236}">
                <a16:creationId xmlns:a16="http://schemas.microsoft.com/office/drawing/2014/main" id="{693C5E7A-1773-4E4E-85DD-B0CBAFE80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841" y="2946005"/>
            <a:ext cx="3421380" cy="2967944"/>
          </a:xfrm>
          <a:prstGeom prst="rect">
            <a:avLst/>
          </a:prstGeom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id="{7434A220-AC5B-470D-B3A6-3A2537DF32DB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Possessive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7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4EF20AD-6DEB-4FE7-B4EB-2C18274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88920"/>
              </p:ext>
            </p:extLst>
          </p:nvPr>
        </p:nvGraphicFramePr>
        <p:xfrm>
          <a:off x="2711693" y="4341416"/>
          <a:ext cx="780947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304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406073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67133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es-ES" sz="1800" b="0" i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parientes</a:t>
                      </a:r>
                      <a:endParaRPr lang="es-CO" sz="1800" b="0" i="1" kern="1200" dirty="0">
                        <a:solidFill>
                          <a:srgbClr val="31278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parientes </a:t>
                      </a:r>
                      <a:r>
                        <a:rPr lang="es-ES" sz="1800" b="0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él/ella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parientes </a:t>
                      </a:r>
                      <a:r>
                        <a:rPr lang="es-ES" sz="1800" b="0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Ud./Uds.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parientes </a:t>
                      </a:r>
                      <a:r>
                        <a:rPr lang="es-ES" sz="1800" b="0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ellos/ellas</a:t>
                      </a:r>
                      <a:endParaRPr lang="es-CO" sz="1800" b="0" i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relatives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relatives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their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relatives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B0BF6E-570A-4257-B8C5-D81D9CDED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3.2-4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CBEA97-755B-4392-9356-A02DC361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BF2E6DC-E3EF-4C73-9CD7-B81E7124F0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8229600" cy="2120730"/>
          </a:xfrm>
        </p:spPr>
        <p:txBody>
          <a:bodyPr/>
          <a:lstStyle/>
          <a:p>
            <a:r>
              <a:rPr lang="en-US" b="1" dirty="0" err="1"/>
              <a:t>Su</a:t>
            </a:r>
            <a:r>
              <a:rPr lang="en-US" dirty="0"/>
              <a:t> and </a:t>
            </a:r>
            <a:r>
              <a:rPr lang="en-US" b="1" dirty="0"/>
              <a:t>sus</a:t>
            </a:r>
            <a:r>
              <a:rPr lang="en-US" dirty="0"/>
              <a:t> have multiple meanings (</a:t>
            </a:r>
            <a:r>
              <a:rPr lang="en-US" i="1" dirty="0"/>
              <a:t>your, his, her, their, its</a:t>
            </a:r>
            <a:r>
              <a:rPr lang="en-US" dirty="0"/>
              <a:t>). To avoid confusion, use this construction instead: [</a:t>
            </a:r>
            <a:r>
              <a:rPr lang="en-US" i="1" dirty="0"/>
              <a:t>article</a:t>
            </a:r>
            <a:r>
              <a:rPr lang="en-US" dirty="0"/>
              <a:t>] + [</a:t>
            </a:r>
            <a:r>
              <a:rPr lang="en-US" i="1" dirty="0"/>
              <a:t>noun</a:t>
            </a:r>
            <a:r>
              <a:rPr lang="en-US" dirty="0"/>
              <a:t>] + </a:t>
            </a:r>
            <a:r>
              <a:rPr lang="en-US" b="1" dirty="0"/>
              <a:t>de</a:t>
            </a:r>
            <a:r>
              <a:rPr lang="en-US" dirty="0"/>
              <a:t> +</a:t>
            </a:r>
          </a:p>
          <a:p>
            <a:r>
              <a:rPr lang="en-US" dirty="0"/>
              <a:t>[</a:t>
            </a:r>
            <a:r>
              <a:rPr lang="en-US" i="1" dirty="0"/>
              <a:t>subject pronoun</a:t>
            </a:r>
            <a:r>
              <a:rPr lang="en-US" dirty="0"/>
              <a:t>].</a:t>
            </a:r>
            <a:endParaRPr lang="es-CO" dirty="0"/>
          </a:p>
        </p:txBody>
      </p:sp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75E08908-4E20-4500-BDA1-206503B7D9EC}"/>
              </a:ext>
            </a:extLst>
          </p:cNvPr>
          <p:cNvSpPr/>
          <p:nvPr/>
        </p:nvSpPr>
        <p:spPr>
          <a:xfrm rot="16200000">
            <a:off x="4307723" y="4642832"/>
            <a:ext cx="99258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A7F71F15-DB48-45C8-8EA2-3E01F9409FF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Possessive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65376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2865</TotalTime>
  <Words>239</Words>
  <Application>Microsoft Office PowerPoint</Application>
  <PresentationFormat>Panorámica</PresentationFormat>
  <Paragraphs>54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131</cp:revision>
  <dcterms:created xsi:type="dcterms:W3CDTF">2020-01-23T15:55:24Z</dcterms:created>
  <dcterms:modified xsi:type="dcterms:W3CDTF">2021-01-22T13:49:25Z</dcterms:modified>
</cp:coreProperties>
</file>