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300" r:id="rId2"/>
    <p:sldId id="307" r:id="rId3"/>
    <p:sldId id="308" r:id="rId4"/>
    <p:sldId id="309" r:id="rId5"/>
    <p:sldId id="310" r:id="rId6"/>
    <p:sldId id="311" r:id="rId7"/>
    <p:sldId id="287" r:id="rId8"/>
    <p:sldId id="312" r:id="rId9"/>
    <p:sldId id="314" r:id="rId10"/>
    <p:sldId id="315" r:id="rId11"/>
    <p:sldId id="316" r:id="rId12"/>
    <p:sldId id="31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  <a:srgbClr val="CD4014"/>
    <a:srgbClr val="F26815"/>
    <a:srgbClr val="FFF9C7"/>
    <a:srgbClr val="0C7D5E"/>
    <a:srgbClr val="33348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96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C0CE4-C608-40AD-8998-4CF4DB8727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1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3.1-1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69E0546-8F7A-4B2F-8813-A81B074605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3.1-1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1881ADD9-A630-45E7-97D1-D0D7AB11AB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509A8F17-3601-4CB0-A84C-0EFD6CD8C91E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3.1-1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3.1-1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Descriptive adjectives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BAD60B7-6A9C-4749-BBED-27E0C75B0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F6E35BD4-CE12-4A17-9749-646CCFCE379A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D41B3153-71B0-421F-9BC6-D28A51DE9969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55BB9DE-B7DA-440C-872C-6D099A58A999}"/>
              </a:ext>
            </a:extLst>
          </p:cNvPr>
          <p:cNvSpPr txBox="1"/>
          <p:nvPr userDrawn="1"/>
        </p:nvSpPr>
        <p:spPr>
          <a:xfrm>
            <a:off x="9682485" y="525083"/>
            <a:ext cx="16300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familia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68909039-D722-4192-967B-1D1AD6F2E47A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636541A9-231E-4B18-A0DF-432F58401BDB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8A4BAF-B204-4124-9CEB-BA52B46A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3.1-1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741FC5-9E37-4BA6-ABEE-CF9F8B1A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8BB53ED-2735-46C7-B865-6A6F260DEA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Descriptive adjectives describe nouns. </a:t>
            </a:r>
            <a:br>
              <a:rPr lang="en-US" dirty="0"/>
            </a:br>
            <a:r>
              <a:rPr lang="en-US" dirty="0"/>
              <a:t>In Spanish, adjectives agree in gender </a:t>
            </a:r>
            <a:br>
              <a:rPr lang="en-US" dirty="0"/>
            </a:br>
            <a:r>
              <a:rPr lang="en-US" dirty="0"/>
              <a:t>and number with the nouns or pronouns </a:t>
            </a:r>
            <a:br>
              <a:rPr lang="en-US" dirty="0"/>
            </a:br>
            <a:r>
              <a:rPr lang="en-US" dirty="0"/>
              <a:t>they describe.</a:t>
            </a:r>
          </a:p>
        </p:txBody>
      </p:sp>
      <p:sp>
        <p:nvSpPr>
          <p:cNvPr id="7" name="Título 5">
            <a:extLst>
              <a:ext uri="{FF2B5EF4-FFF2-40B4-BE49-F238E27FC236}">
                <a16:creationId xmlns:a16="http://schemas.microsoft.com/office/drawing/2014/main" id="{662C7554-E5D1-4569-BC03-01C037102C4C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Descriptive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52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3.1-10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D73085A4-4140-454F-A5EC-94CE23EC08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37396" y="2097484"/>
            <a:ext cx="8229600" cy="3099816"/>
          </a:xfrm>
        </p:spPr>
        <p:txBody>
          <a:bodyPr/>
          <a:lstStyle/>
          <a:p>
            <a:r>
              <a:rPr lang="en-US" b="1" dirty="0">
                <a:solidFill>
                  <a:srgbClr val="CD4014"/>
                </a:solidFill>
              </a:rPr>
              <a:t>¡</a:t>
            </a:r>
            <a:r>
              <a:rPr lang="en-US" b="1" dirty="0" err="1">
                <a:solidFill>
                  <a:srgbClr val="CD4014"/>
                </a:solidFill>
              </a:rPr>
              <a:t>ojo</a:t>
            </a:r>
            <a:r>
              <a:rPr lang="en-US" b="1" dirty="0">
                <a:solidFill>
                  <a:srgbClr val="CD4014"/>
                </a:solidFill>
              </a:rPr>
              <a:t>! </a:t>
            </a:r>
            <a:r>
              <a:rPr lang="en-US" dirty="0"/>
              <a:t>Unlike descriptive adjectives, adjectives of quantity such as </a:t>
            </a:r>
            <a:r>
              <a:rPr lang="en-US" b="1" dirty="0" err="1"/>
              <a:t>mucho</a:t>
            </a:r>
            <a:r>
              <a:rPr lang="en-US" b="1" dirty="0"/>
              <a:t>/a</a:t>
            </a:r>
            <a:r>
              <a:rPr lang="en-US" dirty="0"/>
              <a:t> (</a:t>
            </a:r>
            <a:r>
              <a:rPr lang="en-US" i="1" dirty="0"/>
              <a:t>much; many; a lot</a:t>
            </a:r>
            <a:r>
              <a:rPr lang="en-US" dirty="0"/>
              <a:t>) are placed before the modified noun.</a:t>
            </a:r>
            <a:endParaRPr lang="es-CO" dirty="0"/>
          </a:p>
        </p:txBody>
      </p:sp>
      <p:graphicFrame>
        <p:nvGraphicFramePr>
          <p:cNvPr id="10" name="Tabla 7">
            <a:extLst>
              <a:ext uri="{FF2B5EF4-FFF2-40B4-BE49-F238E27FC236}">
                <a16:creationId xmlns:a16="http://schemas.microsoft.com/office/drawing/2014/main" id="{A7B331EE-C8A5-440D-83C8-D40D14F0D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304508"/>
              </p:ext>
            </p:extLst>
          </p:nvPr>
        </p:nvGraphicFramePr>
        <p:xfrm>
          <a:off x="2456185" y="3921131"/>
          <a:ext cx="775461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375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3611240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8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Muchos</a:t>
                      </a:r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ingenieros trabajan aquí.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Many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engineers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here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Mucha</a:t>
                      </a:r>
                      <a:r>
                        <a:rPr lang="en-U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gente</a:t>
                      </a:r>
                      <a:r>
                        <a:rPr lang="en-U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viaja</a:t>
                      </a:r>
                      <a:r>
                        <a:rPr lang="en-U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U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 </a:t>
                      </a:r>
                      <a:r>
                        <a:rPr lang="en-US" sz="1800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verano</a:t>
                      </a:r>
                      <a:r>
                        <a:rPr lang="en-U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lot of people travel in the summer.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12" name="TextBox 17">
            <a:extLst>
              <a:ext uri="{FF2B5EF4-FFF2-40B4-BE49-F238E27FC236}">
                <a16:creationId xmlns:a16="http://schemas.microsoft.com/office/drawing/2014/main" id="{DE9DCB68-5C40-4B9A-8E19-3F10BFA06F76}"/>
              </a:ext>
            </a:extLst>
          </p:cNvPr>
          <p:cNvSpPr txBox="1"/>
          <p:nvPr/>
        </p:nvSpPr>
        <p:spPr>
          <a:xfrm>
            <a:off x="2552400" y="1642024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position of adjectives (cont’d)</a:t>
            </a:r>
          </a:p>
        </p:txBody>
      </p:sp>
      <p:sp>
        <p:nvSpPr>
          <p:cNvPr id="8" name="Título 16">
            <a:extLst>
              <a:ext uri="{FF2B5EF4-FFF2-40B4-BE49-F238E27FC236}">
                <a16:creationId xmlns:a16="http://schemas.microsoft.com/office/drawing/2014/main" id="{B3784FA0-6476-4C5F-B7FA-386C29E7ED00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Descriptive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380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3.1-11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1005DB6-9D01-403B-8D3F-9FEF61B1E49E}"/>
              </a:ext>
            </a:extLst>
          </p:cNvPr>
          <p:cNvSpPr txBox="1">
            <a:spLocks/>
          </p:cNvSpPr>
          <p:nvPr/>
        </p:nvSpPr>
        <p:spPr>
          <a:xfrm>
            <a:off x="2072055" y="2115786"/>
            <a:ext cx="8272089" cy="1084614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Bueno/a </a:t>
            </a:r>
            <a:r>
              <a:rPr lang="en-US" dirty="0"/>
              <a:t>and </a:t>
            </a:r>
            <a:r>
              <a:rPr lang="en-US" b="1" dirty="0" err="1"/>
              <a:t>malo</a:t>
            </a:r>
            <a:r>
              <a:rPr lang="en-US" b="1" dirty="0"/>
              <a:t>/a</a:t>
            </a:r>
            <a:r>
              <a:rPr lang="en-US" dirty="0"/>
              <a:t> can be placed before or after a noun. Before a masculine singular noun, the forms are shortened: </a:t>
            </a:r>
            <a:r>
              <a:rPr lang="en-US" b="1" dirty="0" err="1"/>
              <a:t>bueno</a:t>
            </a:r>
            <a:r>
              <a:rPr lang="en-US" dirty="0"/>
              <a:t> ➔ </a:t>
            </a:r>
            <a:r>
              <a:rPr lang="en-US" b="1" dirty="0" err="1"/>
              <a:t>buen</a:t>
            </a:r>
            <a:r>
              <a:rPr lang="en-US" dirty="0"/>
              <a:t>;</a:t>
            </a:r>
          </a:p>
          <a:p>
            <a:r>
              <a:rPr lang="en-US" b="1" dirty="0" err="1"/>
              <a:t>malo</a:t>
            </a:r>
            <a:r>
              <a:rPr lang="en-US" dirty="0"/>
              <a:t> ➔ </a:t>
            </a:r>
            <a:r>
              <a:rPr lang="en-US" b="1" dirty="0"/>
              <a:t>mal</a:t>
            </a:r>
            <a:r>
              <a:rPr lang="en-US" dirty="0"/>
              <a:t>.</a:t>
            </a:r>
          </a:p>
        </p:txBody>
      </p:sp>
      <p:sp>
        <p:nvSpPr>
          <p:cNvPr id="6" name="Isosceles Triangle 2">
            <a:extLst>
              <a:ext uri="{FF2B5EF4-FFF2-40B4-BE49-F238E27FC236}">
                <a16:creationId xmlns:a16="http://schemas.microsoft.com/office/drawing/2014/main" id="{FEBB910E-B360-4F36-AE9C-8707F165905E}"/>
              </a:ext>
            </a:extLst>
          </p:cNvPr>
          <p:cNvSpPr/>
          <p:nvPr/>
        </p:nvSpPr>
        <p:spPr>
          <a:xfrm rot="5400000">
            <a:off x="2207555" y="230316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14" name="Tabla 7">
            <a:extLst>
              <a:ext uri="{FF2B5EF4-FFF2-40B4-BE49-F238E27FC236}">
                <a16:creationId xmlns:a16="http://schemas.microsoft.com/office/drawing/2014/main" id="{172972FC-B3F5-4D24-BA75-64CE14AB4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686842"/>
              </p:ext>
            </p:extLst>
          </p:nvPr>
        </p:nvGraphicFramePr>
        <p:xfrm>
          <a:off x="2570485" y="4530731"/>
          <a:ext cx="670686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375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2563490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José es un </a:t>
                      </a:r>
                      <a:r>
                        <a:rPr lang="es-ES" sz="18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</a:t>
                      </a:r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amigo. </a:t>
                      </a:r>
                    </a:p>
                    <a:p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José es un amigo </a:t>
                      </a:r>
                      <a:r>
                        <a:rPr lang="es-ES" sz="18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bueno</a:t>
                      </a:r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José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good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friend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Hoy es un </a:t>
                      </a:r>
                      <a:r>
                        <a:rPr lang="es-ES" sz="18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</a:t>
                      </a:r>
                      <a:r>
                        <a:rPr lang="es-ES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día.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Hoy es un día </a:t>
                      </a:r>
                      <a:r>
                        <a:rPr lang="es-ES" sz="18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malo</a:t>
                      </a:r>
                      <a:r>
                        <a:rPr lang="es-ES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Today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bad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day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9" name="TextBox 17">
            <a:extLst>
              <a:ext uri="{FF2B5EF4-FFF2-40B4-BE49-F238E27FC236}">
                <a16:creationId xmlns:a16="http://schemas.microsoft.com/office/drawing/2014/main" id="{91AECC4B-ECAC-4ED2-B094-67259DD421EF}"/>
              </a:ext>
            </a:extLst>
          </p:cNvPr>
          <p:cNvSpPr txBox="1"/>
          <p:nvPr/>
        </p:nvSpPr>
        <p:spPr>
          <a:xfrm>
            <a:off x="2552400" y="1642024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position of adjectives (cont’d)</a:t>
            </a:r>
          </a:p>
        </p:txBody>
      </p:sp>
      <p:sp>
        <p:nvSpPr>
          <p:cNvPr id="10" name="Título 16">
            <a:extLst>
              <a:ext uri="{FF2B5EF4-FFF2-40B4-BE49-F238E27FC236}">
                <a16:creationId xmlns:a16="http://schemas.microsoft.com/office/drawing/2014/main" id="{D0AB9DB8-C88B-4525-A005-D58AAC83C8B2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Descriptive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40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3.1-12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1005DB6-9D01-403B-8D3F-9FEF61B1E49E}"/>
              </a:ext>
            </a:extLst>
          </p:cNvPr>
          <p:cNvSpPr txBox="1">
            <a:spLocks/>
          </p:cNvSpPr>
          <p:nvPr/>
        </p:nvSpPr>
        <p:spPr>
          <a:xfrm>
            <a:off x="2084761" y="2115786"/>
            <a:ext cx="8272089" cy="1084614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When </a:t>
            </a:r>
            <a:r>
              <a:rPr lang="en-US" b="1" dirty="0" err="1"/>
              <a:t>grande</a:t>
            </a:r>
            <a:r>
              <a:rPr lang="en-US" dirty="0"/>
              <a:t> appears before a singular noun, </a:t>
            </a:r>
            <a:br>
              <a:rPr lang="en-US" dirty="0"/>
            </a:br>
            <a:r>
              <a:rPr lang="en-US" dirty="0"/>
              <a:t>it is shortened to </a:t>
            </a:r>
            <a:r>
              <a:rPr lang="en-US" b="1" dirty="0"/>
              <a:t>gran</a:t>
            </a:r>
            <a:r>
              <a:rPr lang="en-US" dirty="0"/>
              <a:t>. </a:t>
            </a:r>
          </a:p>
          <a:p>
            <a:r>
              <a:rPr lang="en-US" b="1" dirty="0">
                <a:solidFill>
                  <a:srgbClr val="CD4014"/>
                </a:solidFill>
              </a:rPr>
              <a:t>¡</a:t>
            </a:r>
            <a:r>
              <a:rPr lang="en-US" b="1" dirty="0" err="1">
                <a:solidFill>
                  <a:srgbClr val="CD4014"/>
                </a:solidFill>
              </a:rPr>
              <a:t>ojo</a:t>
            </a:r>
            <a:r>
              <a:rPr lang="en-US" b="1" dirty="0">
                <a:solidFill>
                  <a:srgbClr val="CD4014"/>
                </a:solidFill>
              </a:rPr>
              <a:t>! </a:t>
            </a:r>
            <a:r>
              <a:rPr lang="en-US" dirty="0"/>
              <a:t>The adjective </a:t>
            </a:r>
            <a:r>
              <a:rPr lang="en-US" b="1" dirty="0" err="1"/>
              <a:t>grande</a:t>
            </a:r>
            <a:r>
              <a:rPr lang="en-US" dirty="0"/>
              <a:t> also changes its definition depending on its position: </a:t>
            </a:r>
            <a:r>
              <a:rPr lang="en-US" b="1" dirty="0"/>
              <a:t>gran</a:t>
            </a:r>
            <a:r>
              <a:rPr lang="en-US" dirty="0"/>
              <a:t> = </a:t>
            </a:r>
            <a:r>
              <a:rPr lang="en-US" i="1" dirty="0"/>
              <a:t>great</a:t>
            </a:r>
            <a:r>
              <a:rPr lang="en-US" dirty="0"/>
              <a:t>, but </a:t>
            </a:r>
            <a:r>
              <a:rPr lang="en-US" b="1" dirty="0" err="1"/>
              <a:t>grande</a:t>
            </a:r>
            <a:r>
              <a:rPr lang="en-US" dirty="0"/>
              <a:t> = </a:t>
            </a:r>
            <a:r>
              <a:rPr lang="en-US" i="1" dirty="0"/>
              <a:t>big</a:t>
            </a:r>
            <a:r>
              <a:rPr lang="en-US" dirty="0"/>
              <a:t>, </a:t>
            </a:r>
            <a:r>
              <a:rPr lang="en-US" i="1" dirty="0"/>
              <a:t>large</a:t>
            </a:r>
            <a:r>
              <a:rPr lang="en-US" dirty="0"/>
              <a:t>.</a:t>
            </a:r>
          </a:p>
        </p:txBody>
      </p:sp>
      <p:sp>
        <p:nvSpPr>
          <p:cNvPr id="6" name="Isosceles Triangle 2">
            <a:extLst>
              <a:ext uri="{FF2B5EF4-FFF2-40B4-BE49-F238E27FC236}">
                <a16:creationId xmlns:a16="http://schemas.microsoft.com/office/drawing/2014/main" id="{FEBB910E-B360-4F36-AE9C-8707F165905E}"/>
              </a:ext>
            </a:extLst>
          </p:cNvPr>
          <p:cNvSpPr/>
          <p:nvPr/>
        </p:nvSpPr>
        <p:spPr>
          <a:xfrm rot="5400000">
            <a:off x="2220261" y="230316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14" name="Tabla 7">
            <a:extLst>
              <a:ext uri="{FF2B5EF4-FFF2-40B4-BE49-F238E27FC236}">
                <a16:creationId xmlns:a16="http://schemas.microsoft.com/office/drawing/2014/main" id="{172972FC-B3F5-4D24-BA75-64CE14AB4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20832"/>
              </p:ext>
            </p:extLst>
          </p:nvPr>
        </p:nvGraphicFramePr>
        <p:xfrm>
          <a:off x="2524342" y="5041173"/>
          <a:ext cx="753405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375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3390683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Manuel es un </a:t>
                      </a:r>
                      <a:r>
                        <a:rPr lang="es-ES" sz="18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</a:t>
                      </a:r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hombre. </a:t>
                      </a:r>
                    </a:p>
                    <a:p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Manuel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great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familia de Inés es </a:t>
                      </a:r>
                      <a:r>
                        <a:rPr lang="es-ES" sz="18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grande</a:t>
                      </a:r>
                      <a:r>
                        <a:rPr lang="es-ES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Inés’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large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9" name="TextBox 17">
            <a:extLst>
              <a:ext uri="{FF2B5EF4-FFF2-40B4-BE49-F238E27FC236}">
                <a16:creationId xmlns:a16="http://schemas.microsoft.com/office/drawing/2014/main" id="{E8121D11-FB69-413D-B688-B8A9B922E4A9}"/>
              </a:ext>
            </a:extLst>
          </p:cNvPr>
          <p:cNvSpPr txBox="1"/>
          <p:nvPr/>
        </p:nvSpPr>
        <p:spPr>
          <a:xfrm>
            <a:off x="2552400" y="1642024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position of adjectives (cont’d)</a:t>
            </a:r>
          </a:p>
        </p:txBody>
      </p:sp>
      <p:sp>
        <p:nvSpPr>
          <p:cNvPr id="10" name="Título 16">
            <a:extLst>
              <a:ext uri="{FF2B5EF4-FFF2-40B4-BE49-F238E27FC236}">
                <a16:creationId xmlns:a16="http://schemas.microsoft.com/office/drawing/2014/main" id="{F2AE1095-B902-4524-88EE-1FD6ACC36777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Descriptive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78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6C1FB3-E1CE-471F-A74F-81D567B0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3.1-2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26B113-DD30-40DA-99F1-C0523E98D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4CFDF697-A0AC-4B7D-B572-8BD3E32BE6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0" y="1602184"/>
            <a:ext cx="8709669" cy="676559"/>
          </a:xfrm>
        </p:spPr>
        <p:txBody>
          <a:bodyPr/>
          <a:lstStyle/>
          <a:p>
            <a:r>
              <a:rPr lang="en-US" dirty="0"/>
              <a:t>Adjectives that end in </a:t>
            </a:r>
            <a:r>
              <a:rPr lang="en-US" b="1" dirty="0"/>
              <a:t>–o</a:t>
            </a:r>
            <a:r>
              <a:rPr lang="en-US" dirty="0"/>
              <a:t> and </a:t>
            </a:r>
            <a:r>
              <a:rPr lang="en-US" b="1" dirty="0"/>
              <a:t>–or </a:t>
            </a:r>
            <a:r>
              <a:rPr lang="en-US" dirty="0"/>
              <a:t>have four forms.</a:t>
            </a:r>
            <a:endParaRPr lang="es-CO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2EF2161A-1EC1-4504-BF0B-1055378BC3C5}"/>
              </a:ext>
            </a:extLst>
          </p:cNvPr>
          <p:cNvSpPr/>
          <p:nvPr/>
        </p:nvSpPr>
        <p:spPr>
          <a:xfrm>
            <a:off x="4472091" y="2784478"/>
            <a:ext cx="1641068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Masculine</a:t>
            </a:r>
            <a:endParaRPr lang="es-CO" sz="20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E158929C-0C09-4D79-B7B7-A6ECFC946D5A}"/>
              </a:ext>
            </a:extLst>
          </p:cNvPr>
          <p:cNvSpPr/>
          <p:nvPr/>
        </p:nvSpPr>
        <p:spPr>
          <a:xfrm>
            <a:off x="6471304" y="2797478"/>
            <a:ext cx="1641069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Feminine</a:t>
            </a:r>
            <a:endParaRPr lang="es-CO" sz="20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EBE95ABC-2AA1-43C5-B730-9F2A1A196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95234"/>
              </p:ext>
            </p:extLst>
          </p:nvPr>
        </p:nvGraphicFramePr>
        <p:xfrm>
          <a:off x="2836565" y="3333513"/>
          <a:ext cx="6766560" cy="127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209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3308351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72163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chico alt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chicos alt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hombre trabajad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hombres trabajad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ores</a:t>
                      </a:r>
                      <a:endParaRPr lang="es-CO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chica alt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 chicas alt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mujer trabajad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ora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 mujeres trabajad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oras</a:t>
                      </a:r>
                      <a:endParaRPr lang="en-US" sz="1900" b="0" i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9" name="Título 5">
            <a:extLst>
              <a:ext uri="{FF2B5EF4-FFF2-40B4-BE49-F238E27FC236}">
                <a16:creationId xmlns:a16="http://schemas.microsoft.com/office/drawing/2014/main" id="{D9D07C84-3A07-491D-A72A-87E1163DEC12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Descriptive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2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6C1FB3-E1CE-471F-A74F-81D567B0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3.1-3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26B113-DD30-40DA-99F1-C0523E98D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4CFDF697-A0AC-4B7D-B572-8BD3E32BE6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Adjectives that end in </a:t>
            </a:r>
            <a:r>
              <a:rPr lang="en-US" b="1" dirty="0"/>
              <a:t>–e</a:t>
            </a:r>
            <a:r>
              <a:rPr lang="en-US" dirty="0"/>
              <a:t> or a consonant have the same masculine and feminine forms.</a:t>
            </a:r>
            <a:endParaRPr lang="es-CO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2EF2161A-1EC1-4504-BF0B-1055378BC3C5}"/>
              </a:ext>
            </a:extLst>
          </p:cNvPr>
          <p:cNvSpPr/>
          <p:nvPr/>
        </p:nvSpPr>
        <p:spPr>
          <a:xfrm>
            <a:off x="4319691" y="3127378"/>
            <a:ext cx="1641068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Masculine</a:t>
            </a:r>
            <a:endParaRPr lang="es-CO" sz="20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E158929C-0C09-4D79-B7B7-A6ECFC946D5A}"/>
              </a:ext>
            </a:extLst>
          </p:cNvPr>
          <p:cNvSpPr/>
          <p:nvPr/>
        </p:nvSpPr>
        <p:spPr>
          <a:xfrm>
            <a:off x="6318904" y="3140378"/>
            <a:ext cx="1641069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Feminine</a:t>
            </a:r>
            <a:endParaRPr lang="es-CO" sz="20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EBE95ABC-2AA1-43C5-B730-9F2A1A196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900108"/>
              </p:ext>
            </p:extLst>
          </p:nvPr>
        </p:nvGraphicFramePr>
        <p:xfrm>
          <a:off x="2684165" y="3676413"/>
          <a:ext cx="6766560" cy="127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209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3308351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72163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chico inteligent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chicos inteligent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profesor difíci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profesores difíci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</a:t>
                      </a:r>
                      <a:endParaRPr lang="es-CO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chica inteligent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 chicas inteligent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profesora difíci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 profesoras difíci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</a:t>
                      </a:r>
                      <a:endParaRPr lang="en-US" sz="1900" b="0" i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9" name="Título 5">
            <a:extLst>
              <a:ext uri="{FF2B5EF4-FFF2-40B4-BE49-F238E27FC236}">
                <a16:creationId xmlns:a16="http://schemas.microsoft.com/office/drawing/2014/main" id="{CCF467CE-D393-4C5F-8C6E-62AD2CDCCDEF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Descriptive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8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CCB0D71-8061-4A70-BC51-9D86577A1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3.1-4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60063E-C4D1-416F-8EFE-0A050216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0ACB6A6-10A8-43D5-A991-EB62D5F454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02184"/>
            <a:ext cx="8229600" cy="1070678"/>
          </a:xfrm>
        </p:spPr>
        <p:txBody>
          <a:bodyPr/>
          <a:lstStyle/>
          <a:p>
            <a:r>
              <a:rPr lang="en-US" dirty="0"/>
              <a:t>Adjectives describing different genders use the masculine plural form.</a:t>
            </a:r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AB6C24C-1933-44F4-8796-7120B65287F6}"/>
              </a:ext>
            </a:extLst>
          </p:cNvPr>
          <p:cNvSpPr txBox="1"/>
          <p:nvPr/>
        </p:nvSpPr>
        <p:spPr>
          <a:xfrm>
            <a:off x="3007985" y="3105834"/>
            <a:ext cx="64960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son Paco y Ana? Paco es alt</a:t>
            </a:r>
            <a:r>
              <a:rPr lang="es-ES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Ana es alt</a:t>
            </a:r>
            <a:r>
              <a:rPr lang="es-ES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s-ES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➔ Paco y Ana son alt</a:t>
            </a:r>
            <a:r>
              <a:rPr lang="es-ES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s-ES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5">
            <a:extLst>
              <a:ext uri="{FF2B5EF4-FFF2-40B4-BE49-F238E27FC236}">
                <a16:creationId xmlns:a16="http://schemas.microsoft.com/office/drawing/2014/main" id="{85A6BAEF-4083-44C9-A0E5-8B895EEF9FEC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Descriptive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65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2130889-3F7F-4F66-BB98-90A7E0BE3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3.1-5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AAB76F-C9B2-43CF-8BB7-667041AC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B3FF2187-7C6C-4449-AAF7-E9B20FF4F110}"/>
              </a:ext>
            </a:extLst>
          </p:cNvPr>
          <p:cNvSpPr/>
          <p:nvPr/>
        </p:nvSpPr>
        <p:spPr>
          <a:xfrm>
            <a:off x="3805685" y="1755634"/>
            <a:ext cx="5149166" cy="91440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Common descriptive adjectives</a:t>
            </a:r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0DC599A0-CF6F-4798-AB4B-3EBAF266DCB9}"/>
              </a:ext>
            </a:extLst>
          </p:cNvPr>
          <p:cNvSpPr/>
          <p:nvPr/>
        </p:nvSpPr>
        <p:spPr>
          <a:xfrm rot="10800000">
            <a:off x="1828798" y="2228067"/>
            <a:ext cx="9171214" cy="3033250"/>
          </a:xfrm>
          <a:prstGeom prst="round2SameRect">
            <a:avLst>
              <a:gd name="adj1" fmla="val 14862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92A874F6-13C4-43F5-83EE-C2F04DB3D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25765"/>
              </p:ext>
            </p:extLst>
          </p:nvPr>
        </p:nvGraphicFramePr>
        <p:xfrm>
          <a:off x="1647284" y="2380482"/>
          <a:ext cx="9171214" cy="2550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00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1457149">
                  <a:extLst>
                    <a:ext uri="{9D8B030D-6E8A-4147-A177-3AD203B41FA5}">
                      <a16:colId xmlns:a16="http://schemas.microsoft.com/office/drawing/2014/main" val="1728514273"/>
                    </a:ext>
                  </a:extLst>
                </a:gridCol>
                <a:gridCol w="1476551">
                  <a:extLst>
                    <a:ext uri="{9D8B030D-6E8A-4147-A177-3AD203B41FA5}">
                      <a16:colId xmlns:a16="http://schemas.microsoft.com/office/drawing/2014/main" val="3339133666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</a:tblGrid>
              <a:tr h="255002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alto/a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antipático/a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bajo/a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bonito/a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bueno/a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delgado/a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difícil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fácil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feo/a</a:t>
                      </a: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tall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unpleasant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short (in height)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pretty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good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difficult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easy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ugly</a:t>
                      </a:r>
                    </a:p>
                  </a:txBody>
                  <a:tcPr marL="72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gordo</a:t>
                      </a:r>
                      <a:r>
                        <a:rPr lang="en-U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grande</a:t>
                      </a:r>
                      <a:endParaRPr lang="en-US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guapo</a:t>
                      </a:r>
                      <a:r>
                        <a:rPr lang="en-U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importante</a:t>
                      </a:r>
                      <a:endParaRPr lang="en-US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inteligente</a:t>
                      </a:r>
                      <a:endParaRPr lang="en-US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interesante</a:t>
                      </a:r>
                      <a:endParaRPr lang="en-US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joven</a:t>
                      </a:r>
                      <a:endParaRPr lang="en-US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malo</a:t>
                      </a:r>
                      <a:r>
                        <a:rPr lang="en-U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</a:t>
                      </a:r>
                    </a:p>
                  </a:txBody>
                  <a:tcPr marL="72000" marR="108000" marT="914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fat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big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good-looking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important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intelligent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interesting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young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bad</a:t>
                      </a:r>
                    </a:p>
                  </a:txBody>
                  <a:tcPr marL="72000" marR="10800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moreno</a:t>
                      </a:r>
                      <a:r>
                        <a:rPr lang="fr-FR" sz="15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pelirrojo</a:t>
                      </a:r>
                      <a:r>
                        <a:rPr lang="fr-FR" sz="15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pequeño</a:t>
                      </a:r>
                      <a:r>
                        <a:rPr lang="fr-FR" sz="15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rubio</a:t>
                      </a:r>
                      <a:r>
                        <a:rPr lang="fr-FR" sz="15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simpático</a:t>
                      </a:r>
                      <a:r>
                        <a:rPr lang="fr-FR" sz="15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tonto</a:t>
                      </a:r>
                      <a:r>
                        <a:rPr lang="fr-FR" sz="15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trabajador</a:t>
                      </a:r>
                      <a:r>
                        <a:rPr lang="fr-FR" sz="15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(a)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5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viejo</a:t>
                      </a:r>
                      <a:r>
                        <a:rPr lang="fr-FR" sz="15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</a:t>
                      </a:r>
                    </a:p>
                  </a:txBody>
                  <a:tcPr marL="72000" marR="108000" marT="90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dark-haired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red-haired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blond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nice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foolish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hard-working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old</a:t>
                      </a:r>
                      <a:endParaRPr lang="fr-FR" sz="15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0" marT="90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2" name="Elipse 11">
            <a:extLst>
              <a:ext uri="{FF2B5EF4-FFF2-40B4-BE49-F238E27FC236}">
                <a16:creationId xmlns:a16="http://schemas.microsoft.com/office/drawing/2014/main" id="{302559C9-8559-4A49-846E-E6F5B737ABA5}"/>
              </a:ext>
            </a:extLst>
          </p:cNvPr>
          <p:cNvSpPr/>
          <p:nvPr/>
        </p:nvSpPr>
        <p:spPr>
          <a:xfrm>
            <a:off x="3212336" y="4928122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DA8AF5F4-D828-442F-94FF-66AD6212A88B}"/>
              </a:ext>
            </a:extLst>
          </p:cNvPr>
          <p:cNvSpPr/>
          <p:nvPr/>
        </p:nvSpPr>
        <p:spPr>
          <a:xfrm>
            <a:off x="6334548" y="4928122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0580E7A-F997-4F02-A673-997FF55E163F}"/>
              </a:ext>
            </a:extLst>
          </p:cNvPr>
          <p:cNvSpPr/>
          <p:nvPr/>
        </p:nvSpPr>
        <p:spPr>
          <a:xfrm>
            <a:off x="9293152" y="4928122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ítulo 16">
            <a:extLst>
              <a:ext uri="{FF2B5EF4-FFF2-40B4-BE49-F238E27FC236}">
                <a16:creationId xmlns:a16="http://schemas.microsoft.com/office/drawing/2014/main" id="{985CC524-7744-4D9C-BE68-564B242768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Descriptive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39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7D77B4-37F9-47CD-878F-D09213B2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3.1-6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2A2F2B-2059-4805-8FD5-0C0143F39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B37E6E-E76B-44A8-B821-D6A03FFFEB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37396" y="1602184"/>
            <a:ext cx="7840318" cy="1068445"/>
          </a:xfrm>
        </p:spPr>
        <p:txBody>
          <a:bodyPr/>
          <a:lstStyle/>
          <a:p>
            <a:r>
              <a:rPr lang="en-US" b="1" dirty="0">
                <a:solidFill>
                  <a:srgbClr val="CD4014"/>
                </a:solidFill>
              </a:rPr>
              <a:t>¡</a:t>
            </a:r>
            <a:r>
              <a:rPr lang="en-US" b="1" dirty="0" err="1">
                <a:solidFill>
                  <a:srgbClr val="CD4014"/>
                </a:solidFill>
              </a:rPr>
              <a:t>ojo</a:t>
            </a:r>
            <a:r>
              <a:rPr lang="en-US" b="1" dirty="0">
                <a:solidFill>
                  <a:srgbClr val="CD4014"/>
                </a:solidFill>
              </a:rPr>
              <a:t>! </a:t>
            </a:r>
            <a:r>
              <a:rPr lang="en-US" dirty="0"/>
              <a:t>Note that </a:t>
            </a:r>
            <a:r>
              <a:rPr lang="en-US" b="1" dirty="0" err="1"/>
              <a:t>joven</a:t>
            </a:r>
            <a:r>
              <a:rPr lang="en-US" dirty="0"/>
              <a:t> takes an accent in the plural: </a:t>
            </a:r>
            <a:r>
              <a:rPr lang="en-US" b="1" dirty="0" err="1"/>
              <a:t>joven</a:t>
            </a:r>
            <a:r>
              <a:rPr lang="en-US" dirty="0"/>
              <a:t> / </a:t>
            </a:r>
            <a:r>
              <a:rPr lang="en-US" b="1" dirty="0" err="1"/>
              <a:t>jóvenes</a:t>
            </a:r>
            <a:r>
              <a:rPr lang="en-US" dirty="0"/>
              <a:t>.</a:t>
            </a:r>
            <a:endParaRPr lang="es-CO" dirty="0"/>
          </a:p>
        </p:txBody>
      </p:sp>
      <p:sp>
        <p:nvSpPr>
          <p:cNvPr id="6" name="Título 16">
            <a:extLst>
              <a:ext uri="{FF2B5EF4-FFF2-40B4-BE49-F238E27FC236}">
                <a16:creationId xmlns:a16="http://schemas.microsoft.com/office/drawing/2014/main" id="{F2460BF3-16C6-4D9D-B5E5-303830A24C07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Descriptive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310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3.1-7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A59CA3A4-79FE-4894-9FC3-FBDBC32FA6B6}"/>
              </a:ext>
            </a:extLst>
          </p:cNvPr>
          <p:cNvSpPr txBox="1"/>
          <p:nvPr/>
        </p:nvSpPr>
        <p:spPr>
          <a:xfrm>
            <a:off x="2566675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Adjectives of nationality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1005DB6-9D01-403B-8D3F-9FEF61B1E49E}"/>
              </a:ext>
            </a:extLst>
          </p:cNvPr>
          <p:cNvSpPr txBox="1">
            <a:spLocks/>
          </p:cNvSpPr>
          <p:nvPr/>
        </p:nvSpPr>
        <p:spPr>
          <a:xfrm>
            <a:off x="2091111" y="2115786"/>
            <a:ext cx="8272089" cy="1084614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Adjectives of nationality are formed like other adjectives. Adjectives of nationality that end in a consonant add </a:t>
            </a:r>
            <a:r>
              <a:rPr lang="en-US" b="1" dirty="0"/>
              <a:t>–a</a:t>
            </a:r>
            <a:r>
              <a:rPr lang="en-US" dirty="0"/>
              <a:t> to form the feminine.</a:t>
            </a:r>
          </a:p>
        </p:txBody>
      </p:sp>
      <p:sp>
        <p:nvSpPr>
          <p:cNvPr id="6" name="Isosceles Triangle 2">
            <a:extLst>
              <a:ext uri="{FF2B5EF4-FFF2-40B4-BE49-F238E27FC236}">
                <a16:creationId xmlns:a16="http://schemas.microsoft.com/office/drawing/2014/main" id="{FEBB910E-B360-4F36-AE9C-8707F165905E}"/>
              </a:ext>
            </a:extLst>
          </p:cNvPr>
          <p:cNvSpPr/>
          <p:nvPr/>
        </p:nvSpPr>
        <p:spPr>
          <a:xfrm rot="5400000">
            <a:off x="2226611" y="230316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FAE7FDA1-AEF3-491E-9FC8-E34328229D97}"/>
              </a:ext>
            </a:extLst>
          </p:cNvPr>
          <p:cNvSpPr/>
          <p:nvPr/>
        </p:nvSpPr>
        <p:spPr>
          <a:xfrm>
            <a:off x="4510191" y="4041778"/>
            <a:ext cx="1641068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Masculine</a:t>
            </a:r>
            <a:endParaRPr lang="es-CO" sz="20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350D34B8-8773-4548-80DB-031ACB5BC315}"/>
              </a:ext>
            </a:extLst>
          </p:cNvPr>
          <p:cNvSpPr/>
          <p:nvPr/>
        </p:nvSpPr>
        <p:spPr>
          <a:xfrm>
            <a:off x="6509404" y="4054778"/>
            <a:ext cx="1641069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Feminine</a:t>
            </a:r>
            <a:endParaRPr lang="es-CO" sz="20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B27EBBA2-278E-4E65-B71C-E736FECA7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745002"/>
              </p:ext>
            </p:extLst>
          </p:nvPr>
        </p:nvGraphicFramePr>
        <p:xfrm>
          <a:off x="2874665" y="4590813"/>
          <a:ext cx="6766560" cy="127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209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3308351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72163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Toño es mexican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Ellos son mexican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Héctor es españo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Ellos son españo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s-CO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Gloria es mexican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Ellas son mexican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</a:t>
                      </a: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Sara es españo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</a:t>
                      </a: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Ellas son españo</a:t>
                      </a:r>
                      <a:r>
                        <a:rPr lang="es-ES" sz="1900" b="0" i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</a:t>
                      </a:r>
                      <a:r>
                        <a:rPr lang="es-ES" sz="19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900" b="0" i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2" name="Título 16">
            <a:extLst>
              <a:ext uri="{FF2B5EF4-FFF2-40B4-BE49-F238E27FC236}">
                <a16:creationId xmlns:a16="http://schemas.microsoft.com/office/drawing/2014/main" id="{4AA4839D-2978-46AF-B859-CCE08FA918F3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Descriptive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7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2130889-3F7F-4F66-BB98-90A7E0BE3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3.1-8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AAB76F-C9B2-43CF-8BB7-667041AC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B3FF2187-7C6C-4449-AAF7-E9B20FF4F110}"/>
              </a:ext>
            </a:extLst>
          </p:cNvPr>
          <p:cNvSpPr/>
          <p:nvPr/>
        </p:nvSpPr>
        <p:spPr>
          <a:xfrm>
            <a:off x="3877017" y="1770867"/>
            <a:ext cx="5149166" cy="914400"/>
          </a:xfrm>
          <a:prstGeom prst="ellipse">
            <a:avLst/>
          </a:prstGeom>
          <a:solidFill>
            <a:srgbClr val="333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Some adjectives of nationality</a:t>
            </a:r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0DC599A0-CF6F-4798-AB4B-3EBAF266DCB9}"/>
              </a:ext>
            </a:extLst>
          </p:cNvPr>
          <p:cNvSpPr/>
          <p:nvPr/>
        </p:nvSpPr>
        <p:spPr>
          <a:xfrm rot="10800000">
            <a:off x="2438400" y="2228067"/>
            <a:ext cx="8026400" cy="2966233"/>
          </a:xfrm>
          <a:prstGeom prst="round2SameRect">
            <a:avLst>
              <a:gd name="adj1" fmla="val 14862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92A874F6-13C4-43F5-83EE-C2F04DB3D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998513"/>
              </p:ext>
            </p:extLst>
          </p:nvPr>
        </p:nvGraphicFramePr>
        <p:xfrm>
          <a:off x="2579370" y="2380482"/>
          <a:ext cx="7530193" cy="2550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634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2144573">
                  <a:extLst>
                    <a:ext uri="{9D8B030D-6E8A-4147-A177-3AD203B41FA5}">
                      <a16:colId xmlns:a16="http://schemas.microsoft.com/office/drawing/2014/main" val="1728514273"/>
                    </a:ext>
                  </a:extLst>
                </a:gridCol>
                <a:gridCol w="1814286">
                  <a:extLst>
                    <a:ext uri="{9D8B030D-6E8A-4147-A177-3AD203B41FA5}">
                      <a16:colId xmlns:a16="http://schemas.microsoft.com/office/drawing/2014/main" val="3339133666"/>
                    </a:ext>
                  </a:extLst>
                </a:gridCol>
              </a:tblGrid>
              <a:tr h="255002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alemán, alemana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argentino/a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canadiense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costarricense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cubano/a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dominicano/a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ecuatoriano/a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español(a)</a:t>
                      </a:r>
                      <a:endParaRPr lang="es-CO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German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Argentine</a:t>
                      </a:r>
                      <a:endParaRPr lang="es-ES" sz="15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Canadian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Chinese</a:t>
                      </a:r>
                      <a:endParaRPr lang="es-ES" sz="15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Costa </a:t>
                      </a:r>
                      <a:r>
                        <a:rPr lang="es-ES" sz="15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Rican</a:t>
                      </a:r>
                      <a:endParaRPr lang="es-ES" sz="15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Cuban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Dominican</a:t>
                      </a:r>
                      <a:endParaRPr lang="es-ES" sz="15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Ecuadorian</a:t>
                      </a:r>
                      <a:endParaRPr lang="es-ES" sz="15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Spanish</a:t>
                      </a:r>
                      <a:endParaRPr lang="en-US" sz="15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estadounidense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endParaRPr lang="es-ES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francés, francesa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inglés, inglesa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japonés, japonesa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mexicano/a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norteamericano/a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puertorriqueño/a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venezolano/a</a:t>
                      </a:r>
                      <a:endParaRPr lang="en-US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14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 the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United States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French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English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Japanese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Mexican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(North) American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Puerto Rican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Venezuelan</a:t>
                      </a:r>
                    </a:p>
                  </a:txBody>
                  <a:tcPr marL="72000" marR="10800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2" name="Elipse 11">
            <a:extLst>
              <a:ext uri="{FF2B5EF4-FFF2-40B4-BE49-F238E27FC236}">
                <a16:creationId xmlns:a16="http://schemas.microsoft.com/office/drawing/2014/main" id="{302559C9-8559-4A49-846E-E6F5B737ABA5}"/>
              </a:ext>
            </a:extLst>
          </p:cNvPr>
          <p:cNvSpPr/>
          <p:nvPr/>
        </p:nvSpPr>
        <p:spPr>
          <a:xfrm>
            <a:off x="4441537" y="4928122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DA8AF5F4-D828-442F-94FF-66AD6212A88B}"/>
              </a:ext>
            </a:extLst>
          </p:cNvPr>
          <p:cNvSpPr/>
          <p:nvPr/>
        </p:nvSpPr>
        <p:spPr>
          <a:xfrm>
            <a:off x="8251079" y="4928122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B49785-2011-49F6-942F-75E2A0E909D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Descriptive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81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3.1-9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A59CA3A4-79FE-4894-9FC3-FBDBC32FA6B6}"/>
              </a:ext>
            </a:extLst>
          </p:cNvPr>
          <p:cNvSpPr txBox="1"/>
          <p:nvPr/>
        </p:nvSpPr>
        <p:spPr>
          <a:xfrm>
            <a:off x="2552400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position of adjectives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1005DB6-9D01-403B-8D3F-9FEF61B1E49E}"/>
              </a:ext>
            </a:extLst>
          </p:cNvPr>
          <p:cNvSpPr txBox="1">
            <a:spLocks/>
          </p:cNvSpPr>
          <p:nvPr/>
        </p:nvSpPr>
        <p:spPr>
          <a:xfrm>
            <a:off x="2095870" y="2115786"/>
            <a:ext cx="8710239" cy="70043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Adjectives generally follow the nouns they modify.</a:t>
            </a:r>
          </a:p>
        </p:txBody>
      </p:sp>
      <p:sp>
        <p:nvSpPr>
          <p:cNvPr id="6" name="Isosceles Triangle 2">
            <a:extLst>
              <a:ext uri="{FF2B5EF4-FFF2-40B4-BE49-F238E27FC236}">
                <a16:creationId xmlns:a16="http://schemas.microsoft.com/office/drawing/2014/main" id="{FEBB910E-B360-4F36-AE9C-8707F165905E}"/>
              </a:ext>
            </a:extLst>
          </p:cNvPr>
          <p:cNvSpPr/>
          <p:nvPr/>
        </p:nvSpPr>
        <p:spPr>
          <a:xfrm rot="5400000">
            <a:off x="2231370" y="230316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10" name="Tabla 7">
            <a:extLst>
              <a:ext uri="{FF2B5EF4-FFF2-40B4-BE49-F238E27FC236}">
                <a16:creationId xmlns:a16="http://schemas.microsoft.com/office/drawing/2014/main" id="{A7B331EE-C8A5-440D-83C8-D40D14F0D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396598"/>
              </p:ext>
            </p:extLst>
          </p:nvPr>
        </p:nvGraphicFramePr>
        <p:xfrm>
          <a:off x="2562225" y="3011122"/>
          <a:ext cx="872807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575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4889500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mujer </a:t>
                      </a:r>
                      <a:r>
                        <a:rPr lang="es-ES" sz="18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rubia</a:t>
                      </a:r>
                      <a:r>
                        <a:rPr lang="es-E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 de España. </a:t>
                      </a:r>
                    </a:p>
                    <a:p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blond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woman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from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Spain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n-US" sz="1800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Cómo</a:t>
                      </a:r>
                      <a:r>
                        <a:rPr lang="en-U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llama la </a:t>
                      </a:r>
                      <a:r>
                        <a:rPr lang="en-US" sz="1800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mujer</a:t>
                      </a:r>
                      <a:r>
                        <a:rPr lang="en-U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ecuatoriana</a:t>
                      </a:r>
                      <a:r>
                        <a:rPr lang="en-US" sz="18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What is the Ecuadorian woman’s name?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9" name="Título 16">
            <a:extLst>
              <a:ext uri="{FF2B5EF4-FFF2-40B4-BE49-F238E27FC236}">
                <a16:creationId xmlns:a16="http://schemas.microsoft.com/office/drawing/2014/main" id="{E0CDC559-BB71-4486-8DB5-85FE86654AB8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Descriptive adjectives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619604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2846</TotalTime>
  <Words>823</Words>
  <Application>Microsoft Office PowerPoint</Application>
  <PresentationFormat>Panorámica</PresentationFormat>
  <Paragraphs>191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Main-MASTER</vt:lpstr>
      <vt:lpstr>Presentación de PowerPoint</vt:lpstr>
      <vt:lpstr>Presentación de PowerPoint</vt:lpstr>
      <vt:lpstr>Presentación de PowerPoint</vt:lpstr>
      <vt:lpstr>Presentación de PowerPoint</vt:lpstr>
      <vt:lpstr>Descriptive adjectives</vt:lpstr>
      <vt:lpstr>Presentación de PowerPoint</vt:lpstr>
      <vt:lpstr>Presentación de PowerPoint</vt:lpstr>
      <vt:lpstr>Descriptive adjectives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Alejandra Rodriguez</cp:lastModifiedBy>
  <cp:revision>132</cp:revision>
  <dcterms:created xsi:type="dcterms:W3CDTF">2020-01-23T15:55:24Z</dcterms:created>
  <dcterms:modified xsi:type="dcterms:W3CDTF">2021-01-22T13:49:10Z</dcterms:modified>
</cp:coreProperties>
</file>