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300" r:id="rId2"/>
    <p:sldId id="307" r:id="rId3"/>
    <p:sldId id="308" r:id="rId4"/>
    <p:sldId id="309" r:id="rId5"/>
    <p:sldId id="31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783"/>
    <a:srgbClr val="CD4014"/>
    <a:srgbClr val="FFF9C7"/>
    <a:srgbClr val="0C7D5E"/>
    <a:srgbClr val="F26815"/>
    <a:srgbClr val="33348E"/>
    <a:srgbClr val="FDF2AE"/>
    <a:srgbClr val="3DBD68"/>
    <a:srgbClr val="45C36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3" autoAdjust="0"/>
    <p:restoredTop sz="86481" autoAdjust="0"/>
  </p:normalViewPr>
  <p:slideViewPr>
    <p:cSldViewPr snapToGrid="0">
      <p:cViewPr varScale="1">
        <p:scale>
          <a:sx n="59" d="100"/>
          <a:sy n="59" d="100"/>
        </p:scale>
        <p:origin x="141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8351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2.4-1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79293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0" name="Isosceles Triangle 2">
            <a:extLst>
              <a:ext uri="{FF2B5EF4-FFF2-40B4-BE49-F238E27FC236}">
                <a16:creationId xmlns:a16="http://schemas.microsoft.com/office/drawing/2014/main" id="{65D7DCCA-F897-458A-B7F1-E7B73DA3753C}"/>
              </a:ext>
            </a:extLst>
          </p:cNvPr>
          <p:cNvSpPr/>
          <p:nvPr userDrawn="1"/>
        </p:nvSpPr>
        <p:spPr>
          <a:xfrm rot="5400000">
            <a:off x="2208477" y="181213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2.4-1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2.4-1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9081" y="1600723"/>
            <a:ext cx="8229600" cy="31019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2.4-1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1075382"/>
            <a:ext cx="751053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9575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Numbers 31–100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rma libre: forma 11">
            <a:extLst>
              <a:ext uri="{FF2B5EF4-FFF2-40B4-BE49-F238E27FC236}">
                <a16:creationId xmlns:a16="http://schemas.microsoft.com/office/drawing/2014/main" id="{90797A5E-65C3-4AFF-8B9F-99F36C15F705}"/>
              </a:ext>
            </a:extLst>
          </p:cNvPr>
          <p:cNvSpPr/>
          <p:nvPr userDrawn="1"/>
        </p:nvSpPr>
        <p:spPr>
          <a:xfrm flipH="1">
            <a:off x="-2" y="-12689"/>
            <a:ext cx="12192001" cy="1303482"/>
          </a:xfrm>
          <a:custGeom>
            <a:avLst/>
            <a:gdLst>
              <a:gd name="connsiteX0" fmla="*/ 13855 w 12178146"/>
              <a:gd name="connsiteY0" fmla="*/ 1316182 h 1316182"/>
              <a:gd name="connsiteX1" fmla="*/ 3172691 w 12178146"/>
              <a:gd name="connsiteY1" fmla="*/ 969819 h 1316182"/>
              <a:gd name="connsiteX2" fmla="*/ 5320146 w 12178146"/>
              <a:gd name="connsiteY2" fmla="*/ 803564 h 1316182"/>
              <a:gd name="connsiteX3" fmla="*/ 8229600 w 12178146"/>
              <a:gd name="connsiteY3" fmla="*/ 637310 h 1316182"/>
              <a:gd name="connsiteX4" fmla="*/ 12178146 w 12178146"/>
              <a:gd name="connsiteY4" fmla="*/ 568037 h 1316182"/>
              <a:gd name="connsiteX5" fmla="*/ 12164291 w 12178146"/>
              <a:gd name="connsiteY5" fmla="*/ 0 h 1316182"/>
              <a:gd name="connsiteX6" fmla="*/ 0 w 12178146"/>
              <a:gd name="connsiteY6" fmla="*/ 27710 h 1316182"/>
              <a:gd name="connsiteX7" fmla="*/ 13855 w 12178146"/>
              <a:gd name="connsiteY7" fmla="*/ 1316182 h 131618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7814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8449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3482 h 1303482"/>
              <a:gd name="connsiteX1" fmla="*/ 3172691 w 12196041"/>
              <a:gd name="connsiteY1" fmla="*/ 957119 h 1303482"/>
              <a:gd name="connsiteX2" fmla="*/ 5320146 w 12196041"/>
              <a:gd name="connsiteY2" fmla="*/ 790864 h 1303482"/>
              <a:gd name="connsiteX3" fmla="*/ 8229600 w 12196041"/>
              <a:gd name="connsiteY3" fmla="*/ 624610 h 1303482"/>
              <a:gd name="connsiteX4" fmla="*/ 12184496 w 12196041"/>
              <a:gd name="connsiteY4" fmla="*/ 555337 h 1303482"/>
              <a:gd name="connsiteX5" fmla="*/ 12196041 w 12196041"/>
              <a:gd name="connsiteY5" fmla="*/ 0 h 1303482"/>
              <a:gd name="connsiteX6" fmla="*/ 0 w 12196041"/>
              <a:gd name="connsiteY6" fmla="*/ 15010 h 1303482"/>
              <a:gd name="connsiteX7" fmla="*/ 13855 w 12196041"/>
              <a:gd name="connsiteY7" fmla="*/ 1303482 h 1303482"/>
              <a:gd name="connsiteX0" fmla="*/ 13855 w 12203546"/>
              <a:gd name="connsiteY0" fmla="*/ 1303482 h 1303482"/>
              <a:gd name="connsiteX1" fmla="*/ 3172691 w 12203546"/>
              <a:gd name="connsiteY1" fmla="*/ 957119 h 1303482"/>
              <a:gd name="connsiteX2" fmla="*/ 5320146 w 12203546"/>
              <a:gd name="connsiteY2" fmla="*/ 790864 h 1303482"/>
              <a:gd name="connsiteX3" fmla="*/ 8229600 w 12203546"/>
              <a:gd name="connsiteY3" fmla="*/ 624610 h 1303482"/>
              <a:gd name="connsiteX4" fmla="*/ 12203546 w 12203546"/>
              <a:gd name="connsiteY4" fmla="*/ 561687 h 1303482"/>
              <a:gd name="connsiteX5" fmla="*/ 12196041 w 12203546"/>
              <a:gd name="connsiteY5" fmla="*/ 0 h 1303482"/>
              <a:gd name="connsiteX6" fmla="*/ 0 w 12203546"/>
              <a:gd name="connsiteY6" fmla="*/ 15010 h 1303482"/>
              <a:gd name="connsiteX7" fmla="*/ 13855 w 12203546"/>
              <a:gd name="connsiteY7" fmla="*/ 1303482 h 1303482"/>
              <a:gd name="connsiteX0" fmla="*/ 13855 w 12197196"/>
              <a:gd name="connsiteY0" fmla="*/ 1303482 h 1303482"/>
              <a:gd name="connsiteX1" fmla="*/ 3172691 w 12197196"/>
              <a:gd name="connsiteY1" fmla="*/ 957119 h 1303482"/>
              <a:gd name="connsiteX2" fmla="*/ 5320146 w 12197196"/>
              <a:gd name="connsiteY2" fmla="*/ 790864 h 1303482"/>
              <a:gd name="connsiteX3" fmla="*/ 8229600 w 12197196"/>
              <a:gd name="connsiteY3" fmla="*/ 624610 h 1303482"/>
              <a:gd name="connsiteX4" fmla="*/ 12197196 w 12197196"/>
              <a:gd name="connsiteY4" fmla="*/ 561687 h 1303482"/>
              <a:gd name="connsiteX5" fmla="*/ 12196041 w 12197196"/>
              <a:gd name="connsiteY5" fmla="*/ 0 h 1303482"/>
              <a:gd name="connsiteX6" fmla="*/ 0 w 12197196"/>
              <a:gd name="connsiteY6" fmla="*/ 15010 h 1303482"/>
              <a:gd name="connsiteX7" fmla="*/ 13855 w 12197196"/>
              <a:gd name="connsiteY7" fmla="*/ 1303482 h 1303482"/>
              <a:gd name="connsiteX0" fmla="*/ 0 w 12199216"/>
              <a:gd name="connsiteY0" fmla="*/ 1303482 h 1303482"/>
              <a:gd name="connsiteX1" fmla="*/ 3174711 w 12199216"/>
              <a:gd name="connsiteY1" fmla="*/ 957119 h 1303482"/>
              <a:gd name="connsiteX2" fmla="*/ 5322166 w 12199216"/>
              <a:gd name="connsiteY2" fmla="*/ 790864 h 1303482"/>
              <a:gd name="connsiteX3" fmla="*/ 8231620 w 12199216"/>
              <a:gd name="connsiteY3" fmla="*/ 624610 h 1303482"/>
              <a:gd name="connsiteX4" fmla="*/ 12199216 w 12199216"/>
              <a:gd name="connsiteY4" fmla="*/ 561687 h 1303482"/>
              <a:gd name="connsiteX5" fmla="*/ 12198061 w 12199216"/>
              <a:gd name="connsiteY5" fmla="*/ 0 h 1303482"/>
              <a:gd name="connsiteX6" fmla="*/ 2020 w 12199216"/>
              <a:gd name="connsiteY6" fmla="*/ 15010 h 1303482"/>
              <a:gd name="connsiteX7" fmla="*/ 0 w 12199216"/>
              <a:gd name="connsiteY7" fmla="*/ 1303482 h 130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6" h="1303482">
                <a:moveTo>
                  <a:pt x="0" y="1303482"/>
                </a:moveTo>
                <a:lnTo>
                  <a:pt x="3174711" y="957119"/>
                </a:lnTo>
                <a:lnTo>
                  <a:pt x="5322166" y="790864"/>
                </a:lnTo>
                <a:lnTo>
                  <a:pt x="8231620" y="624610"/>
                </a:lnTo>
                <a:lnTo>
                  <a:pt x="12199216" y="561687"/>
                </a:lnTo>
                <a:lnTo>
                  <a:pt x="12198061" y="0"/>
                </a:lnTo>
                <a:lnTo>
                  <a:pt x="2020" y="15010"/>
                </a:lnTo>
                <a:cubicBezTo>
                  <a:pt x="1347" y="444501"/>
                  <a:pt x="673" y="873991"/>
                  <a:pt x="0" y="1303482"/>
                </a:cubicBezTo>
                <a:close/>
              </a:path>
            </a:pathLst>
          </a:custGeom>
          <a:solidFill>
            <a:srgbClr val="0C7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TextBox 17">
            <a:extLst>
              <a:ext uri="{FF2B5EF4-FFF2-40B4-BE49-F238E27FC236}">
                <a16:creationId xmlns:a16="http://schemas.microsoft.com/office/drawing/2014/main" id="{F2043305-4415-4453-8FC1-6AAFBD1B3D60}"/>
              </a:ext>
            </a:extLst>
          </p:cNvPr>
          <p:cNvSpPr txBox="1"/>
          <p:nvPr userDrawn="1"/>
        </p:nvSpPr>
        <p:spPr>
          <a:xfrm>
            <a:off x="8946192" y="110638"/>
            <a:ext cx="3245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GRAMÁTICA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FED37268-31D7-46A6-9DD1-7D78BA2E3FD6}"/>
              </a:ext>
            </a:extLst>
          </p:cNvPr>
          <p:cNvSpPr txBox="1"/>
          <p:nvPr userDrawn="1"/>
        </p:nvSpPr>
        <p:spPr>
          <a:xfrm>
            <a:off x="9771385" y="525083"/>
            <a:ext cx="1549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clases</a:t>
            </a:r>
          </a:p>
        </p:txBody>
      </p:sp>
      <p:sp>
        <p:nvSpPr>
          <p:cNvPr id="17" name="Rectángulo: esquinas superiores redondeadas 16">
            <a:extLst>
              <a:ext uri="{FF2B5EF4-FFF2-40B4-BE49-F238E27FC236}">
                <a16:creationId xmlns:a16="http://schemas.microsoft.com/office/drawing/2014/main" id="{B7867E9B-FC4C-485E-8E6A-54B8E0FD1897}"/>
              </a:ext>
            </a:extLst>
          </p:cNvPr>
          <p:cNvSpPr/>
          <p:nvPr userDrawn="1"/>
        </p:nvSpPr>
        <p:spPr>
          <a:xfrm rot="5400000" flipV="1">
            <a:off x="11581212" y="-57179"/>
            <a:ext cx="407191" cy="795340"/>
          </a:xfrm>
          <a:prstGeom prst="round2SameRect">
            <a:avLst>
              <a:gd name="adj1" fmla="val 17837"/>
              <a:gd name="adj2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9" name="Rectangle: Rounded Corners 14">
            <a:extLst>
              <a:ext uri="{FF2B5EF4-FFF2-40B4-BE49-F238E27FC236}">
                <a16:creationId xmlns:a16="http://schemas.microsoft.com/office/drawing/2014/main" id="{3C955201-5F4D-4C58-B1DD-D0FAC3F1048E}"/>
              </a:ext>
            </a:extLst>
          </p:cNvPr>
          <p:cNvSpPr/>
          <p:nvPr userDrawn="1"/>
        </p:nvSpPr>
        <p:spPr>
          <a:xfrm>
            <a:off x="11425240" y="161615"/>
            <a:ext cx="317564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8A4BAF-B204-4124-9CEB-BA52B46A4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2.4-1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741FC5-9E37-4BA6-ABEE-CF9F8B1A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BA4D3BF-92B0-4736-B51B-77F865641795}"/>
              </a:ext>
            </a:extLst>
          </p:cNvPr>
          <p:cNvSpPr/>
          <p:nvPr/>
        </p:nvSpPr>
        <p:spPr>
          <a:xfrm>
            <a:off x="3888567" y="1814718"/>
            <a:ext cx="4559099" cy="91440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Numbers 31–100</a:t>
            </a:r>
          </a:p>
        </p:txBody>
      </p:sp>
      <p:sp>
        <p:nvSpPr>
          <p:cNvPr id="7" name="Rectángulo: esquinas superiores redondeadas 6">
            <a:extLst>
              <a:ext uri="{FF2B5EF4-FFF2-40B4-BE49-F238E27FC236}">
                <a16:creationId xmlns:a16="http://schemas.microsoft.com/office/drawing/2014/main" id="{B611F10A-71E7-4640-93ED-4AB6467F7E19}"/>
              </a:ext>
            </a:extLst>
          </p:cNvPr>
          <p:cNvSpPr/>
          <p:nvPr/>
        </p:nvSpPr>
        <p:spPr>
          <a:xfrm rot="10800000">
            <a:off x="2539999" y="2276262"/>
            <a:ext cx="7256236" cy="2155968"/>
          </a:xfrm>
          <a:prstGeom prst="round2SameRect">
            <a:avLst>
              <a:gd name="adj1" fmla="val 9760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F76B846-7B15-42D1-9F67-3AFF16283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861100"/>
              </p:ext>
            </p:extLst>
          </p:nvPr>
        </p:nvGraphicFramePr>
        <p:xfrm>
          <a:off x="2155371" y="2459615"/>
          <a:ext cx="7551964" cy="17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114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683657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  <a:gridCol w="754743">
                  <a:extLst>
                    <a:ext uri="{9D8B030D-6E8A-4147-A177-3AD203B41FA5}">
                      <a16:colId xmlns:a16="http://schemas.microsoft.com/office/drawing/2014/main" val="1007742047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381807026"/>
                    </a:ext>
                  </a:extLst>
                </a:gridCol>
                <a:gridCol w="770164">
                  <a:extLst>
                    <a:ext uri="{9D8B030D-6E8A-4147-A177-3AD203B41FA5}">
                      <a16:colId xmlns:a16="http://schemas.microsoft.com/office/drawing/2014/main" val="53100613"/>
                    </a:ext>
                  </a:extLst>
                </a:gridCol>
                <a:gridCol w="1325336">
                  <a:extLst>
                    <a:ext uri="{9D8B030D-6E8A-4147-A177-3AD203B41FA5}">
                      <a16:colId xmlns:a16="http://schemas.microsoft.com/office/drawing/2014/main" val="2643294961"/>
                    </a:ext>
                  </a:extLst>
                </a:gridCol>
              </a:tblGrid>
              <a:tr h="721631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2000" marR="108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6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treinta y uno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6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treinta y dos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6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treinta y tres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6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treinta y cuatro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6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treinta y cinco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6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treinta y seis</a:t>
                      </a:r>
                      <a:endParaRPr lang="en-US" sz="1600" b="0" i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108000" marT="914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72000" marR="10800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6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treinta y siete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6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treinta y ocho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6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treinta y nueve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6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cuarenta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6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cuarenta y uno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6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cuarenta y dos</a:t>
                      </a:r>
                      <a:endParaRPr lang="en-US" sz="1600" b="0" i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108000" marT="914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6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6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6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6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6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6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fr-FR" sz="1600" b="0" i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9000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6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cincuenta</a:t>
                      </a:r>
                      <a:endParaRPr lang="en-US" sz="16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6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sesenta</a:t>
                      </a:r>
                      <a:endParaRPr lang="en-US" sz="16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6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setenta</a:t>
                      </a:r>
                      <a:endParaRPr lang="en-US" sz="16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6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ochenta</a:t>
                      </a:r>
                      <a:endParaRPr lang="en-US" sz="16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6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noventa</a:t>
                      </a:r>
                      <a:endParaRPr lang="en-US" sz="16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6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cien</a:t>
                      </a:r>
                      <a:endParaRPr lang="fr-FR" sz="16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90000" marT="9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0" name="Elipse 9">
            <a:extLst>
              <a:ext uri="{FF2B5EF4-FFF2-40B4-BE49-F238E27FC236}">
                <a16:creationId xmlns:a16="http://schemas.microsoft.com/office/drawing/2014/main" id="{23B0FE30-F246-4BCA-9C43-586F5B36F9AA}"/>
              </a:ext>
            </a:extLst>
          </p:cNvPr>
          <p:cNvSpPr/>
          <p:nvPr/>
        </p:nvSpPr>
        <p:spPr>
          <a:xfrm>
            <a:off x="4923629" y="4239351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A51C4DCE-C983-4793-8E74-470D22AFC24C}"/>
              </a:ext>
            </a:extLst>
          </p:cNvPr>
          <p:cNvSpPr/>
          <p:nvPr/>
        </p:nvSpPr>
        <p:spPr>
          <a:xfrm>
            <a:off x="7566817" y="4240868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ítulo 18">
            <a:extLst>
              <a:ext uri="{FF2B5EF4-FFF2-40B4-BE49-F238E27FC236}">
                <a16:creationId xmlns:a16="http://schemas.microsoft.com/office/drawing/2014/main" id="{908B0CBE-9193-4088-84BB-5926DA2E60C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Numbers 31–100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52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034D7F2-7261-4092-85E9-4FD4B6C0A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2.4-2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DF88504-29F7-4545-A20C-459FC3C8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pic>
        <p:nvPicPr>
          <p:cNvPr id="5" name="Imagen 4" descr="Sara and the male teacher from the video stand in front of a classroom. The teacher speaks.">
            <a:extLst>
              <a:ext uri="{FF2B5EF4-FFF2-40B4-BE49-F238E27FC236}">
                <a16:creationId xmlns:a16="http://schemas.microsoft.com/office/drawing/2014/main" id="{B6BA13D3-CBFC-4627-9CE4-FB1C0F210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786" y="2069904"/>
            <a:ext cx="8455343" cy="3030615"/>
          </a:xfrm>
          <a:prstGeom prst="rect">
            <a:avLst/>
          </a:prstGeom>
        </p:spPr>
      </p:pic>
      <p:sp>
        <p:nvSpPr>
          <p:cNvPr id="6" name="Título 5">
            <a:extLst>
              <a:ext uri="{FF2B5EF4-FFF2-40B4-BE49-F238E27FC236}">
                <a16:creationId xmlns:a16="http://schemas.microsoft.com/office/drawing/2014/main" id="{F4E32EE9-78B7-49A1-9113-C24F040B0EC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Numbers 31–100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9870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8601FC-B8D6-4F19-80D0-7ACE378013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79293" y="1602184"/>
            <a:ext cx="8229600" cy="1160066"/>
          </a:xfrm>
        </p:spPr>
        <p:txBody>
          <a:bodyPr/>
          <a:lstStyle/>
          <a:p>
            <a:r>
              <a:rPr lang="en-US" dirty="0"/>
              <a:t>The word </a:t>
            </a:r>
            <a:r>
              <a:rPr lang="en-US" b="1" dirty="0"/>
              <a:t>y</a:t>
            </a:r>
            <a:r>
              <a:rPr lang="en-US" dirty="0"/>
              <a:t> is used in most numbers from </a:t>
            </a:r>
            <a:r>
              <a:rPr lang="en-US" b="1" dirty="0"/>
              <a:t>31</a:t>
            </a:r>
            <a:r>
              <a:rPr lang="en-US" dirty="0"/>
              <a:t> through </a:t>
            </a:r>
            <a:r>
              <a:rPr lang="en-US" b="1" dirty="0"/>
              <a:t>99</a:t>
            </a:r>
            <a:r>
              <a:rPr lang="en-US" dirty="0"/>
              <a:t>.</a:t>
            </a:r>
            <a:endParaRPr lang="es-CO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2530ACD-3B65-4405-B4C9-BB96D0679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2.4-3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7C9A969-81C7-4EF6-A03E-263F901CF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6" name="Tabla 7">
            <a:extLst>
              <a:ext uri="{FF2B5EF4-FFF2-40B4-BE49-F238E27FC236}">
                <a16:creationId xmlns:a16="http://schemas.microsoft.com/office/drawing/2014/main" id="{FE7DE023-591A-4135-967D-7DB165767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428268"/>
              </p:ext>
            </p:extLst>
          </p:nvPr>
        </p:nvGraphicFramePr>
        <p:xfrm>
          <a:off x="2543175" y="3070860"/>
          <a:ext cx="872807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900">
                  <a:extLst>
                    <a:ext uri="{9D8B030D-6E8A-4147-A177-3AD203B41FA5}">
                      <a16:colId xmlns:a16="http://schemas.microsoft.com/office/drawing/2014/main" val="769856681"/>
                    </a:ext>
                  </a:extLst>
                </a:gridCol>
                <a:gridCol w="4194175">
                  <a:extLst>
                    <a:ext uri="{9D8B030D-6E8A-4147-A177-3AD203B41FA5}">
                      <a16:colId xmlns:a16="http://schemas.microsoft.com/office/drawing/2014/main" val="1677032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 </a:t>
                      </a:r>
                      <a:r>
                        <a:rPr lang="es-ES" sz="18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ochenta y cinco </a:t>
                      </a:r>
                      <a:r>
                        <a:rPr lang="es-E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exámenes.</a:t>
                      </a:r>
                    </a:p>
                    <a:p>
                      <a:r>
                        <a:rPr lang="es-ES" sz="1800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There</a:t>
                      </a:r>
                      <a:r>
                        <a:rPr lang="es-ES" sz="1800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are </a:t>
                      </a:r>
                      <a:r>
                        <a:rPr lang="es-ES" sz="1800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eighty-five</a:t>
                      </a:r>
                      <a:r>
                        <a:rPr lang="es-ES" sz="1800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exams</a:t>
                      </a:r>
                      <a:r>
                        <a:rPr lang="es-ES" sz="1800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 </a:t>
                      </a:r>
                      <a:r>
                        <a:rPr lang="es-ES" sz="18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cuarenta y dos </a:t>
                      </a:r>
                      <a:r>
                        <a:rPr lang="es-E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estudiantes.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There</a:t>
                      </a:r>
                      <a:r>
                        <a:rPr lang="es-CO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are </a:t>
                      </a:r>
                      <a:r>
                        <a:rPr lang="es-CO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forty-two</a:t>
                      </a:r>
                      <a:r>
                        <a:rPr lang="es-CO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CO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students</a:t>
                      </a:r>
                      <a:r>
                        <a:rPr lang="es-CO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1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886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9EAABA4-6AC4-43EB-8208-38A2A19FE5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With numbers that end in </a:t>
            </a:r>
            <a:r>
              <a:rPr lang="en-US" b="1" dirty="0"/>
              <a:t>uno</a:t>
            </a:r>
            <a:r>
              <a:rPr lang="en-US" dirty="0"/>
              <a:t> (31, 41, etc.), </a:t>
            </a:r>
            <a:r>
              <a:rPr lang="en-US" b="1" dirty="0"/>
              <a:t>uno</a:t>
            </a:r>
            <a:r>
              <a:rPr lang="en-US" dirty="0"/>
              <a:t> becomes </a:t>
            </a:r>
            <a:r>
              <a:rPr lang="en-US" b="1" dirty="0"/>
              <a:t>un</a:t>
            </a:r>
            <a:r>
              <a:rPr lang="en-US" dirty="0"/>
              <a:t> before a masculine noun and </a:t>
            </a:r>
            <a:r>
              <a:rPr lang="en-US" b="1" dirty="0"/>
              <a:t>una</a:t>
            </a:r>
            <a:r>
              <a:rPr lang="en-US" dirty="0"/>
              <a:t> before a feminine noun.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31F3E1-849A-48D7-816A-3F1ACCC72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2.4-4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C5738A-CBFA-496B-B843-77F18E2F2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6" name="Tabla 7">
            <a:extLst>
              <a:ext uri="{FF2B5EF4-FFF2-40B4-BE49-F238E27FC236}">
                <a16:creationId xmlns:a16="http://schemas.microsoft.com/office/drawing/2014/main" id="{7E35B30B-9635-4104-AD5E-209C0515F5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776264"/>
              </p:ext>
            </p:extLst>
          </p:nvPr>
        </p:nvGraphicFramePr>
        <p:xfrm>
          <a:off x="2543175" y="3581401"/>
          <a:ext cx="753427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075">
                  <a:extLst>
                    <a:ext uri="{9D8B030D-6E8A-4147-A177-3AD203B41FA5}">
                      <a16:colId xmlns:a16="http://schemas.microsoft.com/office/drawing/2014/main" val="76985668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677032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 </a:t>
                      </a:r>
                      <a:r>
                        <a:rPr lang="es-ES" sz="18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treinta y un </a:t>
                      </a:r>
                      <a:r>
                        <a:rPr lang="es-E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chicos.</a:t>
                      </a:r>
                    </a:p>
                    <a:p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There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are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thirty-one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guys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 </a:t>
                      </a:r>
                      <a:r>
                        <a:rPr lang="es-ES" sz="18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treinta y una </a:t>
                      </a:r>
                      <a:r>
                        <a:rPr lang="es-E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chicas.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There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are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thirty-one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girls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1406"/>
                  </a:ext>
                </a:extLst>
              </a:tr>
            </a:tbl>
          </a:graphicData>
        </a:graphic>
      </p:graphicFrame>
      <p:sp>
        <p:nvSpPr>
          <p:cNvPr id="8" name="Título 18">
            <a:extLst>
              <a:ext uri="{FF2B5EF4-FFF2-40B4-BE49-F238E27FC236}">
                <a16:creationId xmlns:a16="http://schemas.microsoft.com/office/drawing/2014/main" id="{89A09297-6E21-4EF6-8A37-658A28EB399D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Numbers 31–100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928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C6239F7-BE96-450C-85BB-AE780558821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 err="1"/>
              <a:t>Cien</a:t>
            </a:r>
            <a:r>
              <a:rPr lang="en-US" dirty="0"/>
              <a:t> is used before nouns and in counting. </a:t>
            </a:r>
            <a:br>
              <a:rPr lang="en-US" dirty="0"/>
            </a:br>
            <a:r>
              <a:rPr lang="en-US" dirty="0"/>
              <a:t>The words </a:t>
            </a:r>
            <a:r>
              <a:rPr lang="en-US" b="1" dirty="0"/>
              <a:t>un</a:t>
            </a:r>
            <a:r>
              <a:rPr lang="en-US" dirty="0"/>
              <a:t>, </a:t>
            </a:r>
            <a:r>
              <a:rPr lang="en-US" b="1" dirty="0"/>
              <a:t>una</a:t>
            </a:r>
            <a:r>
              <a:rPr lang="en-US" dirty="0"/>
              <a:t>, and </a:t>
            </a:r>
            <a:r>
              <a:rPr lang="en-US" b="1" dirty="0"/>
              <a:t>uno</a:t>
            </a:r>
            <a:r>
              <a:rPr lang="en-US" dirty="0"/>
              <a:t> are never used before </a:t>
            </a:r>
            <a:r>
              <a:rPr lang="en-US" b="1" dirty="0" err="1"/>
              <a:t>cien</a:t>
            </a:r>
            <a:r>
              <a:rPr lang="en-US" dirty="0"/>
              <a:t> in Spanish.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E76E233-2547-4544-8840-8879CEF56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2.4-5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3AD9005-0CF7-4245-9515-3E1DD8853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6" name="Tabla 7">
            <a:extLst>
              <a:ext uri="{FF2B5EF4-FFF2-40B4-BE49-F238E27FC236}">
                <a16:creationId xmlns:a16="http://schemas.microsoft.com/office/drawing/2014/main" id="{E182A637-CF0A-45A1-BFC5-56ADA6791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68638"/>
              </p:ext>
            </p:extLst>
          </p:nvPr>
        </p:nvGraphicFramePr>
        <p:xfrm>
          <a:off x="2543175" y="3581401"/>
          <a:ext cx="7534275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075">
                  <a:extLst>
                    <a:ext uri="{9D8B030D-6E8A-4147-A177-3AD203B41FA5}">
                      <a16:colId xmlns:a16="http://schemas.microsoft.com/office/drawing/2014/main" val="76985668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677032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—¿Cuántos libros hay? </a:t>
                      </a:r>
                    </a:p>
                    <a:p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How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many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books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are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there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endParaRPr lang="es-ES" sz="1800" b="0" i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ES" sz="18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—¿Cuántas sillas hay?</a:t>
                      </a:r>
                    </a:p>
                    <a:p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How many chairs are there?</a:t>
                      </a:r>
                      <a:endParaRPr lang="es-E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—Hay </a:t>
                      </a:r>
                      <a:r>
                        <a:rPr lang="es-ES" sz="18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cien</a:t>
                      </a:r>
                      <a:r>
                        <a:rPr lang="es-E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There are one hundred books.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—Hay </a:t>
                      </a:r>
                      <a:r>
                        <a:rPr lang="es-ES" sz="1800" b="1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cien</a:t>
                      </a:r>
                      <a:r>
                        <a:rPr lang="es-ES" sz="18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sillas.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There are one hundred chairs.</a:t>
                      </a:r>
                      <a:endParaRPr lang="es-E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1406"/>
                  </a:ext>
                </a:extLst>
              </a:tr>
            </a:tbl>
          </a:graphicData>
        </a:graphic>
      </p:graphicFrame>
      <p:sp>
        <p:nvSpPr>
          <p:cNvPr id="8" name="Título 18">
            <a:extLst>
              <a:ext uri="{FF2B5EF4-FFF2-40B4-BE49-F238E27FC236}">
                <a16:creationId xmlns:a16="http://schemas.microsoft.com/office/drawing/2014/main" id="{19AC6BE7-E18A-4950-A9DB-01FE93A36D1D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Numbers 31–100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88997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2653</TotalTime>
  <Words>287</Words>
  <Application>Microsoft Office PowerPoint</Application>
  <PresentationFormat>Panorámica</PresentationFormat>
  <Paragraphs>72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Times New Roman</vt:lpstr>
      <vt:lpstr>Main-MASTER</vt:lpstr>
      <vt:lpstr>Numbers 31–100</vt:lpstr>
      <vt:lpstr>Numbers 31–100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Alejandra Rodriguez</cp:lastModifiedBy>
  <cp:revision>130</cp:revision>
  <dcterms:created xsi:type="dcterms:W3CDTF">2020-01-23T15:55:24Z</dcterms:created>
  <dcterms:modified xsi:type="dcterms:W3CDTF">2021-01-22T13:44:18Z</dcterms:modified>
</cp:coreProperties>
</file>