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300" r:id="rId2"/>
    <p:sldId id="301" r:id="rId3"/>
    <p:sldId id="302" r:id="rId4"/>
    <p:sldId id="303" r:id="rId5"/>
    <p:sldId id="304" r:id="rId6"/>
    <p:sldId id="287" r:id="rId7"/>
    <p:sldId id="305" r:id="rId8"/>
    <p:sldId id="30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783"/>
    <a:srgbClr val="CD4014"/>
    <a:srgbClr val="FFF9C7"/>
    <a:srgbClr val="0C7D5E"/>
    <a:srgbClr val="F26815"/>
    <a:srgbClr val="33348E"/>
    <a:srgbClr val="FDF2AE"/>
    <a:srgbClr val="3DBD68"/>
    <a:srgbClr val="45C36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53" autoAdjust="0"/>
    <p:restoredTop sz="86481" autoAdjust="0"/>
  </p:normalViewPr>
  <p:slideViewPr>
    <p:cSldViewPr snapToGrid="0">
      <p:cViewPr varScale="1">
        <p:scale>
          <a:sx n="59" d="100"/>
          <a:sy n="59" d="100"/>
        </p:scale>
        <p:origin x="1410" y="78"/>
      </p:cViewPr>
      <p:guideLst/>
    </p:cSldViewPr>
  </p:slideViewPr>
  <p:outlineViewPr>
    <p:cViewPr>
      <p:scale>
        <a:sx n="33" d="100"/>
        <a:sy n="33" d="100"/>
      </p:scale>
      <p:origin x="0" y="-3579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117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2B467F-CD28-44DA-9D0A-EB6F2DF4DD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3734F-F2B8-4963-BF6B-422051BC82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1A4F7-85C0-4C39-9DB0-3770A7945AE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DC767-27BC-431B-97F9-E19E4E8D66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AD48C-13DE-4C7B-885A-09140D051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32EC2-33C0-40F1-8F2A-EFCE365F58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25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60C6E-EBEF-47ED-A33F-0861FCE885F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C0CE4-C608-40AD-8998-4CF4DB8727FD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F8E633D2-4032-487E-8C9E-DCA3263BD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3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2.3-1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46749B5-BF7E-46A1-B181-4B2571B9C7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7396" y="1602184"/>
            <a:ext cx="8229600" cy="309981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2.3-1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C906586-8F4C-4F6C-A079-3727B260C5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80251" y="1602184"/>
            <a:ext cx="8229600" cy="309981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457200" indent="0"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11" name="Isosceles Triangle 2">
            <a:extLst>
              <a:ext uri="{FF2B5EF4-FFF2-40B4-BE49-F238E27FC236}">
                <a16:creationId xmlns:a16="http://schemas.microsoft.com/office/drawing/2014/main" id="{00A4D7F0-419B-4E6E-BF54-820E7FF275A1}"/>
              </a:ext>
            </a:extLst>
          </p:cNvPr>
          <p:cNvSpPr/>
          <p:nvPr userDrawn="1"/>
        </p:nvSpPr>
        <p:spPr>
          <a:xfrm rot="5400000">
            <a:off x="2209435" y="1812138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2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2.3-1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55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/>
              <a:t>2.3-1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CD28239-7DCE-4033-97FD-73B19AEFC210}"/>
              </a:ext>
            </a:extLst>
          </p:cNvPr>
          <p:cNvSpPr/>
          <p:nvPr userDrawn="1"/>
        </p:nvSpPr>
        <p:spPr>
          <a:xfrm>
            <a:off x="1783872" y="1075382"/>
            <a:ext cx="751053" cy="36576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375F2B-26EA-4526-A753-2EBBD136C5C2}"/>
              </a:ext>
            </a:extLst>
          </p:cNvPr>
          <p:cNvSpPr txBox="1"/>
          <p:nvPr userDrawn="1"/>
        </p:nvSpPr>
        <p:spPr>
          <a:xfrm>
            <a:off x="2534925" y="957527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The present tense of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06FCD82-B028-4B22-B891-8C016A75E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8124" y="1600723"/>
            <a:ext cx="8229600" cy="31019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err="1"/>
              <a:t>is_txt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5A36357A-7B71-45E1-AF63-947796397AC3}"/>
              </a:ext>
            </a:extLst>
          </p:cNvPr>
          <p:cNvSpPr/>
          <p:nvPr userDrawn="1"/>
        </p:nvSpPr>
        <p:spPr>
          <a:xfrm flipH="1">
            <a:off x="-2" y="-12689"/>
            <a:ext cx="12192001" cy="1303482"/>
          </a:xfrm>
          <a:custGeom>
            <a:avLst/>
            <a:gdLst>
              <a:gd name="connsiteX0" fmla="*/ 13855 w 12178146"/>
              <a:gd name="connsiteY0" fmla="*/ 1316182 h 1316182"/>
              <a:gd name="connsiteX1" fmla="*/ 3172691 w 12178146"/>
              <a:gd name="connsiteY1" fmla="*/ 969819 h 1316182"/>
              <a:gd name="connsiteX2" fmla="*/ 5320146 w 12178146"/>
              <a:gd name="connsiteY2" fmla="*/ 803564 h 1316182"/>
              <a:gd name="connsiteX3" fmla="*/ 8229600 w 12178146"/>
              <a:gd name="connsiteY3" fmla="*/ 637310 h 1316182"/>
              <a:gd name="connsiteX4" fmla="*/ 12178146 w 12178146"/>
              <a:gd name="connsiteY4" fmla="*/ 568037 h 1316182"/>
              <a:gd name="connsiteX5" fmla="*/ 12164291 w 12178146"/>
              <a:gd name="connsiteY5" fmla="*/ 0 h 1316182"/>
              <a:gd name="connsiteX6" fmla="*/ 0 w 12178146"/>
              <a:gd name="connsiteY6" fmla="*/ 27710 h 1316182"/>
              <a:gd name="connsiteX7" fmla="*/ 13855 w 12178146"/>
              <a:gd name="connsiteY7" fmla="*/ 1316182 h 1316182"/>
              <a:gd name="connsiteX0" fmla="*/ 13855 w 12196041"/>
              <a:gd name="connsiteY0" fmla="*/ 1309832 h 1309832"/>
              <a:gd name="connsiteX1" fmla="*/ 3172691 w 12196041"/>
              <a:gd name="connsiteY1" fmla="*/ 963469 h 1309832"/>
              <a:gd name="connsiteX2" fmla="*/ 5320146 w 12196041"/>
              <a:gd name="connsiteY2" fmla="*/ 797214 h 1309832"/>
              <a:gd name="connsiteX3" fmla="*/ 8229600 w 12196041"/>
              <a:gd name="connsiteY3" fmla="*/ 630960 h 1309832"/>
              <a:gd name="connsiteX4" fmla="*/ 12178146 w 12196041"/>
              <a:gd name="connsiteY4" fmla="*/ 561687 h 1309832"/>
              <a:gd name="connsiteX5" fmla="*/ 12196041 w 12196041"/>
              <a:gd name="connsiteY5" fmla="*/ 0 h 1309832"/>
              <a:gd name="connsiteX6" fmla="*/ 0 w 12196041"/>
              <a:gd name="connsiteY6" fmla="*/ 21360 h 1309832"/>
              <a:gd name="connsiteX7" fmla="*/ 13855 w 12196041"/>
              <a:gd name="connsiteY7" fmla="*/ 1309832 h 1309832"/>
              <a:gd name="connsiteX0" fmla="*/ 13855 w 12196041"/>
              <a:gd name="connsiteY0" fmla="*/ 1309832 h 1309832"/>
              <a:gd name="connsiteX1" fmla="*/ 3172691 w 12196041"/>
              <a:gd name="connsiteY1" fmla="*/ 963469 h 1309832"/>
              <a:gd name="connsiteX2" fmla="*/ 5320146 w 12196041"/>
              <a:gd name="connsiteY2" fmla="*/ 797214 h 1309832"/>
              <a:gd name="connsiteX3" fmla="*/ 8229600 w 12196041"/>
              <a:gd name="connsiteY3" fmla="*/ 630960 h 1309832"/>
              <a:gd name="connsiteX4" fmla="*/ 12184496 w 12196041"/>
              <a:gd name="connsiteY4" fmla="*/ 561687 h 1309832"/>
              <a:gd name="connsiteX5" fmla="*/ 12196041 w 12196041"/>
              <a:gd name="connsiteY5" fmla="*/ 0 h 1309832"/>
              <a:gd name="connsiteX6" fmla="*/ 0 w 12196041"/>
              <a:gd name="connsiteY6" fmla="*/ 21360 h 1309832"/>
              <a:gd name="connsiteX7" fmla="*/ 13855 w 12196041"/>
              <a:gd name="connsiteY7" fmla="*/ 1309832 h 1309832"/>
              <a:gd name="connsiteX0" fmla="*/ 13855 w 12196041"/>
              <a:gd name="connsiteY0" fmla="*/ 1303482 h 1303482"/>
              <a:gd name="connsiteX1" fmla="*/ 3172691 w 12196041"/>
              <a:gd name="connsiteY1" fmla="*/ 957119 h 1303482"/>
              <a:gd name="connsiteX2" fmla="*/ 5320146 w 12196041"/>
              <a:gd name="connsiteY2" fmla="*/ 790864 h 1303482"/>
              <a:gd name="connsiteX3" fmla="*/ 8229600 w 12196041"/>
              <a:gd name="connsiteY3" fmla="*/ 624610 h 1303482"/>
              <a:gd name="connsiteX4" fmla="*/ 12184496 w 12196041"/>
              <a:gd name="connsiteY4" fmla="*/ 555337 h 1303482"/>
              <a:gd name="connsiteX5" fmla="*/ 12196041 w 12196041"/>
              <a:gd name="connsiteY5" fmla="*/ 0 h 1303482"/>
              <a:gd name="connsiteX6" fmla="*/ 0 w 12196041"/>
              <a:gd name="connsiteY6" fmla="*/ 15010 h 1303482"/>
              <a:gd name="connsiteX7" fmla="*/ 13855 w 12196041"/>
              <a:gd name="connsiteY7" fmla="*/ 1303482 h 1303482"/>
              <a:gd name="connsiteX0" fmla="*/ 13855 w 12203546"/>
              <a:gd name="connsiteY0" fmla="*/ 1303482 h 1303482"/>
              <a:gd name="connsiteX1" fmla="*/ 3172691 w 12203546"/>
              <a:gd name="connsiteY1" fmla="*/ 957119 h 1303482"/>
              <a:gd name="connsiteX2" fmla="*/ 5320146 w 12203546"/>
              <a:gd name="connsiteY2" fmla="*/ 790864 h 1303482"/>
              <a:gd name="connsiteX3" fmla="*/ 8229600 w 12203546"/>
              <a:gd name="connsiteY3" fmla="*/ 624610 h 1303482"/>
              <a:gd name="connsiteX4" fmla="*/ 12203546 w 12203546"/>
              <a:gd name="connsiteY4" fmla="*/ 561687 h 1303482"/>
              <a:gd name="connsiteX5" fmla="*/ 12196041 w 12203546"/>
              <a:gd name="connsiteY5" fmla="*/ 0 h 1303482"/>
              <a:gd name="connsiteX6" fmla="*/ 0 w 12203546"/>
              <a:gd name="connsiteY6" fmla="*/ 15010 h 1303482"/>
              <a:gd name="connsiteX7" fmla="*/ 13855 w 12203546"/>
              <a:gd name="connsiteY7" fmla="*/ 1303482 h 1303482"/>
              <a:gd name="connsiteX0" fmla="*/ 13855 w 12197196"/>
              <a:gd name="connsiteY0" fmla="*/ 1303482 h 1303482"/>
              <a:gd name="connsiteX1" fmla="*/ 3172691 w 12197196"/>
              <a:gd name="connsiteY1" fmla="*/ 957119 h 1303482"/>
              <a:gd name="connsiteX2" fmla="*/ 5320146 w 12197196"/>
              <a:gd name="connsiteY2" fmla="*/ 790864 h 1303482"/>
              <a:gd name="connsiteX3" fmla="*/ 8229600 w 12197196"/>
              <a:gd name="connsiteY3" fmla="*/ 624610 h 1303482"/>
              <a:gd name="connsiteX4" fmla="*/ 12197196 w 12197196"/>
              <a:gd name="connsiteY4" fmla="*/ 561687 h 1303482"/>
              <a:gd name="connsiteX5" fmla="*/ 12196041 w 12197196"/>
              <a:gd name="connsiteY5" fmla="*/ 0 h 1303482"/>
              <a:gd name="connsiteX6" fmla="*/ 0 w 12197196"/>
              <a:gd name="connsiteY6" fmla="*/ 15010 h 1303482"/>
              <a:gd name="connsiteX7" fmla="*/ 13855 w 12197196"/>
              <a:gd name="connsiteY7" fmla="*/ 1303482 h 1303482"/>
              <a:gd name="connsiteX0" fmla="*/ 0 w 12199216"/>
              <a:gd name="connsiteY0" fmla="*/ 1303482 h 1303482"/>
              <a:gd name="connsiteX1" fmla="*/ 3174711 w 12199216"/>
              <a:gd name="connsiteY1" fmla="*/ 957119 h 1303482"/>
              <a:gd name="connsiteX2" fmla="*/ 5322166 w 12199216"/>
              <a:gd name="connsiteY2" fmla="*/ 790864 h 1303482"/>
              <a:gd name="connsiteX3" fmla="*/ 8231620 w 12199216"/>
              <a:gd name="connsiteY3" fmla="*/ 624610 h 1303482"/>
              <a:gd name="connsiteX4" fmla="*/ 12199216 w 12199216"/>
              <a:gd name="connsiteY4" fmla="*/ 561687 h 1303482"/>
              <a:gd name="connsiteX5" fmla="*/ 12198061 w 12199216"/>
              <a:gd name="connsiteY5" fmla="*/ 0 h 1303482"/>
              <a:gd name="connsiteX6" fmla="*/ 2020 w 12199216"/>
              <a:gd name="connsiteY6" fmla="*/ 15010 h 1303482"/>
              <a:gd name="connsiteX7" fmla="*/ 0 w 12199216"/>
              <a:gd name="connsiteY7" fmla="*/ 1303482 h 130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9216" h="1303482">
                <a:moveTo>
                  <a:pt x="0" y="1303482"/>
                </a:moveTo>
                <a:lnTo>
                  <a:pt x="3174711" y="957119"/>
                </a:lnTo>
                <a:lnTo>
                  <a:pt x="5322166" y="790864"/>
                </a:lnTo>
                <a:lnTo>
                  <a:pt x="8231620" y="624610"/>
                </a:lnTo>
                <a:lnTo>
                  <a:pt x="12199216" y="561687"/>
                </a:lnTo>
                <a:lnTo>
                  <a:pt x="12198061" y="0"/>
                </a:lnTo>
                <a:lnTo>
                  <a:pt x="2020" y="15010"/>
                </a:lnTo>
                <a:cubicBezTo>
                  <a:pt x="1347" y="444501"/>
                  <a:pt x="673" y="873991"/>
                  <a:pt x="0" y="1303482"/>
                </a:cubicBezTo>
                <a:close/>
              </a:path>
            </a:pathLst>
          </a:custGeom>
          <a:solidFill>
            <a:srgbClr val="0C7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D98B9764-975C-41AC-A4AF-A08217E21B28}"/>
              </a:ext>
            </a:extLst>
          </p:cNvPr>
          <p:cNvSpPr txBox="1"/>
          <p:nvPr userDrawn="1"/>
        </p:nvSpPr>
        <p:spPr>
          <a:xfrm>
            <a:off x="8946192" y="110638"/>
            <a:ext cx="324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GRAMÁTICA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12CFA82-354B-497A-8F49-74E539426CAC}"/>
              </a:ext>
            </a:extLst>
          </p:cNvPr>
          <p:cNvSpPr txBox="1"/>
          <p:nvPr userDrawn="1"/>
        </p:nvSpPr>
        <p:spPr>
          <a:xfrm>
            <a:off x="9771385" y="525083"/>
            <a:ext cx="15493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1600" b="1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clases</a:t>
            </a:r>
          </a:p>
        </p:txBody>
      </p:sp>
      <p:sp>
        <p:nvSpPr>
          <p:cNvPr id="19" name="Rectángulo: esquinas superiores redondeadas 18">
            <a:extLst>
              <a:ext uri="{FF2B5EF4-FFF2-40B4-BE49-F238E27FC236}">
                <a16:creationId xmlns:a16="http://schemas.microsoft.com/office/drawing/2014/main" id="{2246AF57-9788-444C-A31E-F5305168654C}"/>
              </a:ext>
            </a:extLst>
          </p:cNvPr>
          <p:cNvSpPr/>
          <p:nvPr userDrawn="1"/>
        </p:nvSpPr>
        <p:spPr>
          <a:xfrm rot="5400000" flipV="1">
            <a:off x="11581212" y="-57179"/>
            <a:ext cx="407191" cy="795340"/>
          </a:xfrm>
          <a:prstGeom prst="round2SameRect">
            <a:avLst>
              <a:gd name="adj1" fmla="val 17837"/>
              <a:gd name="adj2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Rectangle: Rounded Corners 14">
            <a:extLst>
              <a:ext uri="{FF2B5EF4-FFF2-40B4-BE49-F238E27FC236}">
                <a16:creationId xmlns:a16="http://schemas.microsoft.com/office/drawing/2014/main" id="{36060B51-060E-4AFC-A93A-CF7F536D307C}"/>
              </a:ext>
            </a:extLst>
          </p:cNvPr>
          <p:cNvSpPr/>
          <p:nvPr userDrawn="1"/>
        </p:nvSpPr>
        <p:spPr>
          <a:xfrm>
            <a:off x="11425240" y="161615"/>
            <a:ext cx="317564" cy="36576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spc="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4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None/>
        <a:defRPr sz="2800" kern="1200">
          <a:ln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8A4BAF-B204-4124-9CEB-BA52B46A4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2.3-1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7741FC5-9E37-4BA6-ABEE-CF9F8B1A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8BB53ED-2735-46C7-B865-6A6F260DEA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 Lesson 1, you learned how to conjugate and use the verb </a:t>
            </a:r>
            <a:r>
              <a:rPr lang="en-US" b="1" dirty="0"/>
              <a:t>ser</a:t>
            </a:r>
            <a:r>
              <a:rPr lang="en-US" dirty="0"/>
              <a:t> (</a:t>
            </a:r>
            <a:r>
              <a:rPr lang="en-US" i="1" dirty="0"/>
              <a:t>to be</a:t>
            </a:r>
            <a:r>
              <a:rPr lang="en-US" dirty="0"/>
              <a:t>). Spanish has a second verb which means </a:t>
            </a:r>
            <a:r>
              <a:rPr lang="en-US" i="1" dirty="0"/>
              <a:t>to be</a:t>
            </a:r>
            <a:r>
              <a:rPr lang="en-US" dirty="0"/>
              <a:t>, the verb </a:t>
            </a:r>
            <a:r>
              <a:rPr lang="en-US" b="1" dirty="0" err="1"/>
              <a:t>estar</a:t>
            </a:r>
            <a:r>
              <a:rPr lang="en-US" dirty="0"/>
              <a:t>.</a:t>
            </a: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F673E9DB-422C-44FD-8DFA-63D68FE46E4F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 dirty="0"/>
              <a:t>The present tense of </a:t>
            </a:r>
            <a:r>
              <a:rPr lang="en-US" dirty="0" err="1"/>
              <a:t>estar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52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C1051A-7EF9-475F-B6BD-DA4A033C5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2.3-2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F3765B-B30A-4C9B-A7CE-5B034EF6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3AFF3EB-A765-4B7C-8075-9C3D0A7BA1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80251" y="1602184"/>
            <a:ext cx="8059792" cy="3099816"/>
          </a:xfrm>
        </p:spPr>
        <p:txBody>
          <a:bodyPr/>
          <a:lstStyle/>
          <a:p>
            <a:r>
              <a:rPr lang="en-US" dirty="0"/>
              <a:t>Although </a:t>
            </a:r>
            <a:r>
              <a:rPr lang="en-US" b="1" dirty="0" err="1"/>
              <a:t>estar</a:t>
            </a:r>
            <a:r>
              <a:rPr lang="en-US" dirty="0"/>
              <a:t> ends in </a:t>
            </a:r>
            <a:r>
              <a:rPr lang="en-US" b="1" dirty="0"/>
              <a:t>–</a:t>
            </a:r>
            <a:r>
              <a:rPr lang="en-US" b="1" dirty="0" err="1"/>
              <a:t>ar</a:t>
            </a:r>
            <a:r>
              <a:rPr lang="en-US" dirty="0"/>
              <a:t>, it does not follow the pattern of regular </a:t>
            </a:r>
            <a:r>
              <a:rPr lang="en-US" b="1" dirty="0"/>
              <a:t>–</a:t>
            </a:r>
            <a:r>
              <a:rPr lang="en-US" b="1" dirty="0" err="1"/>
              <a:t>ar</a:t>
            </a:r>
            <a:r>
              <a:rPr lang="en-US" b="1" dirty="0"/>
              <a:t> </a:t>
            </a:r>
            <a:r>
              <a:rPr lang="en-US" dirty="0"/>
              <a:t>verbs. The </a:t>
            </a:r>
            <a:r>
              <a:rPr lang="en-US" b="1" dirty="0" err="1"/>
              <a:t>yo</a:t>
            </a:r>
            <a:r>
              <a:rPr lang="en-US" dirty="0"/>
              <a:t> form (</a:t>
            </a:r>
            <a:r>
              <a:rPr lang="en-US" b="1" dirty="0" err="1"/>
              <a:t>estoy</a:t>
            </a:r>
            <a:r>
              <a:rPr lang="en-US" dirty="0"/>
              <a:t>) is irregular. Also, all forms but the </a:t>
            </a:r>
            <a:r>
              <a:rPr lang="en-US" b="1" dirty="0" err="1"/>
              <a:t>yo</a:t>
            </a:r>
            <a:r>
              <a:rPr lang="en-US" dirty="0"/>
              <a:t> and </a:t>
            </a:r>
            <a:r>
              <a:rPr lang="en-US" b="1" dirty="0" err="1"/>
              <a:t>nosotros</a:t>
            </a:r>
            <a:r>
              <a:rPr lang="en-US" b="1" dirty="0"/>
              <a:t>/as </a:t>
            </a:r>
            <a:r>
              <a:rPr lang="en-US" dirty="0"/>
              <a:t>forms have an accented </a:t>
            </a:r>
            <a:r>
              <a:rPr lang="en-US" b="1" dirty="0"/>
              <a:t>á</a:t>
            </a:r>
            <a:r>
              <a:rPr lang="en-US" dirty="0"/>
              <a:t>. As you will see, </a:t>
            </a:r>
            <a:r>
              <a:rPr lang="en-US" b="1" dirty="0"/>
              <a:t>ser</a:t>
            </a:r>
            <a:r>
              <a:rPr lang="en-US" dirty="0"/>
              <a:t> and </a:t>
            </a:r>
            <a:r>
              <a:rPr lang="en-US" b="1" dirty="0" err="1"/>
              <a:t>estar</a:t>
            </a:r>
            <a:r>
              <a:rPr lang="en-US" dirty="0"/>
              <a:t> are used in different ways.</a:t>
            </a:r>
            <a:endParaRPr lang="es-CO" dirty="0"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31817FA6-6175-4F41-8A3E-489F433F2B10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/>
              <a:t>The present tense of </a:t>
            </a:r>
            <a:r>
              <a:rPr lang="en-US"/>
              <a:t>estar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5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782A0B6-7820-4682-B774-30680265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2.3-3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2DE2E6-4944-4843-BEF2-906F4E63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DA07A42-6C43-40C3-8241-0A277640C1A0}"/>
              </a:ext>
            </a:extLst>
          </p:cNvPr>
          <p:cNvSpPr/>
          <p:nvPr/>
        </p:nvSpPr>
        <p:spPr>
          <a:xfrm>
            <a:off x="4475772" y="1664013"/>
            <a:ext cx="3533467" cy="91440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365760"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to be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Rectángulo: esquinas superiores redondeadas 7">
            <a:extLst>
              <a:ext uri="{FF2B5EF4-FFF2-40B4-BE49-F238E27FC236}">
                <a16:creationId xmlns:a16="http://schemas.microsoft.com/office/drawing/2014/main" id="{3EE243A5-8C85-4CF7-B350-B8E836AECF5F}"/>
              </a:ext>
            </a:extLst>
          </p:cNvPr>
          <p:cNvSpPr/>
          <p:nvPr/>
        </p:nvSpPr>
        <p:spPr>
          <a:xfrm rot="10800000">
            <a:off x="2492831" y="2121214"/>
            <a:ext cx="7519658" cy="2632214"/>
          </a:xfrm>
          <a:prstGeom prst="round2SameRect">
            <a:avLst>
              <a:gd name="adj1" fmla="val 17717"/>
              <a:gd name="adj2" fmla="val 0"/>
            </a:avLst>
          </a:prstGeom>
          <a:solidFill>
            <a:srgbClr val="FDF2AE"/>
          </a:solidFill>
          <a:ln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10" name="Tabla 8">
            <a:extLst>
              <a:ext uri="{FF2B5EF4-FFF2-40B4-BE49-F238E27FC236}">
                <a16:creationId xmlns:a16="http://schemas.microsoft.com/office/drawing/2014/main" id="{0F2A6812-EAA0-4FD3-8175-1968EBC55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9806"/>
              </p:ext>
            </p:extLst>
          </p:nvPr>
        </p:nvGraphicFramePr>
        <p:xfrm>
          <a:off x="2492831" y="2372396"/>
          <a:ext cx="7499350" cy="2155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500">
                  <a:extLst>
                    <a:ext uri="{9D8B030D-6E8A-4147-A177-3AD203B41FA5}">
                      <a16:colId xmlns:a16="http://schemas.microsoft.com/office/drawing/2014/main" val="318132356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53100613"/>
                    </a:ext>
                  </a:extLst>
                </a:gridCol>
                <a:gridCol w="3181350">
                  <a:extLst>
                    <a:ext uri="{9D8B030D-6E8A-4147-A177-3AD203B41FA5}">
                      <a16:colId xmlns:a16="http://schemas.microsoft.com/office/drawing/2014/main" val="2643294961"/>
                    </a:ext>
                  </a:extLst>
                </a:gridCol>
              </a:tblGrid>
              <a:tr h="53108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CO" sz="2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 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CO" sz="2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tú 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CO" sz="2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Ud./él/ella 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CO" sz="2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nosotros/as 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CO" sz="2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vosotros/as 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CO" sz="2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Uds./ellos/ellas</a:t>
                      </a:r>
                    </a:p>
                  </a:txBody>
                  <a:tcPr marL="72000" marR="108000" marT="9144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fr-FR" sz="2000" b="0" i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fr-FR" sz="2000" b="0" i="0" kern="1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oy</a:t>
                      </a:r>
                      <a:endParaRPr lang="fr-FR" sz="2000" b="0" i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fr-FR" sz="2000" b="0" i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fr-FR" sz="2000" b="0" i="0" kern="1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ás</a:t>
                      </a:r>
                      <a:r>
                        <a:rPr lang="fr-FR" sz="20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fr-FR" sz="2000" b="0" i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fr-FR" sz="2000" b="0" i="0" kern="1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á</a:t>
                      </a:r>
                      <a:r>
                        <a:rPr lang="fr-FR" sz="20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fr-FR" sz="2000" b="0" i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fr-FR" sz="2000" b="0" i="0" kern="1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amos</a:t>
                      </a:r>
                      <a:endParaRPr lang="fr-FR" sz="2000" b="0" i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fr-FR" sz="2000" b="0" i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fr-FR" sz="2000" b="0" i="0" kern="1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áis</a:t>
                      </a:r>
                      <a:endParaRPr lang="fr-FR" sz="2000" b="0" i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fr-FR" sz="2000" b="0" i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fr-FR" sz="2000" b="0" i="0" kern="1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án</a:t>
                      </a:r>
                      <a:endParaRPr lang="fr-FR" sz="2000" b="0" i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108000" marT="90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fr-FR" sz="20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fr-FR" sz="20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</a:t>
                      </a:r>
                      <a:endParaRPr lang="fr-FR" sz="20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fr-FR" sz="20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fr-FR" sz="20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fr-FR" sz="20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</a:t>
                      </a:r>
                      <a:r>
                        <a:rPr lang="fr-FR" sz="20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.) are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fr-FR" sz="20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fr-FR" sz="20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fr-FR" sz="20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</a:t>
                      </a:r>
                      <a:r>
                        <a:rPr lang="fr-FR" sz="20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.) are; </a:t>
                      </a:r>
                      <a:r>
                        <a:rPr lang="fr-FR" sz="20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</a:t>
                      </a:r>
                      <a:r>
                        <a:rPr lang="fr-FR" sz="20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fr-FR" sz="20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she</a:t>
                      </a:r>
                      <a:r>
                        <a:rPr lang="fr-FR" sz="20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endParaRPr lang="fr-FR" sz="20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fr-FR" sz="20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</a:t>
                      </a:r>
                      <a:r>
                        <a:rPr lang="fr-FR" sz="20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are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fr-FR" sz="20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fr-FR" sz="20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(pl.) are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fr-FR" sz="20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fr-FR" sz="20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(pl.) are; </a:t>
                      </a:r>
                      <a:r>
                        <a:rPr lang="fr-FR" sz="20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fr-FR" sz="20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are</a:t>
                      </a:r>
                    </a:p>
                  </a:txBody>
                  <a:tcPr marR="90000" marT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5475E930-FC8C-4444-8388-53A8F9B014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b="0" dirty="0"/>
              <a:t>The present tense of </a:t>
            </a:r>
            <a:r>
              <a:rPr lang="en-US" dirty="0" err="1"/>
              <a:t>estar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16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750F2E-4635-42D7-8E65-629EAA154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2.3-4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2A74038-D784-4BAE-9761-E0F15546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pic>
        <p:nvPicPr>
          <p:cNvPr id="5" name="Imagen 4" descr="Video character Manuel stands in the kitchen of his apartment.">
            <a:extLst>
              <a:ext uri="{FF2B5EF4-FFF2-40B4-BE49-F238E27FC236}">
                <a16:creationId xmlns:a16="http://schemas.microsoft.com/office/drawing/2014/main" id="{A04F619A-EF6B-4A24-871E-AE0350F76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850" y="1913097"/>
            <a:ext cx="3141209" cy="2836704"/>
          </a:xfrm>
          <a:prstGeom prst="rect">
            <a:avLst/>
          </a:prstGeom>
        </p:spPr>
      </p:pic>
      <p:pic>
        <p:nvPicPr>
          <p:cNvPr id="7" name="Imagen 6" descr="Sara and the male teacher from the video stand in front of a classroom. The teacher speaks.">
            <a:extLst>
              <a:ext uri="{FF2B5EF4-FFF2-40B4-BE49-F238E27FC236}">
                <a16:creationId xmlns:a16="http://schemas.microsoft.com/office/drawing/2014/main" id="{16F0D940-6222-4CF3-B024-9E79FD01D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709" y="1913097"/>
            <a:ext cx="3162577" cy="283670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8B75AFA-8E5C-49AE-BB8F-9BA376D305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b="0" dirty="0"/>
              <a:t>The present tense of </a:t>
            </a:r>
            <a:r>
              <a:rPr lang="en-US" dirty="0" err="1"/>
              <a:t>estar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9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07FD42-8DD9-4BCC-B7EB-A5B7D16F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2.3-5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E3C463-04E8-4DE7-884D-22CE7E824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C29C48B-D8FE-4A14-8FBD-E152B3B0BA3A}"/>
              </a:ext>
            </a:extLst>
          </p:cNvPr>
          <p:cNvSpPr/>
          <p:nvPr/>
        </p:nvSpPr>
        <p:spPr>
          <a:xfrm>
            <a:off x="4596698" y="1661785"/>
            <a:ext cx="3592329" cy="850602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36576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Uses of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</a:p>
        </p:txBody>
      </p:sp>
      <p:sp>
        <p:nvSpPr>
          <p:cNvPr id="7" name="Rectángulo: esquinas superiores redondeadas 6">
            <a:extLst>
              <a:ext uri="{FF2B5EF4-FFF2-40B4-BE49-F238E27FC236}">
                <a16:creationId xmlns:a16="http://schemas.microsoft.com/office/drawing/2014/main" id="{07EDB94B-FCD9-4088-8C82-05C0D013989E}"/>
              </a:ext>
            </a:extLst>
          </p:cNvPr>
          <p:cNvSpPr/>
          <p:nvPr/>
        </p:nvSpPr>
        <p:spPr>
          <a:xfrm rot="10800000">
            <a:off x="3800475" y="2087087"/>
            <a:ext cx="5148714" cy="3939699"/>
          </a:xfrm>
          <a:prstGeom prst="round2SameRect">
            <a:avLst>
              <a:gd name="adj1" fmla="val 10932"/>
              <a:gd name="adj2" fmla="val 0"/>
            </a:avLst>
          </a:prstGeom>
          <a:solidFill>
            <a:srgbClr val="FDF2AE"/>
          </a:solidFill>
          <a:ln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B57FDEAC-5C17-4AF3-9418-45C5177C5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033475"/>
              </p:ext>
            </p:extLst>
          </p:nvPr>
        </p:nvGraphicFramePr>
        <p:xfrm>
          <a:off x="3886200" y="2622648"/>
          <a:ext cx="4838700" cy="3236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318132356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575524584"/>
                    </a:ext>
                  </a:extLst>
                </a:gridCol>
              </a:tblGrid>
              <a:tr h="2845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kern="1200" cap="all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36000" marR="288000" marT="72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1" i="0" kern="1200" cap="all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identity</a:t>
                      </a:r>
                      <a:endParaRPr lang="fr-FR" sz="1050" b="1" i="0" kern="1200" cap="all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108000" marT="72000">
                    <a:lnL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4813121"/>
                  </a:ext>
                </a:extLst>
              </a:tr>
              <a:tr h="11447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kern="1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Estoy</a:t>
                      </a:r>
                      <a:r>
                        <a:rPr lang="fr-FR" sz="105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5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 la </a:t>
                      </a:r>
                      <a:r>
                        <a:rPr lang="fr-FR" sz="1050" b="0" i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biblioteca</a:t>
                      </a:r>
                      <a:r>
                        <a:rPr lang="fr-FR" sz="105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r-FR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fr-FR" sz="105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</a:t>
                      </a:r>
                      <a:r>
                        <a:rPr lang="fr-FR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at the </a:t>
                      </a:r>
                      <a:r>
                        <a:rPr lang="fr-FR" sz="105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library</a:t>
                      </a:r>
                      <a:r>
                        <a:rPr lang="fr-FR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Sara</a:t>
                      </a:r>
                      <a:r>
                        <a:rPr lang="fr-FR" sz="105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50" b="0" i="0" kern="1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está</a:t>
                      </a:r>
                      <a:r>
                        <a:rPr lang="fr-FR" sz="105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5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 </a:t>
                      </a:r>
                      <a:r>
                        <a:rPr lang="fr-FR" sz="1050" b="0" i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lado</a:t>
                      </a:r>
                      <a:r>
                        <a:rPr lang="fr-FR" sz="105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Daniel.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Sara </a:t>
                      </a:r>
                      <a:r>
                        <a:rPr lang="fr-FR" sz="105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r>
                        <a:rPr lang="fr-FR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5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next</a:t>
                      </a:r>
                      <a:r>
                        <a:rPr lang="fr-FR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Daniel.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05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kern="1200" cap="all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Health</a:t>
                      </a:r>
                      <a:endParaRPr lang="fr-FR" sz="1050" b="1" i="0" kern="1200" cap="all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Javier </a:t>
                      </a:r>
                      <a:r>
                        <a:rPr lang="fr-FR" sz="1050" b="0" i="0" kern="1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está</a:t>
                      </a:r>
                      <a:r>
                        <a:rPr lang="fr-FR" sz="105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50" b="0" i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enfermo</a:t>
                      </a:r>
                      <a:r>
                        <a:rPr lang="fr-FR" sz="105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50" b="0" i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hoy</a:t>
                      </a:r>
                      <a:r>
                        <a:rPr lang="fr-FR" sz="105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2800"/>
                        </a:spcAft>
                      </a:pPr>
                      <a:r>
                        <a:rPr lang="fr-FR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Javier </a:t>
                      </a:r>
                      <a:r>
                        <a:rPr lang="fr-FR" sz="105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r>
                        <a:rPr lang="fr-FR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5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sick</a:t>
                      </a:r>
                      <a:r>
                        <a:rPr lang="fr-FR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5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today</a:t>
                      </a:r>
                      <a:r>
                        <a:rPr lang="fr-FR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kern="1200" cap="all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well-being</a:t>
                      </a:r>
                      <a:endParaRPr lang="fr-FR" sz="1050" b="1" i="0" kern="1200" cap="all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¿</a:t>
                      </a:r>
                      <a:r>
                        <a:rPr lang="fr-FR" sz="1050" b="0" i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Cómo</a:t>
                      </a:r>
                      <a:r>
                        <a:rPr lang="fr-FR" sz="105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50" b="0" i="0" kern="1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estás</a:t>
                      </a:r>
                      <a:r>
                        <a:rPr lang="fr-FR" sz="105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050" b="0" i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Juanjo</a:t>
                      </a:r>
                      <a:r>
                        <a:rPr lang="fr-FR" sz="105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r-FR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are </a:t>
                      </a:r>
                      <a:r>
                        <a:rPr lang="fr-FR" sz="105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fr-FR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05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Juanjo</a:t>
                      </a:r>
                      <a:r>
                        <a:rPr lang="fr-FR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kern="1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Estoy</a:t>
                      </a:r>
                      <a:r>
                        <a:rPr lang="fr-FR" sz="105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50" b="0" i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muy</a:t>
                      </a:r>
                      <a:r>
                        <a:rPr lang="fr-FR" sz="105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bien, gracias.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I’m</a:t>
                      </a:r>
                      <a:r>
                        <a:rPr lang="fr-FR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5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very</a:t>
                      </a:r>
                      <a:r>
                        <a:rPr lang="fr-FR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5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well</a:t>
                      </a:r>
                      <a:r>
                        <a:rPr lang="fr-FR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05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thank</a:t>
                      </a:r>
                      <a:r>
                        <a:rPr lang="fr-FR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5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fr-FR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252000" marR="57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Hola</a:t>
                      </a:r>
                      <a:r>
                        <a:rPr lang="fr-FR" sz="105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050" b="0" i="0" kern="1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soy</a:t>
                      </a:r>
                      <a:r>
                        <a:rPr lang="fr-FR" sz="105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Valentina.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300"/>
                        </a:spcAft>
                      </a:pPr>
                      <a:r>
                        <a:rPr lang="fr-FR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Hello, </a:t>
                      </a:r>
                      <a:r>
                        <a:rPr lang="fr-FR" sz="105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I’m</a:t>
                      </a:r>
                      <a:r>
                        <a:rPr lang="fr-FR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Valentina.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kern="1200" cap="all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occupation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Soy</a:t>
                      </a:r>
                      <a:r>
                        <a:rPr lang="es-ES" sz="105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estudiante.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I’m</a:t>
                      </a:r>
                      <a:r>
                        <a:rPr lang="es-ES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ES" sz="105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student</a:t>
                      </a:r>
                      <a:r>
                        <a:rPr lang="es-ES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r-FR" sz="1050" b="1" i="0" kern="1200" cap="all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Origin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5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s-ES" sz="1050" b="0" i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Eres</a:t>
                      </a:r>
                      <a:r>
                        <a:rPr lang="es-ES" sz="105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España?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Are </a:t>
                      </a:r>
                      <a:r>
                        <a:rPr lang="es-ES" sz="105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ES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05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es-ES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05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Spain</a:t>
                      </a:r>
                      <a:r>
                        <a:rPr lang="es-ES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5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Sí, </a:t>
                      </a:r>
                      <a:r>
                        <a:rPr lang="es-ES" sz="1050" b="0" i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soy</a:t>
                      </a:r>
                      <a:r>
                        <a:rPr lang="es-ES" sz="105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España.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Yes, </a:t>
                      </a:r>
                      <a:r>
                        <a:rPr lang="es-ES" sz="105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I’m</a:t>
                      </a:r>
                      <a:r>
                        <a:rPr lang="es-ES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05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es-ES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05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Spain</a:t>
                      </a:r>
                      <a:r>
                        <a:rPr lang="es-ES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i="0" kern="1200" cap="all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telling</a:t>
                      </a:r>
                      <a:r>
                        <a:rPr lang="fr-FR" sz="1050" b="1" i="0" kern="1200" cap="all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time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Son</a:t>
                      </a:r>
                      <a:r>
                        <a:rPr lang="fr-FR" sz="105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las cuatro.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It’s</a:t>
                      </a:r>
                      <a:r>
                        <a:rPr lang="fr-FR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four </a:t>
                      </a:r>
                      <a:r>
                        <a:rPr lang="fr-FR" sz="105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o’clock</a:t>
                      </a:r>
                      <a:r>
                        <a:rPr lang="fr-FR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05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0" marR="540000" marT="0">
                    <a:lnL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20D9FE11-E87A-4946-AD41-7B8A84EB7064}"/>
              </a:ext>
            </a:extLst>
          </p:cNvPr>
          <p:cNvSpPr/>
          <p:nvPr/>
        </p:nvSpPr>
        <p:spPr>
          <a:xfrm>
            <a:off x="4297891" y="2273958"/>
            <a:ext cx="1717900" cy="348690"/>
          </a:xfrm>
          <a:prstGeom prst="roundRect">
            <a:avLst>
              <a:gd name="adj" fmla="val 48052"/>
            </a:avLst>
          </a:prstGeom>
          <a:solidFill>
            <a:srgbClr val="FFF9C7"/>
          </a:solidFill>
          <a:ln w="12700"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</a:t>
            </a:r>
            <a:r>
              <a:rPr lang="es-CO" sz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CO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E3DCF5A-D964-48E1-82EA-5159BB4CA216}"/>
              </a:ext>
            </a:extLst>
          </p:cNvPr>
          <p:cNvSpPr/>
          <p:nvPr/>
        </p:nvSpPr>
        <p:spPr>
          <a:xfrm>
            <a:off x="6722949" y="2273958"/>
            <a:ext cx="1717901" cy="348690"/>
          </a:xfrm>
          <a:prstGeom prst="roundRect">
            <a:avLst>
              <a:gd name="adj" fmla="val 48052"/>
            </a:avLst>
          </a:prstGeom>
          <a:solidFill>
            <a:srgbClr val="FFF9C7"/>
          </a:solidFill>
          <a:ln w="12700"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</a:t>
            </a:r>
            <a:r>
              <a:rPr lang="es-CO" sz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CO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81B7441-45FC-4DEE-85D3-F77B309A5B92}"/>
              </a:ext>
            </a:extLst>
          </p:cNvPr>
          <p:cNvSpPr/>
          <p:nvPr/>
        </p:nvSpPr>
        <p:spPr>
          <a:xfrm>
            <a:off x="6392863" y="5845172"/>
            <a:ext cx="91440" cy="9144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BDE8EA1A-B5DB-48BE-A42E-DCFEAE84E8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b="0" dirty="0"/>
              <a:t>The present tense of </a:t>
            </a:r>
            <a:r>
              <a:rPr lang="en-US" dirty="0" err="1"/>
              <a:t>estar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15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B531424-8EA4-4E25-93F4-21DB1DA3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2.3-6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9DAC77-849D-409A-9576-8B0BC1625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A59CA3A4-79FE-4894-9FC3-FBDBC32FA6B6}"/>
              </a:ext>
            </a:extLst>
          </p:cNvPr>
          <p:cNvSpPr txBox="1"/>
          <p:nvPr/>
        </p:nvSpPr>
        <p:spPr>
          <a:xfrm>
            <a:off x="2532385" y="1643327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r>
              <a:rPr lang="en-US" sz="2800" b="1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prepositions of locations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1005DB6-9D01-403B-8D3F-9FEF61B1E49E}"/>
              </a:ext>
            </a:extLst>
          </p:cNvPr>
          <p:cNvSpPr txBox="1">
            <a:spLocks/>
          </p:cNvSpPr>
          <p:nvPr/>
        </p:nvSpPr>
        <p:spPr>
          <a:xfrm>
            <a:off x="2075871" y="2115786"/>
            <a:ext cx="8272089" cy="108461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Estar</a:t>
            </a:r>
            <a:r>
              <a:rPr lang="en-US" dirty="0"/>
              <a:t> is often used with certain prepositions to describe the location of a person or an object.</a:t>
            </a:r>
          </a:p>
        </p:txBody>
      </p:sp>
      <p:sp>
        <p:nvSpPr>
          <p:cNvPr id="6" name="Isosceles Triangle 2">
            <a:extLst>
              <a:ext uri="{FF2B5EF4-FFF2-40B4-BE49-F238E27FC236}">
                <a16:creationId xmlns:a16="http://schemas.microsoft.com/office/drawing/2014/main" id="{FEBB910E-B360-4F36-AE9C-8707F165905E}"/>
              </a:ext>
            </a:extLst>
          </p:cNvPr>
          <p:cNvSpPr/>
          <p:nvPr/>
        </p:nvSpPr>
        <p:spPr>
          <a:xfrm rot="5400000">
            <a:off x="2211371" y="2303165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465546C-B128-47F4-9A41-2FCBBC1E7018}"/>
              </a:ext>
            </a:extLst>
          </p:cNvPr>
          <p:cNvSpPr/>
          <p:nvPr/>
        </p:nvSpPr>
        <p:spPr>
          <a:xfrm>
            <a:off x="3911700" y="3376240"/>
            <a:ext cx="4559099" cy="91440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36576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Prepositions of location</a:t>
            </a:r>
          </a:p>
        </p:txBody>
      </p:sp>
      <p:sp>
        <p:nvSpPr>
          <p:cNvPr id="12" name="Rectángulo: esquinas superiores redondeadas 11">
            <a:extLst>
              <a:ext uri="{FF2B5EF4-FFF2-40B4-BE49-F238E27FC236}">
                <a16:creationId xmlns:a16="http://schemas.microsoft.com/office/drawing/2014/main" id="{A6D7E9BF-04B8-4904-BF44-8C141EE95C7B}"/>
              </a:ext>
            </a:extLst>
          </p:cNvPr>
          <p:cNvSpPr/>
          <p:nvPr/>
        </p:nvSpPr>
        <p:spPr>
          <a:xfrm rot="10800000">
            <a:off x="2882900" y="3851131"/>
            <a:ext cx="6616700" cy="2155968"/>
          </a:xfrm>
          <a:prstGeom prst="round2SameRect">
            <a:avLst>
              <a:gd name="adj1" fmla="val 9760"/>
              <a:gd name="adj2" fmla="val 0"/>
            </a:avLst>
          </a:prstGeom>
          <a:solidFill>
            <a:srgbClr val="FDF2AE"/>
          </a:solidFill>
          <a:ln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410B33E3-A877-47D5-997D-4C8590113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798042"/>
              </p:ext>
            </p:extLst>
          </p:nvPr>
        </p:nvGraphicFramePr>
        <p:xfrm>
          <a:off x="2882900" y="3980428"/>
          <a:ext cx="6845300" cy="17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3181323561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794483710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53100613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643294961"/>
                    </a:ext>
                  </a:extLst>
                </a:gridCol>
              </a:tblGrid>
              <a:tr h="721631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CO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 lado de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CO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la derecha de 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CO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la izquierda de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CO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 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CO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cerca de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CO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debajo de</a:t>
                      </a:r>
                    </a:p>
                  </a:txBody>
                  <a:tcPr marL="72000" marR="108000" marT="9144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next to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the right of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the left of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in; on; at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near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below</a:t>
                      </a:r>
                    </a:p>
                  </a:txBody>
                  <a:tcPr marL="72000" marR="108000" marT="91440" marB="0">
                    <a:lnL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delante</a:t>
                      </a:r>
                      <a:r>
                        <a:rPr lang="en-US" sz="16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detrás</a:t>
                      </a:r>
                      <a:r>
                        <a:rPr lang="en-US" sz="16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encima</a:t>
                      </a:r>
                      <a:r>
                        <a:rPr lang="en-US" sz="16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entre 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lejos</a:t>
                      </a:r>
                      <a:r>
                        <a:rPr lang="en-US" sz="16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sobre</a:t>
                      </a:r>
                      <a:endParaRPr lang="fr-FR" sz="1600" b="0" i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108000" marT="90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front of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behind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 top of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between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far from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on; over</a:t>
                      </a:r>
                      <a:endParaRPr lang="fr-FR" sz="16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0000" marT="90000">
                    <a:lnL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16" name="Elipse 15">
            <a:extLst>
              <a:ext uri="{FF2B5EF4-FFF2-40B4-BE49-F238E27FC236}">
                <a16:creationId xmlns:a16="http://schemas.microsoft.com/office/drawing/2014/main" id="{73C05E35-A989-489C-BEDD-806864003A55}"/>
              </a:ext>
            </a:extLst>
          </p:cNvPr>
          <p:cNvSpPr/>
          <p:nvPr/>
        </p:nvSpPr>
        <p:spPr>
          <a:xfrm>
            <a:off x="8215112" y="5747082"/>
            <a:ext cx="91440" cy="9144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0125450-309D-4049-8B84-5C0C63F3FC80}"/>
              </a:ext>
            </a:extLst>
          </p:cNvPr>
          <p:cNvSpPr/>
          <p:nvPr/>
        </p:nvSpPr>
        <p:spPr>
          <a:xfrm>
            <a:off x="4741930" y="5747082"/>
            <a:ext cx="91440" cy="9144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ítulo 4">
            <a:extLst>
              <a:ext uri="{FF2B5EF4-FFF2-40B4-BE49-F238E27FC236}">
                <a16:creationId xmlns:a16="http://schemas.microsoft.com/office/drawing/2014/main" id="{3865FE25-565E-4E28-9371-3C0572B457A3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 dirty="0"/>
              <a:t>The present tense of </a:t>
            </a:r>
            <a:r>
              <a:rPr lang="en-US" dirty="0" err="1"/>
              <a:t>estar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7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B531424-8EA4-4E25-93F4-21DB1DA3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2.3-7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9DAC77-849D-409A-9576-8B0BC1625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A59CA3A4-79FE-4894-9FC3-FBDBC32FA6B6}"/>
              </a:ext>
            </a:extLst>
          </p:cNvPr>
          <p:cNvSpPr txBox="1"/>
          <p:nvPr/>
        </p:nvSpPr>
        <p:spPr>
          <a:xfrm>
            <a:off x="2532385" y="1643327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r>
              <a:rPr lang="en-US" sz="2800" b="1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prepositions of locations (cont’d)</a:t>
            </a:r>
          </a:p>
        </p:txBody>
      </p:sp>
      <p:pic>
        <p:nvPicPr>
          <p:cNvPr id="9" name="Imagen 8" descr="Video characters Manuel and Sara stand in the stairwell of their apartment building. Sara speaks.">
            <a:extLst>
              <a:ext uri="{FF2B5EF4-FFF2-40B4-BE49-F238E27FC236}">
                <a16:creationId xmlns:a16="http://schemas.microsoft.com/office/drawing/2014/main" id="{0954CCDF-FC66-4ADD-97FF-6ECB7EA88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82" y="2486877"/>
            <a:ext cx="3666777" cy="3429000"/>
          </a:xfrm>
          <a:prstGeom prst="rect">
            <a:avLst/>
          </a:prstGeom>
        </p:spPr>
      </p:pic>
      <p:pic>
        <p:nvPicPr>
          <p:cNvPr id="13" name="Imagen 12" descr="Video characters Manuel and Valentina stand outside on their university campus. Valentina points and speaks.">
            <a:extLst>
              <a:ext uri="{FF2B5EF4-FFF2-40B4-BE49-F238E27FC236}">
                <a16:creationId xmlns:a16="http://schemas.microsoft.com/office/drawing/2014/main" id="{4C9FBAE3-0437-432F-8B22-3F54253E5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732" y="2525165"/>
            <a:ext cx="3666777" cy="3349818"/>
          </a:xfrm>
          <a:prstGeom prst="rect">
            <a:avLst/>
          </a:prstGeom>
        </p:spPr>
      </p:pic>
      <p:sp>
        <p:nvSpPr>
          <p:cNvPr id="10" name="Título 4">
            <a:extLst>
              <a:ext uri="{FF2B5EF4-FFF2-40B4-BE49-F238E27FC236}">
                <a16:creationId xmlns:a16="http://schemas.microsoft.com/office/drawing/2014/main" id="{14B09A63-C595-484F-B40C-64C3E356FDF1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 dirty="0"/>
              <a:t>The present tense of </a:t>
            </a:r>
            <a:r>
              <a:rPr lang="en-US" dirty="0" err="1"/>
              <a:t>estar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44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B531424-8EA4-4E25-93F4-21DB1DA3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2.3-8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9DAC77-849D-409A-9576-8B0BC1625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A59CA3A4-79FE-4894-9FC3-FBDBC32FA6B6}"/>
              </a:ext>
            </a:extLst>
          </p:cNvPr>
          <p:cNvSpPr txBox="1"/>
          <p:nvPr/>
        </p:nvSpPr>
        <p:spPr>
          <a:xfrm>
            <a:off x="2532385" y="1643327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r>
              <a:rPr lang="en-US" sz="2800" b="1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prepositions of locations (cont’d)</a:t>
            </a:r>
          </a:p>
        </p:txBody>
      </p:sp>
      <p:graphicFrame>
        <p:nvGraphicFramePr>
          <p:cNvPr id="2" name="Tabla 7">
            <a:extLst>
              <a:ext uri="{FF2B5EF4-FFF2-40B4-BE49-F238E27FC236}">
                <a16:creationId xmlns:a16="http://schemas.microsoft.com/office/drawing/2014/main" id="{B80DDEBB-6CD9-4433-8100-2F6668255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374434"/>
              </p:ext>
            </p:extLst>
          </p:nvPr>
        </p:nvGraphicFramePr>
        <p:xfrm>
          <a:off x="2546985" y="2439622"/>
          <a:ext cx="872807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val="769856681"/>
                    </a:ext>
                  </a:extLst>
                </a:gridCol>
                <a:gridCol w="4194175">
                  <a:extLst>
                    <a:ext uri="{9D8B030D-6E8A-4147-A177-3AD203B41FA5}">
                      <a16:colId xmlns:a16="http://schemas.microsoft.com/office/drawing/2014/main" val="1677032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8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cafetería está </a:t>
                      </a:r>
                      <a:r>
                        <a:rPr lang="es-ES" sz="18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lado de</a:t>
                      </a:r>
                      <a:r>
                        <a:rPr lang="es-ES" sz="18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biblioteca. </a:t>
                      </a:r>
                    </a:p>
                    <a:p>
                      <a:r>
                        <a:rPr lang="es-ES" sz="18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18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cafeteria</a:t>
                      </a:r>
                      <a:r>
                        <a:rPr lang="es-ES" sz="18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s-ES" sz="18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next</a:t>
                      </a:r>
                      <a:r>
                        <a:rPr lang="es-ES" sz="18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s-ES" sz="18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18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library</a:t>
                      </a:r>
                      <a:r>
                        <a:rPr lang="es-ES" sz="18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endParaRPr lang="es-ES" sz="1800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8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libros están </a:t>
                      </a:r>
                      <a:r>
                        <a:rPr lang="es-ES" sz="18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encima del </a:t>
                      </a:r>
                      <a:r>
                        <a:rPr lang="es-ES" sz="18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escritorio.</a:t>
                      </a:r>
                    </a:p>
                    <a:p>
                      <a:r>
                        <a:rPr lang="es-ES" sz="18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18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books</a:t>
                      </a:r>
                      <a:r>
                        <a:rPr lang="es-ES" sz="18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are </a:t>
                      </a:r>
                      <a:r>
                        <a:rPr lang="es-ES" sz="18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lang="es-ES" sz="18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top </a:t>
                      </a:r>
                      <a:r>
                        <a:rPr lang="es-ES" sz="18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s-ES" sz="18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18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desk</a:t>
                      </a:r>
                      <a:r>
                        <a:rPr lang="es-ES" sz="18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endParaRPr lang="es-ES" sz="18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8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laboratorio está </a:t>
                      </a:r>
                      <a:r>
                        <a:rPr lang="es-ES" sz="18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cerca de </a:t>
                      </a:r>
                      <a:r>
                        <a:rPr lang="es-ES" sz="18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clase. </a:t>
                      </a:r>
                    </a:p>
                    <a:p>
                      <a:r>
                        <a:rPr lang="es-ES" sz="18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18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</a:t>
                      </a:r>
                      <a:r>
                        <a:rPr lang="es-ES" sz="18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s-ES" sz="18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near</a:t>
                      </a:r>
                      <a:r>
                        <a:rPr lang="es-ES" sz="18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18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classroom</a:t>
                      </a:r>
                      <a:r>
                        <a:rPr lang="es-ES" sz="18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s-ES" sz="18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8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Carla está </a:t>
                      </a:r>
                      <a:r>
                        <a:rPr lang="es-ES" sz="18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delante de </a:t>
                      </a:r>
                      <a:r>
                        <a:rPr lang="es-ES" sz="18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José. </a:t>
                      </a:r>
                    </a:p>
                    <a:p>
                      <a:r>
                        <a:rPr lang="es-ES" sz="18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Carla </a:t>
                      </a:r>
                      <a:r>
                        <a:rPr lang="es-ES" sz="18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s-ES" sz="18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s-ES" sz="18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front</a:t>
                      </a:r>
                      <a:r>
                        <a:rPr lang="es-ES" sz="18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s-ES" sz="18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José.</a:t>
                      </a:r>
                      <a:endParaRPr lang="es-CO" sz="1800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estadio no está </a:t>
                      </a:r>
                      <a:r>
                        <a:rPr lang="es-ES" sz="18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lejos de </a:t>
                      </a:r>
                      <a:r>
                        <a:rPr lang="es-ES" sz="18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librería.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stadium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isn’t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far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bookstore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Estamos </a:t>
                      </a:r>
                      <a:r>
                        <a:rPr lang="es-ES" sz="18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</a:t>
                      </a:r>
                      <a:r>
                        <a:rPr lang="es-ES" sz="18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puerta y la ventana.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are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between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door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window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Manuel está </a:t>
                      </a:r>
                      <a:r>
                        <a:rPr lang="es-ES" sz="18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S" sz="18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biblioteca.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Manuel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at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library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libro está </a:t>
                      </a:r>
                      <a:r>
                        <a:rPr lang="es-ES" sz="18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sobre</a:t>
                      </a:r>
                      <a:r>
                        <a:rPr lang="es-ES" sz="18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mesa.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book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table.</a:t>
                      </a:r>
                      <a:endParaRPr lang="es-CO" sz="18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61406"/>
                  </a:ext>
                </a:extLst>
              </a:tr>
            </a:tbl>
          </a:graphicData>
        </a:graphic>
      </p:graphicFrame>
      <p:sp>
        <p:nvSpPr>
          <p:cNvPr id="9" name="Título 4">
            <a:extLst>
              <a:ext uri="{FF2B5EF4-FFF2-40B4-BE49-F238E27FC236}">
                <a16:creationId xmlns:a16="http://schemas.microsoft.com/office/drawing/2014/main" id="{0BC90765-A7DB-4B67-9FBB-954DB17286E9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 dirty="0"/>
              <a:t>The present tense of </a:t>
            </a:r>
            <a:r>
              <a:rPr lang="en-US" dirty="0" err="1"/>
              <a:t>estar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75585"/>
      </p:ext>
    </p:extLst>
  </p:cSld>
  <p:clrMapOvr>
    <a:masterClrMapping/>
  </p:clrMapOvr>
</p:sld>
</file>

<file path=ppt/theme/theme1.xml><?xml version="1.0" encoding="utf-8"?>
<a:theme xmlns:a="http://schemas.openxmlformats.org/drawingml/2006/main" name="Main-MASTER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2648</TotalTime>
  <Words>640</Words>
  <Application>Microsoft Office PowerPoint</Application>
  <PresentationFormat>Panorámica</PresentationFormat>
  <Paragraphs>127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Times New Roman</vt:lpstr>
      <vt:lpstr>Main-MASTER</vt:lpstr>
      <vt:lpstr>Presentación de PowerPoint</vt:lpstr>
      <vt:lpstr>Presentación de PowerPoint</vt:lpstr>
      <vt:lpstr>The present tense of estar</vt:lpstr>
      <vt:lpstr>The present tense of estar</vt:lpstr>
      <vt:lpstr>The present tense of estar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Diez</dc:creator>
  <cp:lastModifiedBy>Alejandra Rodriguez</cp:lastModifiedBy>
  <cp:revision>130</cp:revision>
  <dcterms:created xsi:type="dcterms:W3CDTF">2020-01-23T15:55:24Z</dcterms:created>
  <dcterms:modified xsi:type="dcterms:W3CDTF">2021-01-22T13:43:59Z</dcterms:modified>
</cp:coreProperties>
</file>