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62" r:id="rId2"/>
    <p:sldId id="301" r:id="rId3"/>
    <p:sldId id="302" r:id="rId4"/>
    <p:sldId id="303" r:id="rId5"/>
    <p:sldId id="304" r:id="rId6"/>
    <p:sldId id="305" r:id="rId7"/>
    <p:sldId id="287" r:id="rId8"/>
    <p:sldId id="306" r:id="rId9"/>
    <p:sldId id="30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  <a:srgbClr val="F26815"/>
    <a:srgbClr val="CD4014"/>
    <a:srgbClr val="FFF9C7"/>
    <a:srgbClr val="0C7D5E"/>
    <a:srgbClr val="33348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86481" autoAdjust="0"/>
  </p:normalViewPr>
  <p:slideViewPr>
    <p:cSldViewPr snapToGrid="0">
      <p:cViewPr varScale="1">
        <p:scale>
          <a:sx n="59" d="100"/>
          <a:sy n="59" d="100"/>
        </p:scale>
        <p:origin x="104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2.2-1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91EDA93D-480E-43BE-BFA6-0B28B329B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2.2-1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32545D4C-0784-4700-8A7C-35F726E5901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2" name="Isosceles Triangle 2">
            <a:extLst>
              <a:ext uri="{FF2B5EF4-FFF2-40B4-BE49-F238E27FC236}">
                <a16:creationId xmlns:a16="http://schemas.microsoft.com/office/drawing/2014/main" id="{D0EEDF08-568D-4586-A266-8445AEA213CE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2.2-1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2.2-1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Forming questions in Spanish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848E0B9-EC13-437A-9775-A991B4527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D6F92551-95A5-426B-BDE5-F0A35D8EED55}"/>
              </a:ext>
            </a:extLst>
          </p:cNvPr>
          <p:cNvSpPr/>
          <p:nvPr userDrawn="1"/>
        </p:nvSpPr>
        <p:spPr>
          <a:xfrm flipH="1">
            <a:off x="-2" y="-12689"/>
            <a:ext cx="12192001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C3D1FC80-A3C4-418F-874F-5B1F0BEAB11C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DC7DCBE-EBFE-46F9-AACE-C6FB45F37AE2}"/>
              </a:ext>
            </a:extLst>
          </p:cNvPr>
          <p:cNvSpPr txBox="1"/>
          <p:nvPr userDrawn="1"/>
        </p:nvSpPr>
        <p:spPr>
          <a:xfrm>
            <a:off x="9771385" y="525083"/>
            <a:ext cx="1549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clases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95E156D4-74A4-4EA4-8A4A-D1AEE3A4E36B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937EB96A-0C29-4B69-8DFA-79BC3B138F65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8A4BAF-B204-4124-9CEB-BA52B46A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2.2-1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741FC5-9E37-4BA6-ABEE-CF9F8B1A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8BB53ED-2735-46C7-B865-6A6F260DEA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83829"/>
            <a:ext cx="8229600" cy="2110688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One way to ask questions is simply to raise the pitch of your voice at the end of a sentence. When writing a question, use an upside-down question mark (</a:t>
            </a:r>
            <a:r>
              <a:rPr lang="en-US" sz="2400" b="1" dirty="0"/>
              <a:t>¿</a:t>
            </a:r>
            <a:r>
              <a:rPr lang="en-US" sz="2400" dirty="0"/>
              <a:t>) at the beginning of a question and a regular question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mark (</a:t>
            </a:r>
            <a:r>
              <a:rPr lang="en-US" sz="2400" b="1" dirty="0"/>
              <a:t>?</a:t>
            </a:r>
            <a:r>
              <a:rPr lang="en-US" sz="2400" dirty="0"/>
              <a:t>) at the end.</a:t>
            </a:r>
          </a:p>
        </p:txBody>
      </p:sp>
      <p:pic>
        <p:nvPicPr>
          <p:cNvPr id="9" name="Imagen 8" descr="Video characters Valentina, Manuel, and Juanjo stand at the entrance to their apartment building. Juanjo speaks.">
            <a:extLst>
              <a:ext uri="{FF2B5EF4-FFF2-40B4-BE49-F238E27FC236}">
                <a16:creationId xmlns:a16="http://schemas.microsoft.com/office/drawing/2014/main" id="{1B362F68-FCF9-4017-BE0F-7A3C74EA7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812" y="3868434"/>
            <a:ext cx="2643188" cy="2296467"/>
          </a:xfrm>
          <a:prstGeom prst="rect">
            <a:avLst/>
          </a:prstGeom>
        </p:spPr>
      </p:pic>
      <p:pic>
        <p:nvPicPr>
          <p:cNvPr id="12" name="Imagen 11" descr="Video characters Valentina, Manuel, and Juanjo stand in front of a building on their university campus. Manuel speaks.">
            <a:extLst>
              <a:ext uri="{FF2B5EF4-FFF2-40B4-BE49-F238E27FC236}">
                <a16:creationId xmlns:a16="http://schemas.microsoft.com/office/drawing/2014/main" id="{560D1F73-775D-4CAC-8AA0-8F6BBC85D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4162" y="3868433"/>
            <a:ext cx="2699838" cy="2296467"/>
          </a:xfrm>
          <a:prstGeom prst="rect">
            <a:avLst/>
          </a:prstGeom>
        </p:spPr>
      </p:pic>
      <p:sp>
        <p:nvSpPr>
          <p:cNvPr id="8" name="Título 15">
            <a:extLst>
              <a:ext uri="{FF2B5EF4-FFF2-40B4-BE49-F238E27FC236}">
                <a16:creationId xmlns:a16="http://schemas.microsoft.com/office/drawing/2014/main" id="{6C65D794-FD9F-4D3B-9A21-F56043945063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Forming questions in Spanish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53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7F76B816-D63B-4CA6-9322-04F6856BA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1765" y="3140451"/>
            <a:ext cx="2879725" cy="670621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A71A07D3-12F7-435D-820C-5239C00E7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5265" y="2301179"/>
            <a:ext cx="2879725" cy="670621"/>
          </a:xfrm>
          <a:prstGeom prst="rect">
            <a:avLst/>
          </a:prstGeom>
        </p:spPr>
      </p:pic>
      <p:graphicFrame>
        <p:nvGraphicFramePr>
          <p:cNvPr id="10" name="Tabla 7">
            <a:extLst>
              <a:ext uri="{FF2B5EF4-FFF2-40B4-BE49-F238E27FC236}">
                <a16:creationId xmlns:a16="http://schemas.microsoft.com/office/drawing/2014/main" id="{8C1C5171-B464-4ED3-8E20-303C3FBF5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608445"/>
              </p:ext>
            </p:extLst>
          </p:nvPr>
        </p:nvGraphicFramePr>
        <p:xfrm>
          <a:off x="2578099" y="2637423"/>
          <a:ext cx="806704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4003041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trabajan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los 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sábados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 work on Saturdays. </a:t>
                      </a:r>
                    </a:p>
                    <a:p>
                      <a:endParaRPr lang="en-US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Miguel regresa a las seis. </a:t>
                      </a:r>
                      <a:b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Miguel </a:t>
                      </a:r>
                      <a:r>
                        <a:rPr lang="es-CO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returns</a:t>
                      </a: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lang="es-CO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six</a:t>
                      </a: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trabajan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los 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sábados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you work on Saturdays?</a:t>
                      </a:r>
                    </a:p>
                    <a:p>
                      <a:endParaRPr lang="en-US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s-CO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¿Miguel regresa a las seis?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 Miguel return at six?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411E0063-AE01-4639-A689-CBA66165BBCF}"/>
              </a:ext>
            </a:extLst>
          </p:cNvPr>
          <p:cNvSpPr/>
          <p:nvPr/>
        </p:nvSpPr>
        <p:spPr>
          <a:xfrm>
            <a:off x="3302336" y="1847851"/>
            <a:ext cx="1717900" cy="346786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endParaRPr lang="es-CO" sz="14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5707124-0965-4E05-A2F3-CC7D474D3D07}"/>
              </a:ext>
            </a:extLst>
          </p:cNvPr>
          <p:cNvSpPr/>
          <p:nvPr/>
        </p:nvSpPr>
        <p:spPr>
          <a:xfrm>
            <a:off x="7171765" y="1847851"/>
            <a:ext cx="1717900" cy="346785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endParaRPr lang="es-CO" sz="14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C78E6C-8F8A-4FF1-8A81-69889670B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2.2-2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3F7407-7A0B-4E21-B09D-5F3E995B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6" name="Título 15">
            <a:extLst>
              <a:ext uri="{FF2B5EF4-FFF2-40B4-BE49-F238E27FC236}">
                <a16:creationId xmlns:a16="http://schemas.microsoft.com/office/drawing/2014/main" id="{276B0680-F7EE-4AE1-887A-F046ACE82F9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Forming questions in Spanish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60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A13E7AB-F5C4-424D-9163-41D1180B7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2.2-3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6D6B8D5-E1B1-4038-A034-9298FC2ED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F9BC13-9922-4DFA-84A1-CBDC421BFA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You can also ask a question by placing the subject after the verb. The subject may even be placed at the end of the sentence.</a:t>
            </a:r>
            <a:endParaRPr lang="es-CO" dirty="0"/>
          </a:p>
        </p:txBody>
      </p:sp>
      <p:sp>
        <p:nvSpPr>
          <p:cNvPr id="6" name="Título 15">
            <a:extLst>
              <a:ext uri="{FF2B5EF4-FFF2-40B4-BE49-F238E27FC236}">
                <a16:creationId xmlns:a16="http://schemas.microsoft.com/office/drawing/2014/main" id="{1EFF2DFD-382F-4C19-A950-C316E2B3AA66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Forming questions in Spanish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96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a 7">
            <a:extLst>
              <a:ext uri="{FF2B5EF4-FFF2-40B4-BE49-F238E27FC236}">
                <a16:creationId xmlns:a16="http://schemas.microsoft.com/office/drawing/2014/main" id="{8C1C5171-B464-4ED3-8E20-303C3FBF5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56888"/>
              </p:ext>
            </p:extLst>
          </p:nvPr>
        </p:nvGraphicFramePr>
        <p:xfrm>
          <a:off x="2578099" y="2519435"/>
          <a:ext cx="8067041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4003041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158214">
                <a:tc>
                  <a:txBody>
                    <a:bodyPr/>
                    <a:lstStyle/>
                    <a:p>
                      <a:r>
                        <a:rPr lang="es-CO" sz="1200" b="1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     VERB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VERB             SUBJECT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875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trabajan</a:t>
                      </a:r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sábados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 work on Saturdays. </a:t>
                      </a:r>
                    </a:p>
                    <a:p>
                      <a:endParaRPr lang="en-US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n-US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Trabajan</a:t>
                      </a:r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sábados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you work on Saturdays?</a:t>
                      </a:r>
                    </a:p>
                    <a:p>
                      <a:endParaRPr lang="en-US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     VERB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200" b="1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VERB                                    SUBJECT</a:t>
                      </a:r>
                      <a:endParaRPr lang="es-CO" sz="1200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274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Miguel regresa </a:t>
                      </a:r>
                      <a: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las seis. </a:t>
                      </a:r>
                      <a:b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Miguel </a:t>
                      </a:r>
                      <a:r>
                        <a:rPr lang="es-CO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returns</a:t>
                      </a: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lang="es-CO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six</a:t>
                      </a: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¿Regresa </a:t>
                      </a:r>
                      <a:r>
                        <a:rPr lang="es-CO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las seis </a:t>
                      </a:r>
                      <a:r>
                        <a:rPr lang="es-CO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Miguel?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 Miguel return at six?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527050"/>
                  </a:ext>
                </a:extLst>
              </a:tr>
            </a:tbl>
          </a:graphicData>
        </a:graphic>
      </p:graphicFrame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411E0063-AE01-4639-A689-CBA66165BBCF}"/>
              </a:ext>
            </a:extLst>
          </p:cNvPr>
          <p:cNvSpPr/>
          <p:nvPr/>
        </p:nvSpPr>
        <p:spPr>
          <a:xfrm>
            <a:off x="3302336" y="1847851"/>
            <a:ext cx="1717900" cy="346786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endParaRPr lang="es-CO" sz="14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5707124-0965-4E05-A2F3-CC7D474D3D07}"/>
              </a:ext>
            </a:extLst>
          </p:cNvPr>
          <p:cNvSpPr/>
          <p:nvPr/>
        </p:nvSpPr>
        <p:spPr>
          <a:xfrm>
            <a:off x="7171765" y="1847851"/>
            <a:ext cx="1717900" cy="346785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endParaRPr lang="es-CO" sz="14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C78E6C-8F8A-4FF1-8A81-69889670B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2.2-4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3F7407-7A0B-4E21-B09D-5F3E995B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3D53FB6-21A8-48B6-B8E9-3F4893C4F23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Forming questions in Spanish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612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867912-AE27-4D77-90EE-525FBF387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2.2-5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3E95DFF-66FF-4869-8C8C-B6B35FE87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417419-5313-4719-B7A1-BDEBD6F04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0" y="1602184"/>
            <a:ext cx="8435349" cy="115734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Another way to ask questions is by adding </a:t>
            </a:r>
            <a:r>
              <a:rPr lang="en-US" b="1" dirty="0"/>
              <a:t>¿no? </a:t>
            </a:r>
            <a:r>
              <a:rPr lang="en-US" dirty="0"/>
              <a:t>or </a:t>
            </a:r>
            <a:r>
              <a:rPr lang="en-US" b="1" dirty="0"/>
              <a:t>¿</a:t>
            </a:r>
            <a:r>
              <a:rPr lang="en-US" b="1" dirty="0" err="1"/>
              <a:t>verdad</a:t>
            </a:r>
            <a:r>
              <a:rPr lang="en-US" b="1" dirty="0"/>
              <a:t>? </a:t>
            </a:r>
            <a:r>
              <a:rPr lang="en-US" dirty="0"/>
              <a:t>at the end of a statement.</a:t>
            </a:r>
            <a:endParaRPr lang="es-CO" dirty="0"/>
          </a:p>
        </p:txBody>
      </p:sp>
      <p:sp>
        <p:nvSpPr>
          <p:cNvPr id="6" name="Título 15">
            <a:extLst>
              <a:ext uri="{FF2B5EF4-FFF2-40B4-BE49-F238E27FC236}">
                <a16:creationId xmlns:a16="http://schemas.microsoft.com/office/drawing/2014/main" id="{0CE6B7CB-1310-4712-A827-97C725000ADA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Forming questions in Spanish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235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a 7">
            <a:extLst>
              <a:ext uri="{FF2B5EF4-FFF2-40B4-BE49-F238E27FC236}">
                <a16:creationId xmlns:a16="http://schemas.microsoft.com/office/drawing/2014/main" id="{8C1C5171-B464-4ED3-8E20-303C3FBF5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52449"/>
              </p:ext>
            </p:extLst>
          </p:nvPr>
        </p:nvGraphicFramePr>
        <p:xfrm>
          <a:off x="2578099" y="2523123"/>
          <a:ext cx="850900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4445001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trabajan</a:t>
                      </a:r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sábados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 work on Saturdays. </a:t>
                      </a:r>
                    </a:p>
                    <a:p>
                      <a:endParaRPr lang="en-US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 trabajan los sábados, </a:t>
                      </a:r>
                      <a:r>
                        <a:rPr lang="es-E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¿no?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 work on Saturdays, don’t you?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Miguel regresa </a:t>
                      </a:r>
                      <a: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las seis. </a:t>
                      </a:r>
                      <a:b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Miguel </a:t>
                      </a:r>
                      <a:r>
                        <a:rPr lang="es-CO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returns</a:t>
                      </a: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lang="es-CO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six</a:t>
                      </a: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 </a:t>
                      </a:r>
                      <a:r>
                        <a:rPr lang="es-CO" sz="18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s-CO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tomas biología.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don’t</a:t>
                      </a: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take</a:t>
                      </a: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</a:t>
                      </a:r>
                      <a:r>
                        <a:rPr lang="es-CO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Miguel regresa a las seis, </a:t>
                      </a:r>
                      <a:r>
                        <a:rPr lang="es-CO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¿verdad?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Miguel returns at six, right?</a:t>
                      </a:r>
                    </a:p>
                    <a:p>
                      <a:endParaRPr lang="en-US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 </a:t>
                      </a:r>
                      <a:r>
                        <a:rPr lang="es-E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tomas biología, </a:t>
                      </a:r>
                      <a:r>
                        <a:rPr lang="es-E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¿verdad?</a:t>
                      </a:r>
                    </a:p>
                    <a:p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 don’t take biology, right?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527050"/>
                  </a:ext>
                </a:extLst>
              </a:tr>
            </a:tbl>
          </a:graphicData>
        </a:graphic>
      </p:graphicFrame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411E0063-AE01-4639-A689-CBA66165BBCF}"/>
              </a:ext>
            </a:extLst>
          </p:cNvPr>
          <p:cNvSpPr/>
          <p:nvPr/>
        </p:nvSpPr>
        <p:spPr>
          <a:xfrm>
            <a:off x="3302336" y="1847851"/>
            <a:ext cx="1717900" cy="346786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endParaRPr lang="es-CO" sz="14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5707124-0965-4E05-A2F3-CC7D474D3D07}"/>
              </a:ext>
            </a:extLst>
          </p:cNvPr>
          <p:cNvSpPr/>
          <p:nvPr/>
        </p:nvSpPr>
        <p:spPr>
          <a:xfrm>
            <a:off x="7171765" y="1847851"/>
            <a:ext cx="1717900" cy="346785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endParaRPr lang="es-CO" sz="14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C78E6C-8F8A-4FF1-8A81-69889670B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2.2-6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3F7407-7A0B-4E21-B09D-5F3E995B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4E1A494-7535-4509-B473-041944876DE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Forming questions in Spanish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07121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2.2-7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A59CA3A4-79FE-4894-9FC3-FBDBC32FA6B6}"/>
              </a:ext>
            </a:extLst>
          </p:cNvPr>
          <p:cNvSpPr txBox="1"/>
          <p:nvPr/>
        </p:nvSpPr>
        <p:spPr>
          <a:xfrm>
            <a:off x="2528575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Interrogative words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1005DB6-9D01-403B-8D3F-9FEF61B1E49E}"/>
              </a:ext>
            </a:extLst>
          </p:cNvPr>
          <p:cNvSpPr txBox="1">
            <a:spLocks/>
          </p:cNvSpPr>
          <p:nvPr/>
        </p:nvSpPr>
        <p:spPr>
          <a:xfrm>
            <a:off x="2081586" y="2115786"/>
            <a:ext cx="8272089" cy="1044002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These interrogative words are used to form questions in Spanish.</a:t>
            </a:r>
          </a:p>
        </p:txBody>
      </p:sp>
      <p:sp>
        <p:nvSpPr>
          <p:cNvPr id="6" name="Isosceles Triangle 2">
            <a:extLst>
              <a:ext uri="{FF2B5EF4-FFF2-40B4-BE49-F238E27FC236}">
                <a16:creationId xmlns:a16="http://schemas.microsoft.com/office/drawing/2014/main" id="{FEBB910E-B360-4F36-AE9C-8707F165905E}"/>
              </a:ext>
            </a:extLst>
          </p:cNvPr>
          <p:cNvSpPr/>
          <p:nvPr/>
        </p:nvSpPr>
        <p:spPr>
          <a:xfrm rot="5400000">
            <a:off x="2217086" y="230316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BE7C8812-0BD3-40A7-872A-D43165382118}"/>
              </a:ext>
            </a:extLst>
          </p:cNvPr>
          <p:cNvSpPr/>
          <p:nvPr/>
        </p:nvSpPr>
        <p:spPr>
          <a:xfrm>
            <a:off x="4397300" y="3320140"/>
            <a:ext cx="3533467" cy="91440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Interrogative words</a:t>
            </a:r>
          </a:p>
        </p:txBody>
      </p:sp>
      <p:sp>
        <p:nvSpPr>
          <p:cNvPr id="12" name="Rectángulo: esquinas superiores redondeadas 11">
            <a:extLst>
              <a:ext uri="{FF2B5EF4-FFF2-40B4-BE49-F238E27FC236}">
                <a16:creationId xmlns:a16="http://schemas.microsoft.com/office/drawing/2014/main" id="{006C918E-8E28-48B8-8D39-5A07EECDAA66}"/>
              </a:ext>
            </a:extLst>
          </p:cNvPr>
          <p:cNvSpPr/>
          <p:nvPr/>
        </p:nvSpPr>
        <p:spPr>
          <a:xfrm rot="10800000">
            <a:off x="2641599" y="3787636"/>
            <a:ext cx="7062453" cy="2037574"/>
          </a:xfrm>
          <a:prstGeom prst="round2SameRect">
            <a:avLst>
              <a:gd name="adj1" fmla="val 9760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689959AD-7934-440D-9073-B51AC6F65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82125"/>
              </p:ext>
            </p:extLst>
          </p:nvPr>
        </p:nvGraphicFramePr>
        <p:xfrm>
          <a:off x="2781300" y="3916928"/>
          <a:ext cx="6604000" cy="1683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1445986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</a:tblGrid>
              <a:tr h="1683772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¿Adónde?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¿Cómo?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¿Cuál?, ¿Cuáles?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¿Cuándo?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¿Cuánto/a?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¿Cuántos/as?</a:t>
                      </a: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Where (to)?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How?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Which?; Which one(s)?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When?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How much?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How many?</a:t>
                      </a:r>
                      <a:endParaRPr lang="es-CO" sz="14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¿De </a:t>
                      </a:r>
                      <a:r>
                        <a:rPr lang="en-US" sz="14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dónde</a:t>
                      </a:r>
                      <a:r>
                        <a:rPr lang="en-U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n-US" sz="14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Dónde</a:t>
                      </a:r>
                      <a:r>
                        <a:rPr lang="en-U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¿Por </a:t>
                      </a:r>
                      <a:r>
                        <a:rPr lang="en-US" sz="14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qué</a:t>
                      </a:r>
                      <a:r>
                        <a:rPr lang="en-U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n-US" sz="14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Qué</a:t>
                      </a:r>
                      <a:r>
                        <a:rPr lang="en-U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¿</a:t>
                      </a:r>
                      <a:r>
                        <a:rPr lang="en-US" sz="14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Quién</a:t>
                      </a:r>
                      <a:r>
                        <a:rPr lang="en-U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n-US" sz="14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Quiénes</a:t>
                      </a:r>
                      <a:r>
                        <a:rPr lang="en-U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</a:t>
                      </a:r>
                      <a:endParaRPr lang="fr-FR" sz="1400" b="0" i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108000" marT="90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 where?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Where?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Why?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What?; Which?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Who?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Who? (plural)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90000" marT="90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6" name="Elipse 15">
            <a:extLst>
              <a:ext uri="{FF2B5EF4-FFF2-40B4-BE49-F238E27FC236}">
                <a16:creationId xmlns:a16="http://schemas.microsoft.com/office/drawing/2014/main" id="{FE1C90AC-8289-41BD-BDC9-1C182B74D78D}"/>
              </a:ext>
            </a:extLst>
          </p:cNvPr>
          <p:cNvSpPr/>
          <p:nvPr/>
        </p:nvSpPr>
        <p:spPr>
          <a:xfrm>
            <a:off x="4449830" y="5573419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7819503D-7D61-4078-AD14-9909EE4873D9}"/>
              </a:ext>
            </a:extLst>
          </p:cNvPr>
          <p:cNvSpPr/>
          <p:nvPr/>
        </p:nvSpPr>
        <p:spPr>
          <a:xfrm>
            <a:off x="7894705" y="5573419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F0267CF4-27DF-43A9-AE6E-A80AEFAD0E8E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Forming questions in Spanish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697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2.2-8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A59CA3A4-79FE-4894-9FC3-FBDBC32FA6B6}"/>
              </a:ext>
            </a:extLst>
          </p:cNvPr>
          <p:cNvSpPr txBox="1"/>
          <p:nvPr/>
        </p:nvSpPr>
        <p:spPr>
          <a:xfrm>
            <a:off x="2524765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Interrogative words (cont’d)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1005DB6-9D01-403B-8D3F-9FEF61B1E49E}"/>
              </a:ext>
            </a:extLst>
          </p:cNvPr>
          <p:cNvSpPr txBox="1">
            <a:spLocks/>
          </p:cNvSpPr>
          <p:nvPr/>
        </p:nvSpPr>
        <p:spPr>
          <a:xfrm>
            <a:off x="2075871" y="2115786"/>
            <a:ext cx="8445964" cy="1694088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Use interrogative words in questions that require more than a </a:t>
            </a:r>
            <a:r>
              <a:rPr lang="en-US" i="1" dirty="0"/>
              <a:t>yes</a:t>
            </a:r>
            <a:r>
              <a:rPr lang="en-US" dirty="0"/>
              <a:t> or </a:t>
            </a:r>
            <a:r>
              <a:rPr lang="en-US" i="1" dirty="0"/>
              <a:t>no</a:t>
            </a:r>
            <a:r>
              <a:rPr lang="en-US" dirty="0"/>
              <a:t> answer. Interrogative words always carry a written accent mark.</a:t>
            </a:r>
          </a:p>
        </p:txBody>
      </p:sp>
      <p:sp>
        <p:nvSpPr>
          <p:cNvPr id="6" name="Isosceles Triangle 2">
            <a:extLst>
              <a:ext uri="{FF2B5EF4-FFF2-40B4-BE49-F238E27FC236}">
                <a16:creationId xmlns:a16="http://schemas.microsoft.com/office/drawing/2014/main" id="{FEBB910E-B360-4F36-AE9C-8707F165905E}"/>
              </a:ext>
            </a:extLst>
          </p:cNvPr>
          <p:cNvSpPr/>
          <p:nvPr/>
        </p:nvSpPr>
        <p:spPr>
          <a:xfrm rot="5400000">
            <a:off x="2211371" y="230316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2" name="Tabla 7">
            <a:extLst>
              <a:ext uri="{FF2B5EF4-FFF2-40B4-BE49-F238E27FC236}">
                <a16:creationId xmlns:a16="http://schemas.microsoft.com/office/drawing/2014/main" id="{01CFC42E-DA80-4971-87BA-C6F2F7456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935161"/>
              </p:ext>
            </p:extLst>
          </p:nvPr>
        </p:nvGraphicFramePr>
        <p:xfrm>
          <a:off x="2587888" y="4025953"/>
          <a:ext cx="686091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2796912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n-US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Cuándo</a:t>
                      </a:r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descansan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When do you rest?</a:t>
                      </a:r>
                    </a:p>
                    <a:p>
                      <a:endParaRPr lang="en-US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¿Adónde</a:t>
                      </a:r>
                      <a:r>
                        <a:rPr lang="es-E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caminamos?</a:t>
                      </a:r>
                      <a:endParaRPr lang="es-E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 are we walking to?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</a:t>
                      </a:r>
                      <a: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clases tomas?</a:t>
                      </a:r>
                      <a:b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What classes are you taking?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¿De dónde </a:t>
                      </a:r>
                      <a:r>
                        <a:rPr lang="es-CO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son ellos?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 are they from?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527050"/>
                  </a:ext>
                </a:extLst>
              </a:tr>
            </a:tbl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id="{F79FFD9D-3965-427C-85FA-A4517F53DD0C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Forming questions in Spanish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9185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2.2-9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A59CA3A4-79FE-4894-9FC3-FBDBC32FA6B6}"/>
              </a:ext>
            </a:extLst>
          </p:cNvPr>
          <p:cNvSpPr txBox="1"/>
          <p:nvPr/>
        </p:nvSpPr>
        <p:spPr>
          <a:xfrm>
            <a:off x="2524765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Interrogative words (cont’d)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1005DB6-9D01-403B-8D3F-9FEF61B1E49E}"/>
              </a:ext>
            </a:extLst>
          </p:cNvPr>
          <p:cNvSpPr txBox="1">
            <a:spLocks/>
          </p:cNvSpPr>
          <p:nvPr/>
        </p:nvSpPr>
        <p:spPr>
          <a:xfrm>
            <a:off x="2075871" y="2115786"/>
            <a:ext cx="8445964" cy="1694088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questions that contain interrogative words,</a:t>
            </a:r>
          </a:p>
          <a:p>
            <a:r>
              <a:rPr lang="en-US" dirty="0"/>
              <a:t>the pitch of the speaker’s voice falls at the</a:t>
            </a:r>
          </a:p>
          <a:p>
            <a:r>
              <a:rPr lang="en-US" dirty="0"/>
              <a:t>end of the sentence.</a:t>
            </a:r>
          </a:p>
        </p:txBody>
      </p:sp>
      <p:sp>
        <p:nvSpPr>
          <p:cNvPr id="6" name="Isosceles Triangle 2">
            <a:extLst>
              <a:ext uri="{FF2B5EF4-FFF2-40B4-BE49-F238E27FC236}">
                <a16:creationId xmlns:a16="http://schemas.microsoft.com/office/drawing/2014/main" id="{FEBB910E-B360-4F36-AE9C-8707F165905E}"/>
              </a:ext>
            </a:extLst>
          </p:cNvPr>
          <p:cNvSpPr/>
          <p:nvPr/>
        </p:nvSpPr>
        <p:spPr>
          <a:xfrm rot="5400000">
            <a:off x="2211371" y="230316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2" name="Tabla 7">
            <a:extLst>
              <a:ext uri="{FF2B5EF4-FFF2-40B4-BE49-F238E27FC236}">
                <a16:creationId xmlns:a16="http://schemas.microsoft.com/office/drawing/2014/main" id="{01CFC42E-DA80-4971-87BA-C6F2F7456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46613"/>
              </p:ext>
            </p:extLst>
          </p:nvPr>
        </p:nvGraphicFramePr>
        <p:xfrm>
          <a:off x="2587888" y="4563833"/>
          <a:ext cx="792771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3863712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¿Cómo </a:t>
                      </a:r>
                      <a:r>
                        <a:rPr lang="es-E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llegas a la escuela?</a:t>
                      </a:r>
                    </a:p>
                    <a:p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How do you get to school?</a:t>
                      </a:r>
                      <a:endParaRPr lang="en-US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¿Por qué </a:t>
                      </a:r>
                      <a:r>
                        <a:rPr lang="es-E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necesitas estudiar?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Why do you need to study?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714D5511-D544-4B1B-8D42-FAF6D505D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514" y="3941059"/>
            <a:ext cx="2891182" cy="66631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AFC238A-7A64-425F-B495-FACD6BF8D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524" y="3941059"/>
            <a:ext cx="3115962" cy="718120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F171922-3A68-41D4-9181-28AB1AB5FB42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Forming questions in Spanish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66563303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2568</TotalTime>
  <Words>664</Words>
  <Application>Microsoft Office PowerPoint</Application>
  <PresentationFormat>Panorámica</PresentationFormat>
  <Paragraphs>114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Main-MASTER</vt:lpstr>
      <vt:lpstr>Presentación de PowerPoint</vt:lpstr>
      <vt:lpstr>Forming questions in Spanish</vt:lpstr>
      <vt:lpstr>Presentación de PowerPoint</vt:lpstr>
      <vt:lpstr>Forming questions in Spanish</vt:lpstr>
      <vt:lpstr>Presentación de PowerPoint</vt:lpstr>
      <vt:lpstr>Forming questions in Spanish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Alejandra Rodriguez</cp:lastModifiedBy>
  <cp:revision>130</cp:revision>
  <dcterms:created xsi:type="dcterms:W3CDTF">2020-01-23T15:55:24Z</dcterms:created>
  <dcterms:modified xsi:type="dcterms:W3CDTF">2021-01-22T13:45:03Z</dcterms:modified>
</cp:coreProperties>
</file>