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62" r:id="rId2"/>
    <p:sldId id="292" r:id="rId3"/>
    <p:sldId id="293" r:id="rId4"/>
    <p:sldId id="294" r:id="rId5"/>
    <p:sldId id="287" r:id="rId6"/>
    <p:sldId id="295" r:id="rId7"/>
    <p:sldId id="296" r:id="rId8"/>
    <p:sldId id="298" r:id="rId9"/>
    <p:sldId id="297" r:id="rId10"/>
    <p:sldId id="29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FF9C7"/>
    <a:srgbClr val="0C7D5E"/>
    <a:srgbClr val="F26815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227" autoAdjust="0"/>
  </p:normalViewPr>
  <p:slideViewPr>
    <p:cSldViewPr snapToGrid="0">
      <p:cViewPr varScale="1">
        <p:scale>
          <a:sx n="68" d="100"/>
          <a:sy n="68" d="100"/>
        </p:scale>
        <p:origin x="1128" y="102"/>
      </p:cViewPr>
      <p:guideLst/>
    </p:cSldViewPr>
  </p:slideViewPr>
  <p:outlineViewPr>
    <p:cViewPr>
      <p:scale>
        <a:sx n="33" d="100"/>
        <a:sy n="33" d="100"/>
      </p:scale>
      <p:origin x="0" y="-504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50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4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21679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62630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65D7DCCA-F897-458A-B7F1-E7B73DA3753C}"/>
              </a:ext>
            </a:extLst>
          </p:cNvPr>
          <p:cNvSpPr/>
          <p:nvPr userDrawn="1"/>
        </p:nvSpPr>
        <p:spPr>
          <a:xfrm rot="5400000">
            <a:off x="2191814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2.1-1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2408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2.1-1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The present tense of regular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endParaRPr lang="en-US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A5F66366-D658-4616-B16F-6A0A92B34768}"/>
              </a:ext>
            </a:extLst>
          </p:cNvPr>
          <p:cNvSpPr/>
          <p:nvPr userDrawn="1"/>
        </p:nvSpPr>
        <p:spPr>
          <a:xfrm flipH="1">
            <a:off x="-2" y="-12689"/>
            <a:ext cx="12192001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1F0E6EF6-6943-4100-B4C6-2102CCF5D645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1FAC26A-2591-4C44-B85B-099563672524}"/>
              </a:ext>
            </a:extLst>
          </p:cNvPr>
          <p:cNvSpPr txBox="1"/>
          <p:nvPr userDrawn="1"/>
        </p:nvSpPr>
        <p:spPr>
          <a:xfrm>
            <a:off x="9771385" y="525083"/>
            <a:ext cx="1549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clases</a:t>
            </a:r>
          </a:p>
        </p:txBody>
      </p:sp>
      <p:sp>
        <p:nvSpPr>
          <p:cNvPr id="17" name="Rectángulo: esquinas superiores redondeadas 16">
            <a:extLst>
              <a:ext uri="{FF2B5EF4-FFF2-40B4-BE49-F238E27FC236}">
                <a16:creationId xmlns:a16="http://schemas.microsoft.com/office/drawing/2014/main" id="{6A3D2B1F-23F6-4D6B-A13A-C1C1FF02348B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" name="Rectangle: Rounded Corners 14">
            <a:extLst>
              <a:ext uri="{FF2B5EF4-FFF2-40B4-BE49-F238E27FC236}">
                <a16:creationId xmlns:a16="http://schemas.microsoft.com/office/drawing/2014/main" id="{A7CF2B52-8FEF-48A6-BC22-5B78AF5A2191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BB53ED-2735-46C7-B865-6A6F260DEA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62630" y="1668859"/>
            <a:ext cx="8229600" cy="160638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To create the forms of regular verbs, drop the infinitive endings (</a:t>
            </a:r>
            <a:r>
              <a:rPr lang="en-US" sz="2400" b="1" dirty="0"/>
              <a:t>–</a:t>
            </a:r>
            <a:r>
              <a:rPr lang="en-US" sz="2400" b="1" dirty="0" err="1"/>
              <a:t>ar</a:t>
            </a:r>
            <a:r>
              <a:rPr lang="en-US" sz="2400" dirty="0"/>
              <a:t>, </a:t>
            </a:r>
            <a:r>
              <a:rPr lang="en-US" sz="2400" b="1" dirty="0"/>
              <a:t>–er</a:t>
            </a:r>
            <a:r>
              <a:rPr lang="en-US" sz="2400" dirty="0"/>
              <a:t>, </a:t>
            </a:r>
            <a:r>
              <a:rPr lang="en-US" sz="2400" b="1" dirty="0"/>
              <a:t>–</a:t>
            </a:r>
            <a:r>
              <a:rPr lang="en-US" sz="2400" b="1" dirty="0" err="1"/>
              <a:t>ir</a:t>
            </a:r>
            <a:r>
              <a:rPr lang="en-US" sz="2400" dirty="0"/>
              <a:t>). Then add the endings that correspond to the different subject pronouns. This chart shows how to conjugate regular </a:t>
            </a:r>
            <a:r>
              <a:rPr lang="en-US" sz="2400" b="1" dirty="0"/>
              <a:t>–</a:t>
            </a:r>
            <a:r>
              <a:rPr lang="en-US" sz="2400" b="1" dirty="0" err="1"/>
              <a:t>ar</a:t>
            </a:r>
            <a:r>
              <a:rPr lang="en-US" sz="2400" b="1" dirty="0"/>
              <a:t> </a:t>
            </a:r>
            <a:r>
              <a:rPr lang="en-US" sz="2400" dirty="0"/>
              <a:t>verbs.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8A4BAF-B204-4124-9CEB-BA52B46A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2.1-1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741FC5-9E37-4BA6-ABEE-CF9F8B1A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1855E9C-1C5B-4CC5-BACC-F1CB2390689B}"/>
              </a:ext>
            </a:extLst>
          </p:cNvPr>
          <p:cNvSpPr/>
          <p:nvPr/>
        </p:nvSpPr>
        <p:spPr>
          <a:xfrm>
            <a:off x="4752448" y="3396340"/>
            <a:ext cx="3533467" cy="91440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estudiar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A00D7306-6DB0-4CCB-96DF-FE7995ABD596}"/>
              </a:ext>
            </a:extLst>
          </p:cNvPr>
          <p:cNvSpPr/>
          <p:nvPr/>
        </p:nvSpPr>
        <p:spPr>
          <a:xfrm rot="10800000">
            <a:off x="3259361" y="3863836"/>
            <a:ext cx="6597097" cy="2095920"/>
          </a:xfrm>
          <a:prstGeom prst="round2SameRect">
            <a:avLst>
              <a:gd name="adj1" fmla="val 19647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8">
            <a:extLst>
              <a:ext uri="{FF2B5EF4-FFF2-40B4-BE49-F238E27FC236}">
                <a16:creationId xmlns:a16="http://schemas.microsoft.com/office/drawing/2014/main" id="{95B4211C-35EC-4CBA-8730-8C48479E0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14569"/>
              </p:ext>
            </p:extLst>
          </p:nvPr>
        </p:nvGraphicFramePr>
        <p:xfrm>
          <a:off x="3259364" y="4115018"/>
          <a:ext cx="6576786" cy="160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58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14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</a:t>
                      </a:r>
                      <a:r>
                        <a:rPr lang="fr-FR" sz="14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endParaRPr lang="fr-FR" sz="14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</a:t>
                      </a:r>
                      <a:r>
                        <a:rPr lang="fr-FR" sz="14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</a:t>
                      </a:r>
                      <a:r>
                        <a:rPr lang="fr-FR" sz="14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fr-FR" sz="14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</a:t>
                      </a:r>
                      <a:r>
                        <a:rPr lang="fr-FR" sz="14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amos</a:t>
                      </a:r>
                      <a:endParaRPr lang="fr-FR" sz="14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</a:t>
                      </a:r>
                      <a:r>
                        <a:rPr lang="fr-FR" sz="14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áis</a:t>
                      </a:r>
                      <a:endParaRPr lang="fr-FR" sz="14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</a:t>
                      </a:r>
                      <a:r>
                        <a:rPr lang="fr-FR" sz="1400" b="0" i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</a:t>
                      </a:r>
                      <a:endParaRPr lang="fr-FR" sz="1400" b="0" i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68000" marR="108000" marT="9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fam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.)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.)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studies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(pl.)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(pl.)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fr-FR" sz="14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1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</a:t>
                      </a:r>
                      <a:endParaRPr lang="fr-FR" sz="14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90000" marT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4">
            <a:extLst>
              <a:ext uri="{FF2B5EF4-FFF2-40B4-BE49-F238E27FC236}">
                <a16:creationId xmlns:a16="http://schemas.microsoft.com/office/drawing/2014/main" id="{A2D0F9CE-6596-48D8-BED4-FD1961582A4B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The present tense of regular </a:t>
            </a:r>
            <a:r>
              <a:rPr lang="en-US"/>
              <a:t>-ar </a:t>
            </a:r>
            <a:r>
              <a:rPr lang="en-US" b="0"/>
              <a:t>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253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25E204-6D59-4B50-B681-9308C527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2.1-10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25DCA0-5FB1-451C-B319-7A18BFB4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02A6D0A4-2D4D-4DE9-A7E6-4671EA1FF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344849"/>
              </p:ext>
            </p:extLst>
          </p:nvPr>
        </p:nvGraphicFramePr>
        <p:xfrm>
          <a:off x="2540005" y="2249122"/>
          <a:ext cx="7495337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0167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3845170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¿Te gusta </a:t>
                      </a: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biología? </a:t>
                      </a:r>
                    </a:p>
                    <a:p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</a:p>
                    <a:p>
                      <a:endParaRPr lang="es-ES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¿Te gustan </a:t>
                      </a: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clases </a:t>
                      </a:r>
                      <a:b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semestre?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you like your classes </a:t>
                      </a:r>
                      <a:b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this semester?</a:t>
                      </a:r>
                    </a:p>
                    <a:p>
                      <a:endParaRPr lang="en-US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n-U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b="1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  <a:r>
                        <a:rPr lang="en-U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r>
                        <a:rPr lang="en-U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bailar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salsa?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like to dance salsa? 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 No, </a:t>
                      </a:r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me gusta </a:t>
                      </a: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biología.</a:t>
                      </a:r>
                    </a:p>
                    <a:p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No, I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biology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 Sí, </a:t>
                      </a:r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 gustan </a:t>
                      </a: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clases </a:t>
                      </a:r>
                      <a:b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este semestre. 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Yes, I like my classes </a:t>
                      </a:r>
                      <a:b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this semester.</a:t>
                      </a:r>
                    </a:p>
                    <a:p>
                      <a:endParaRPr lang="en-US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 </a:t>
                      </a:r>
                      <a:r>
                        <a:rPr lang="en-US" b="1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gusta</a:t>
                      </a:r>
                      <a:r>
                        <a:rPr lang="en-U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bailar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salsa.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Yes, I like to dance salsa.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7" name="TextBox 17">
            <a:extLst>
              <a:ext uri="{FF2B5EF4-FFF2-40B4-BE49-F238E27FC236}">
                <a16:creationId xmlns:a16="http://schemas.microsoft.com/office/drawing/2014/main" id="{E8F86F8A-A7B2-4269-B41F-9EFC2030461E}"/>
              </a:ext>
            </a:extLst>
          </p:cNvPr>
          <p:cNvSpPr txBox="1"/>
          <p:nvPr/>
        </p:nvSpPr>
        <p:spPr>
          <a:xfrm>
            <a:off x="254000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28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(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cont</a:t>
            </a:r>
            <a:r>
              <a:rPr lang="es-CO" sz="2800" dirty="0" err="1">
                <a:solidFill>
                  <a:srgbClr val="312783"/>
                </a:solidFill>
                <a:latin typeface="Arial" panose="020B0604020202020204" pitchFamily="34" charset="0"/>
              </a:rPr>
              <a:t>’d</a:t>
            </a:r>
            <a:r>
              <a:rPr lang="es-CO" sz="2800" dirty="0">
                <a:solidFill>
                  <a:srgbClr val="312783"/>
                </a:solidFill>
                <a:latin typeface="Arial" panose="020B0604020202020204" pitchFamily="34" charset="0"/>
              </a:rPr>
              <a:t>)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2DB99E88-6F4F-4FD9-BE11-44FB3ACB881F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The present tense of regular </a:t>
            </a:r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b="0" dirty="0"/>
              <a:t>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0783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714500-37CD-436D-B3F1-7B274562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BFA9FD-0A84-4AE0-AB80-680ED6AC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6" name="Imagen 5" descr="Video character Manuel stands outside on the university campus as Valentina turns to leave. Valentina speaks.">
            <a:extLst>
              <a:ext uri="{FF2B5EF4-FFF2-40B4-BE49-F238E27FC236}">
                <a16:creationId xmlns:a16="http://schemas.microsoft.com/office/drawing/2014/main" id="{1A0FC197-5152-4DFA-8D1E-5788BF7F0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531" y="1998821"/>
            <a:ext cx="3438525" cy="3004368"/>
          </a:xfrm>
          <a:prstGeom prst="rect">
            <a:avLst/>
          </a:prstGeom>
        </p:spPr>
      </p:pic>
      <p:pic>
        <p:nvPicPr>
          <p:cNvPr id="8" name="Imagen 7" descr="Video character Daniel sits at his desk in class. He has his hands up next to his ears.">
            <a:extLst>
              <a:ext uri="{FF2B5EF4-FFF2-40B4-BE49-F238E27FC236}">
                <a16:creationId xmlns:a16="http://schemas.microsoft.com/office/drawing/2014/main" id="{F4AB51F1-084E-4035-870B-5C524DB41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051" y="1998821"/>
            <a:ext cx="3502046" cy="296553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8ED3066-D114-4BE3-A243-2B59CFB2E0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b="0" dirty="0"/>
              <a:t>The present tense of regular </a:t>
            </a:r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b="0" dirty="0"/>
              <a:t>verbs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5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B1EAAF-5496-402B-AFE8-DF5F6E95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2.1-3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37A3B9-927B-45BB-A314-7CFCAFE0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7FAD5A7E-A3EB-42CC-8C89-0325147E8E5C}"/>
              </a:ext>
            </a:extLst>
          </p:cNvPr>
          <p:cNvSpPr/>
          <p:nvPr/>
        </p:nvSpPr>
        <p:spPr>
          <a:xfrm>
            <a:off x="4571473" y="1834240"/>
            <a:ext cx="3533467" cy="91440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</a:p>
        </p:txBody>
      </p:sp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A7E4B01B-3BB8-421C-A0D0-296B5734FFBC}"/>
              </a:ext>
            </a:extLst>
          </p:cNvPr>
          <p:cNvSpPr/>
          <p:nvPr/>
        </p:nvSpPr>
        <p:spPr>
          <a:xfrm rot="10800000">
            <a:off x="3106958" y="2301736"/>
            <a:ext cx="6597097" cy="3692664"/>
          </a:xfrm>
          <a:prstGeom prst="round2SameRect">
            <a:avLst>
              <a:gd name="adj1" fmla="val 9760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D63C3B70-9A11-4E3D-B7C9-5788557D8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46511"/>
              </p:ext>
            </p:extLst>
          </p:nvPr>
        </p:nvGraphicFramePr>
        <p:xfrm>
          <a:off x="3219450" y="2431028"/>
          <a:ext cx="6216650" cy="3404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</a:tblGrid>
              <a:tr h="72163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bailar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buscar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caminar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comprar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contestar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conversar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descansar</a:t>
                      </a:r>
                      <a:r>
                        <a:rPr lang="en-US" sz="13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dibujar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enseñar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escuchar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esperar</a:t>
                      </a:r>
                      <a:endParaRPr lang="en-US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estudiar</a:t>
                      </a:r>
                      <a:endParaRPr lang="es-CO" sz="13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dance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look for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walk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sing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buy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answer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talk; to chat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rest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want; to wish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draw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teach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listen (to)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wait (for); to hope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study</a:t>
                      </a:r>
                      <a:endParaRPr lang="es-CO" sz="13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explicar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llegar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llevar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mirar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necesitar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practicar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preguntar</a:t>
                      </a:r>
                      <a:endParaRPr lang="en-US" sz="1300" b="0" i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regresar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terminar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tomar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trabajar</a:t>
                      </a:r>
                      <a:r>
                        <a:rPr lang="en-US" sz="13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viajar</a:t>
                      </a:r>
                      <a:endParaRPr lang="fr-FR" sz="1300" b="0" i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68000" marR="108000" marT="90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explain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talk; to speak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arrive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carry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look (at); to watch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need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practice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ask (a question)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prepare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return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end; to finish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take; to drink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work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300" b="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travel</a:t>
                      </a:r>
                      <a:endParaRPr lang="fr-FR" sz="1300" b="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90000" marT="90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4" name="Elipse 3">
            <a:extLst>
              <a:ext uri="{FF2B5EF4-FFF2-40B4-BE49-F238E27FC236}">
                <a16:creationId xmlns:a16="http://schemas.microsoft.com/office/drawing/2014/main" id="{721788C1-6CEC-4A59-BF06-9F886DD171BB}"/>
              </a:ext>
            </a:extLst>
          </p:cNvPr>
          <p:cNvSpPr/>
          <p:nvPr/>
        </p:nvSpPr>
        <p:spPr>
          <a:xfrm>
            <a:off x="4453004" y="5819472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4B6B02FC-E356-46B6-B1E0-0EC8122CBB4F}"/>
              </a:ext>
            </a:extLst>
          </p:cNvPr>
          <p:cNvSpPr/>
          <p:nvPr/>
        </p:nvSpPr>
        <p:spPr>
          <a:xfrm>
            <a:off x="7631037" y="5815516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84612671-13A5-4ADC-9247-2966AA6D961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b="0" dirty="0"/>
              <a:t>The present tense of regular </a:t>
            </a:r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b="0" dirty="0"/>
              <a:t>verbs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0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8FEA8-9228-41B8-89DF-4296972F8C7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62630" y="1602184"/>
            <a:ext cx="8910170" cy="3099816"/>
          </a:xfrm>
        </p:spPr>
        <p:txBody>
          <a:bodyPr/>
          <a:lstStyle/>
          <a:p>
            <a:r>
              <a:rPr lang="en-US" dirty="0"/>
              <a:t>The Spanish present tense has several meanings in English. Note the following examples.</a:t>
            </a:r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130750-4C14-467E-803E-2E3A505C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2.1-4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DF7376-F27F-49B2-80E4-2FC6D284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BCD33CA8-0115-454D-A4E5-ADF9336C3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46458"/>
              </p:ext>
            </p:extLst>
          </p:nvPr>
        </p:nvGraphicFramePr>
        <p:xfrm>
          <a:off x="2578099" y="3094623"/>
          <a:ext cx="806704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003041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cafetería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works in the cafeteria. 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is working in the cafeteria. 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does work in the cafeteria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CO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Paco 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viaja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Madrid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mañana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Paco travels to Madrid tomorrow.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Paco is traveling to Madrid tomorrow.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Paco does travel to Madrid tomorrow.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F6CCE596-D638-4873-8648-EEE8B51F4C16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The present tense of regular </a:t>
            </a:r>
            <a:r>
              <a:rPr lang="en-US"/>
              <a:t>-ar </a:t>
            </a:r>
            <a:r>
              <a:rPr lang="en-US" b="0"/>
              <a:t>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1808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1714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Using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verbs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in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Spanish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83491" y="2115786"/>
            <a:ext cx="8272089" cy="1593638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When two verbs are used together with no change of subject, the second verb is generally in the infinitive.</a:t>
            </a:r>
          </a:p>
        </p:txBody>
      </p:sp>
      <p:graphicFrame>
        <p:nvGraphicFramePr>
          <p:cNvPr id="2" name="Tabla 7">
            <a:extLst>
              <a:ext uri="{FF2B5EF4-FFF2-40B4-BE49-F238E27FC236}">
                <a16:creationId xmlns:a16="http://schemas.microsoft.com/office/drawing/2014/main" id="{6E4590E8-07CF-449F-8550-EB9CB8844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38907"/>
              </p:ext>
            </p:extLst>
          </p:nvPr>
        </p:nvGraphicFramePr>
        <p:xfrm>
          <a:off x="2573321" y="4025953"/>
          <a:ext cx="806704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003041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Deseo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hablar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Felipe. 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want to speak with Felipe.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Necesito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comprar</a:t>
                      </a:r>
                      <a:r>
                        <a:rPr lang="en-US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lápices</a:t>
                      </a:r>
                      <a:r>
                        <a:rPr lang="en-US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need to buy pencils.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11" name="Título 4">
            <a:extLst>
              <a:ext uri="{FF2B5EF4-FFF2-40B4-BE49-F238E27FC236}">
                <a16:creationId xmlns:a16="http://schemas.microsoft.com/office/drawing/2014/main" id="{5D532A90-B1C4-45D1-AC4F-35EACA0EEDBA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The present tense of regular </a:t>
            </a:r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b="0" dirty="0"/>
              <a:t>verbs</a:t>
            </a:r>
            <a:endParaRPr lang="es-CO" dirty="0"/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D90C0343-06B2-49AF-AE13-1B052187A428}"/>
              </a:ext>
            </a:extLst>
          </p:cNvPr>
          <p:cNvSpPr/>
          <p:nvPr/>
        </p:nvSpPr>
        <p:spPr>
          <a:xfrm rot="5400000">
            <a:off x="221137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7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1714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Using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verbs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in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Spanish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(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cont</a:t>
            </a:r>
            <a:r>
              <a:rPr lang="es-CO" sz="2800" dirty="0" err="1">
                <a:solidFill>
                  <a:srgbClr val="312783"/>
                </a:solidFill>
                <a:latin typeface="Arial" panose="020B0604020202020204" pitchFamily="34" charset="0"/>
              </a:rPr>
              <a:t>’d</a:t>
            </a:r>
            <a:r>
              <a:rPr lang="es-CO" sz="2800" dirty="0">
                <a:solidFill>
                  <a:srgbClr val="312783"/>
                </a:solidFill>
                <a:latin typeface="Arial" panose="020B0604020202020204" pitchFamily="34" charset="0"/>
              </a:rPr>
              <a:t>)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83491" y="2115786"/>
            <a:ext cx="8272089" cy="115319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make a sentence negative, use </a:t>
            </a:r>
            <a:r>
              <a:rPr lang="en-US" b="1" dirty="0"/>
              <a:t>no</a:t>
            </a:r>
            <a:r>
              <a:rPr lang="en-US" dirty="0"/>
              <a:t> before</a:t>
            </a:r>
          </a:p>
          <a:p>
            <a:r>
              <a:rPr lang="en-US" dirty="0"/>
              <a:t>the conjugated verb.</a:t>
            </a:r>
          </a:p>
        </p:txBody>
      </p:sp>
      <p:graphicFrame>
        <p:nvGraphicFramePr>
          <p:cNvPr id="2" name="Tabla 7">
            <a:extLst>
              <a:ext uri="{FF2B5EF4-FFF2-40B4-BE49-F238E27FC236}">
                <a16:creationId xmlns:a16="http://schemas.microsoft.com/office/drawing/2014/main" id="{6E4590E8-07CF-449F-8550-EB9CB8844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48670"/>
              </p:ext>
            </p:extLst>
          </p:nvPr>
        </p:nvGraphicFramePr>
        <p:xfrm>
          <a:off x="2563796" y="3741439"/>
          <a:ext cx="806704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003041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 </a:t>
                      </a:r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miro la televisión. </a:t>
                      </a:r>
                    </a:p>
                    <a:p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don’t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watch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television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 </a:t>
                      </a:r>
                      <a:r>
                        <a:rPr lang="en-U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desea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bailar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doesn’t want to dance.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A58003DE-B10C-4748-B798-0DEC355A8C64}"/>
              </a:ext>
            </a:extLst>
          </p:cNvPr>
          <p:cNvSpPr/>
          <p:nvPr/>
        </p:nvSpPr>
        <p:spPr>
          <a:xfrm rot="5400000">
            <a:off x="221137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ítulo 4">
            <a:extLst>
              <a:ext uri="{FF2B5EF4-FFF2-40B4-BE49-F238E27FC236}">
                <a16:creationId xmlns:a16="http://schemas.microsoft.com/office/drawing/2014/main" id="{BEFE64C8-2953-4F67-BC70-6B9BA3AEA7B1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The present tense of regular </a:t>
            </a:r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b="0" dirty="0"/>
              <a:t>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541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0952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Using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verbs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in 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Spanish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 (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cont</a:t>
            </a:r>
            <a:r>
              <a:rPr lang="es-CO" sz="2800" dirty="0" err="1">
                <a:solidFill>
                  <a:srgbClr val="312783"/>
                </a:solidFill>
                <a:latin typeface="Arial" panose="020B0604020202020204" pitchFamily="34" charset="0"/>
              </a:rPr>
              <a:t>’d</a:t>
            </a:r>
            <a:r>
              <a:rPr lang="es-CO" sz="2800" dirty="0">
                <a:solidFill>
                  <a:srgbClr val="312783"/>
                </a:solidFill>
                <a:latin typeface="Arial" panose="020B0604020202020204" pitchFamily="34" charset="0"/>
              </a:rPr>
              <a:t>)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53011" y="2115786"/>
            <a:ext cx="8729289" cy="115319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Subject pronouns are often omitted; the verb endings indicate who the subject is. They may, however, be used for clarification or for emphasis.</a:t>
            </a:r>
          </a:p>
        </p:txBody>
      </p:sp>
      <p:graphicFrame>
        <p:nvGraphicFramePr>
          <p:cNvPr id="2" name="Tabla 7">
            <a:extLst>
              <a:ext uri="{FF2B5EF4-FFF2-40B4-BE49-F238E27FC236}">
                <a16:creationId xmlns:a16="http://schemas.microsoft.com/office/drawing/2014/main" id="{6E4590E8-07CF-449F-8550-EB9CB8844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868747"/>
              </p:ext>
            </p:extLst>
          </p:nvPr>
        </p:nvGraphicFramePr>
        <p:xfrm>
          <a:off x="2563796" y="4065289"/>
          <a:ext cx="872332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4659329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—¿Qué enseñan? </a:t>
                      </a:r>
                    </a:p>
                    <a:p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endParaRPr lang="es-ES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—¿Quién desea trabajar hoy? </a:t>
                      </a:r>
                    </a:p>
                    <a:p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wants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today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n-US" b="1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enseña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arte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b="1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enseña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química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teaches art and she teaches chemistry.</a:t>
                      </a:r>
                    </a:p>
                    <a:p>
                      <a:endParaRPr lang="en-US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n-US" b="1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deseo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trabajar</a:t>
                      </a:r>
                      <a:r>
                        <a:rPr lang="en-U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U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don’t want to work.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AEB471C0-DC55-4A69-AA41-9591E6FF79B0}"/>
              </a:ext>
            </a:extLst>
          </p:cNvPr>
          <p:cNvSpPr/>
          <p:nvPr/>
        </p:nvSpPr>
        <p:spPr>
          <a:xfrm rot="5400000">
            <a:off x="221137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ítulo 4">
            <a:extLst>
              <a:ext uri="{FF2B5EF4-FFF2-40B4-BE49-F238E27FC236}">
                <a16:creationId xmlns:a16="http://schemas.microsoft.com/office/drawing/2014/main" id="{C63BA751-6A7E-4380-80E1-E11418B6D92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The present tense of regular </a:t>
            </a:r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b="0" dirty="0"/>
              <a:t>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892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4000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68251" y="2182460"/>
            <a:ext cx="8729289" cy="215718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The verb </a:t>
            </a:r>
            <a:r>
              <a:rPr lang="en-US" sz="2400" b="1" dirty="0" err="1"/>
              <a:t>gustar</a:t>
            </a:r>
            <a:r>
              <a:rPr lang="en-US" sz="2400" dirty="0"/>
              <a:t>, which is used to express likes and dislikes, is different from other </a:t>
            </a:r>
            <a:r>
              <a:rPr lang="en-US" sz="2400" b="1" dirty="0"/>
              <a:t>-</a:t>
            </a:r>
            <a:r>
              <a:rPr lang="en-US" sz="2400" b="1" dirty="0" err="1"/>
              <a:t>ar</a:t>
            </a:r>
            <a:r>
              <a:rPr lang="en-US" sz="2400" b="1" dirty="0"/>
              <a:t> </a:t>
            </a:r>
            <a:r>
              <a:rPr lang="en-US" sz="2400" dirty="0"/>
              <a:t>verbs. The most common forms of this verb are </a:t>
            </a:r>
            <a:r>
              <a:rPr lang="en-US" sz="2400" b="1" dirty="0" err="1"/>
              <a:t>gusta</a:t>
            </a:r>
            <a:r>
              <a:rPr lang="en-US" sz="2400" dirty="0"/>
              <a:t> and </a:t>
            </a:r>
            <a:r>
              <a:rPr lang="en-US" sz="2400" b="1" dirty="0" err="1"/>
              <a:t>gustan</a:t>
            </a:r>
            <a:r>
              <a:rPr lang="en-US" sz="2400" dirty="0"/>
              <a:t>. Use a singular noun with </a:t>
            </a:r>
            <a:r>
              <a:rPr lang="en-US" sz="2400" b="1" dirty="0" err="1"/>
              <a:t>gusta</a:t>
            </a:r>
            <a:r>
              <a:rPr lang="en-US" sz="2400" dirty="0"/>
              <a:t> and a plural noun with </a:t>
            </a:r>
            <a:r>
              <a:rPr lang="en-US" sz="2400" b="1" dirty="0" err="1"/>
              <a:t>gustan</a:t>
            </a:r>
            <a:r>
              <a:rPr lang="en-US" sz="2400" dirty="0"/>
              <a:t>. Also, there is no subject pronoun (</a:t>
            </a:r>
            <a:r>
              <a:rPr lang="en-US" sz="2400" b="1" dirty="0" err="1"/>
              <a:t>yo</a:t>
            </a:r>
            <a:r>
              <a:rPr lang="en-US" sz="2400" b="1" dirty="0"/>
              <a:t>, </a:t>
            </a:r>
            <a:r>
              <a:rPr lang="en-US" sz="2400" b="1" dirty="0" err="1"/>
              <a:t>tú</a:t>
            </a:r>
            <a:r>
              <a:rPr lang="en-US" sz="2400" b="1" dirty="0"/>
              <a:t>,...</a:t>
            </a:r>
            <a:r>
              <a:rPr lang="en-US" sz="2400" dirty="0"/>
              <a:t>) before </a:t>
            </a:r>
            <a:r>
              <a:rPr lang="en-US" sz="2400" b="1" dirty="0" err="1"/>
              <a:t>gusta</a:t>
            </a:r>
            <a:r>
              <a:rPr lang="en-US" sz="2400" b="1" dirty="0"/>
              <a:t>(n)</a:t>
            </a:r>
            <a:r>
              <a:rPr lang="en-US" sz="2400" dirty="0"/>
              <a:t>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0375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" name="Tabla 7">
            <a:extLst>
              <a:ext uri="{FF2B5EF4-FFF2-40B4-BE49-F238E27FC236}">
                <a16:creationId xmlns:a16="http://schemas.microsoft.com/office/drawing/2014/main" id="{6E4590E8-07CF-449F-8550-EB9CB88442BE}"/>
              </a:ext>
            </a:extLst>
          </p:cNvPr>
          <p:cNvGraphicFramePr>
            <a:graphicFrameLocks noGrp="1"/>
          </p:cNvGraphicFramePr>
          <p:nvPr/>
        </p:nvGraphicFramePr>
        <p:xfrm>
          <a:off x="2655354" y="4660830"/>
          <a:ext cx="872332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818">
                  <a:extLst>
                    <a:ext uri="{9D8B030D-6E8A-4147-A177-3AD203B41FA5}">
                      <a16:colId xmlns:a16="http://schemas.microsoft.com/office/drawing/2014/main" val="769856681"/>
                    </a:ext>
                  </a:extLst>
                </a:gridCol>
                <a:gridCol w="5108511">
                  <a:extLst>
                    <a:ext uri="{9D8B030D-6E8A-4147-A177-3AD203B41FA5}">
                      <a16:colId xmlns:a16="http://schemas.microsoft.com/office/drawing/2014/main" val="1677032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 gusta </a:t>
                      </a: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historia. </a:t>
                      </a:r>
                    </a:p>
                    <a:p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history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 gustan </a:t>
                      </a:r>
                      <a:r>
                        <a:rPr lang="es-ES" b="0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lenguas extranjeras.</a:t>
                      </a:r>
                    </a:p>
                    <a:p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foreign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0" i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languages</a:t>
                      </a:r>
                      <a:r>
                        <a:rPr lang="es-ES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CO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1406"/>
                  </a:ext>
                </a:extLst>
              </a:tr>
            </a:tbl>
          </a:graphicData>
        </a:graphic>
      </p:graphicFrame>
      <p:sp>
        <p:nvSpPr>
          <p:cNvPr id="10" name="Título 4">
            <a:extLst>
              <a:ext uri="{FF2B5EF4-FFF2-40B4-BE49-F238E27FC236}">
                <a16:creationId xmlns:a16="http://schemas.microsoft.com/office/drawing/2014/main" id="{ED67437E-F917-409A-928A-D13480A3B68D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The present tense of regular </a:t>
            </a:r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b="0" dirty="0"/>
              <a:t>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052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531424-8EA4-4E25-93F4-21DB1DA3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2.1-9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DAC77-849D-409A-9576-8B0BC162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A59CA3A4-79FE-4894-9FC3-FBDBC32FA6B6}"/>
              </a:ext>
            </a:extLst>
          </p:cNvPr>
          <p:cNvSpPr txBox="1"/>
          <p:nvPr/>
        </p:nvSpPr>
        <p:spPr>
          <a:xfrm>
            <a:off x="2540005" y="16433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sz="2800" b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gustar</a:t>
            </a:r>
            <a:r>
              <a:rPr lang="en-US" sz="28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</a:rPr>
              <a:t>(</a:t>
            </a:r>
            <a:r>
              <a:rPr lang="es-CO" sz="2800" b="0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</a:rPr>
              <a:t>cont</a:t>
            </a:r>
            <a:r>
              <a:rPr lang="es-CO" sz="2800" dirty="0" err="1">
                <a:solidFill>
                  <a:srgbClr val="312783"/>
                </a:solidFill>
                <a:latin typeface="Arial" panose="020B0604020202020204" pitchFamily="34" charset="0"/>
              </a:rPr>
              <a:t>’d</a:t>
            </a:r>
            <a:r>
              <a:rPr lang="es-CO" sz="2800" dirty="0">
                <a:solidFill>
                  <a:srgbClr val="312783"/>
                </a:solidFill>
                <a:latin typeface="Arial" panose="020B0604020202020204" pitchFamily="34" charset="0"/>
              </a:rPr>
              <a:t>)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B1005DB6-9D01-403B-8D3F-9FEF61B1E49E}"/>
              </a:ext>
            </a:extLst>
          </p:cNvPr>
          <p:cNvSpPr txBox="1">
            <a:spLocks/>
          </p:cNvSpPr>
          <p:nvPr/>
        </p:nvSpPr>
        <p:spPr>
          <a:xfrm>
            <a:off x="2075871" y="2115785"/>
            <a:ext cx="8729289" cy="2480419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 say what you like, use </a:t>
            </a:r>
            <a:r>
              <a:rPr lang="en-US" b="1" dirty="0"/>
              <a:t>me</a:t>
            </a:r>
            <a:r>
              <a:rPr lang="en-US" dirty="0"/>
              <a:t> before </a:t>
            </a:r>
            <a:r>
              <a:rPr lang="en-US" b="1" dirty="0" err="1"/>
              <a:t>gusta</a:t>
            </a:r>
            <a:r>
              <a:rPr lang="en-US" b="1" dirty="0"/>
              <a:t>(n)</a:t>
            </a:r>
            <a:r>
              <a:rPr lang="en-US" dirty="0"/>
              <a:t>. To ask a friend what he/she likes, use </a:t>
            </a:r>
            <a:r>
              <a:rPr lang="en-US" b="1" dirty="0" err="1"/>
              <a:t>te</a:t>
            </a:r>
            <a:r>
              <a:rPr lang="en-US" dirty="0"/>
              <a:t> before </a:t>
            </a:r>
            <a:r>
              <a:rPr lang="en-US" b="1" dirty="0" err="1"/>
              <a:t>gusta</a:t>
            </a:r>
            <a:r>
              <a:rPr lang="en-US" b="1" dirty="0"/>
              <a:t>(n)</a:t>
            </a:r>
            <a:r>
              <a:rPr lang="en-US" dirty="0"/>
              <a:t>. To express dislikes, insert </a:t>
            </a:r>
            <a:r>
              <a:rPr lang="en-US" b="1" dirty="0"/>
              <a:t>no</a:t>
            </a:r>
            <a:r>
              <a:rPr lang="en-US" dirty="0"/>
              <a:t> before </a:t>
            </a:r>
            <a:r>
              <a:rPr lang="en-US" b="1" dirty="0"/>
              <a:t>me</a:t>
            </a:r>
            <a:r>
              <a:rPr lang="en-US" dirty="0"/>
              <a:t> or </a:t>
            </a:r>
            <a:r>
              <a:rPr lang="en-US" b="1" dirty="0" err="1"/>
              <a:t>te</a:t>
            </a:r>
            <a:r>
              <a:rPr lang="en-US" dirty="0"/>
              <a:t>. To talk about what you like and don’t like to do, use </a:t>
            </a:r>
            <a:r>
              <a:rPr lang="en-US" b="1" dirty="0"/>
              <a:t>(no) me </a:t>
            </a:r>
            <a:r>
              <a:rPr lang="en-US" b="1" dirty="0" err="1"/>
              <a:t>gusta</a:t>
            </a:r>
            <a:r>
              <a:rPr lang="en-US" dirty="0"/>
              <a:t> + [</a:t>
            </a:r>
            <a:r>
              <a:rPr lang="en-US" i="1" dirty="0"/>
              <a:t>infinitive</a:t>
            </a:r>
            <a:r>
              <a:rPr lang="en-US" dirty="0"/>
              <a:t>].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FEBB910E-B360-4F36-AE9C-8707F165905E}"/>
              </a:ext>
            </a:extLst>
          </p:cNvPr>
          <p:cNvSpPr/>
          <p:nvPr/>
        </p:nvSpPr>
        <p:spPr>
          <a:xfrm rot="5400000">
            <a:off x="2211371" y="2303165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ítulo 4">
            <a:extLst>
              <a:ext uri="{FF2B5EF4-FFF2-40B4-BE49-F238E27FC236}">
                <a16:creationId xmlns:a16="http://schemas.microsoft.com/office/drawing/2014/main" id="{EB185AAE-7616-493F-8DEA-D5BFDEFC2E3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/>
              <a:t>The present tense of regular </a:t>
            </a:r>
            <a:r>
              <a:rPr lang="en-US" dirty="0"/>
              <a:t>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b="0" dirty="0"/>
              <a:t>verbs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0893273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2477</TotalTime>
  <Words>935</Words>
  <Application>Microsoft Office PowerPoint</Application>
  <PresentationFormat>Panorámica</PresentationFormat>
  <Paragraphs>168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Main-MASTER</vt:lpstr>
      <vt:lpstr>Presentación de PowerPoint</vt:lpstr>
      <vt:lpstr>The present tense of regular -ar verbs</vt:lpstr>
      <vt:lpstr>The present tense of regular -ar verbs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128</cp:revision>
  <dcterms:created xsi:type="dcterms:W3CDTF">2020-01-23T15:55:24Z</dcterms:created>
  <dcterms:modified xsi:type="dcterms:W3CDTF">2021-01-22T13:46:05Z</dcterms:modified>
</cp:coreProperties>
</file>