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92" r:id="rId2"/>
    <p:sldId id="307" r:id="rId3"/>
    <p:sldId id="306" r:id="rId4"/>
    <p:sldId id="308" r:id="rId5"/>
    <p:sldId id="298" r:id="rId6"/>
    <p:sldId id="30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  <a:srgbClr val="CD4014"/>
    <a:srgbClr val="FFF9C7"/>
    <a:srgbClr val="0C7D5E"/>
    <a:srgbClr val="F26815"/>
    <a:srgbClr val="33348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8" autoAdjust="0"/>
    <p:restoredTop sz="86481" autoAdjust="0"/>
  </p:normalViewPr>
  <p:slideViewPr>
    <p:cSldViewPr snapToGrid="0">
      <p:cViewPr varScale="1">
        <p:scale>
          <a:sx n="59" d="100"/>
          <a:sy n="59" d="100"/>
        </p:scale>
        <p:origin x="1488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088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1.4-1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501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0" name="Isosceles Triangle 2">
            <a:extLst>
              <a:ext uri="{FF2B5EF4-FFF2-40B4-BE49-F238E27FC236}">
                <a16:creationId xmlns:a16="http://schemas.microsoft.com/office/drawing/2014/main" id="{65D7DCCA-F897-458A-B7F1-E7B73DA3753C}"/>
              </a:ext>
            </a:extLst>
          </p:cNvPr>
          <p:cNvSpPr/>
          <p:nvPr userDrawn="1"/>
        </p:nvSpPr>
        <p:spPr>
          <a:xfrm rot="5400000">
            <a:off x="219419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1.4-1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1.4-1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161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1.4-1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Telling time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32D9A450-35A9-4113-80A6-3D72E7B36208}"/>
              </a:ext>
            </a:extLst>
          </p:cNvPr>
          <p:cNvSpPr/>
          <p:nvPr userDrawn="1"/>
        </p:nvSpPr>
        <p:spPr>
          <a:xfrm flipH="1">
            <a:off x="-2" y="-12689"/>
            <a:ext cx="12192001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C3AE27A1-0D55-495A-9CA3-2C4622756FDB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EAD8CA-8833-4894-AFB0-13498136CA1E}"/>
              </a:ext>
            </a:extLst>
          </p:cNvPr>
          <p:cNvSpPr txBox="1"/>
          <p:nvPr userDrawn="1"/>
        </p:nvSpPr>
        <p:spPr>
          <a:xfrm>
            <a:off x="9682484" y="525083"/>
            <a:ext cx="1665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Hola, ¿qué tal?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superiores redondeadas 16">
            <a:extLst>
              <a:ext uri="{FF2B5EF4-FFF2-40B4-BE49-F238E27FC236}">
                <a16:creationId xmlns:a16="http://schemas.microsoft.com/office/drawing/2014/main" id="{F364D2F2-2877-4A43-B451-318E3841A500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A20CA59B-872F-43CB-9A03-0A26C0906C65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B78C08-0749-42DE-958C-2DAE7F617B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5011" y="1672034"/>
            <a:ext cx="8229600" cy="309981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Use numbers with the verb </a:t>
            </a:r>
            <a:r>
              <a:rPr lang="en-US" sz="2400" b="1" dirty="0"/>
              <a:t>ser</a:t>
            </a:r>
            <a:r>
              <a:rPr lang="en-US" sz="2400" dirty="0"/>
              <a:t> to tell time. To ask what time it is, use </a:t>
            </a: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hora es? </a:t>
            </a:r>
            <a:r>
              <a:rPr lang="en-US" sz="2400" dirty="0"/>
              <a:t>To say what time it is, use </a:t>
            </a:r>
            <a:r>
              <a:rPr lang="en-US" sz="2400" b="1" dirty="0"/>
              <a:t>es</a:t>
            </a:r>
            <a:r>
              <a:rPr lang="en-US" sz="2400" dirty="0"/>
              <a:t> </a:t>
            </a:r>
            <a:r>
              <a:rPr lang="en-US" sz="2400" b="1" dirty="0"/>
              <a:t>la</a:t>
            </a:r>
            <a:r>
              <a:rPr lang="en-US" sz="2400" dirty="0"/>
              <a:t> with </a:t>
            </a:r>
            <a:r>
              <a:rPr lang="en-US" sz="2400" b="1" dirty="0"/>
              <a:t>una</a:t>
            </a:r>
            <a:r>
              <a:rPr lang="en-US" sz="2400" dirty="0"/>
              <a:t> and </a:t>
            </a:r>
            <a:r>
              <a:rPr lang="en-US" sz="2400" b="1" dirty="0"/>
              <a:t>son las</a:t>
            </a:r>
            <a:r>
              <a:rPr lang="en-US" sz="2400" dirty="0"/>
              <a:t> with other hours.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1.4-1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423685-24BD-4C52-BE6D-865D1C6C0404}"/>
              </a:ext>
            </a:extLst>
          </p:cNvPr>
          <p:cNvSpPr txBox="1"/>
          <p:nvPr/>
        </p:nvSpPr>
        <p:spPr>
          <a:xfrm>
            <a:off x="3810565" y="5621066"/>
            <a:ext cx="1480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 la una.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306A15-ECA0-4E60-92A3-9178C82F7151}"/>
              </a:ext>
            </a:extLst>
          </p:cNvPr>
          <p:cNvSpPr txBox="1"/>
          <p:nvPr/>
        </p:nvSpPr>
        <p:spPr>
          <a:xfrm>
            <a:off x="6586270" y="5622382"/>
            <a:ext cx="193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</a:t>
            </a:r>
            <a:r>
              <a:rPr lang="es-CO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cuatro.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n 20" descr="A clock reads one o’clock.">
            <a:extLst>
              <a:ext uri="{FF2B5EF4-FFF2-40B4-BE49-F238E27FC236}">
                <a16:creationId xmlns:a16="http://schemas.microsoft.com/office/drawing/2014/main" id="{A83E641D-AEF1-45A7-A62F-8CA48653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2350" y="3143250"/>
            <a:ext cx="1955230" cy="2428269"/>
          </a:xfrm>
          <a:prstGeom prst="rect">
            <a:avLst/>
          </a:prstGeom>
        </p:spPr>
      </p:pic>
      <p:pic>
        <p:nvPicPr>
          <p:cNvPr id="23" name="Imagen 22" descr="A clock reads four o’clock.">
            <a:extLst>
              <a:ext uri="{FF2B5EF4-FFF2-40B4-BE49-F238E27FC236}">
                <a16:creationId xmlns:a16="http://schemas.microsoft.com/office/drawing/2014/main" id="{F916A33C-C92E-4510-A267-9CA19A64FB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6270" y="3106928"/>
            <a:ext cx="1821131" cy="245576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D8FF722-1ADE-41A6-AE38-207601E3F1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22529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A clock reads two ten.">
            <a:extLst>
              <a:ext uri="{FF2B5EF4-FFF2-40B4-BE49-F238E27FC236}">
                <a16:creationId xmlns:a16="http://schemas.microsoft.com/office/drawing/2014/main" id="{79BDD901-3297-48DC-8CEA-1CE304EC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1616" y="3166144"/>
            <a:ext cx="1875964" cy="2396544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B78C08-0749-42DE-958C-2DAE7F617B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5011" y="1665684"/>
            <a:ext cx="7167889" cy="96321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Express time from the hour to the half hour by adding minutes.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306A15-ECA0-4E60-92A3-9178C82F7151}"/>
              </a:ext>
            </a:extLst>
          </p:cNvPr>
          <p:cNvSpPr txBox="1"/>
          <p:nvPr/>
        </p:nvSpPr>
        <p:spPr>
          <a:xfrm>
            <a:off x="6217970" y="5622382"/>
            <a:ext cx="2679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ocho 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 veinte.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B7E645A-7449-4CBA-A553-21CD23CA1609}"/>
              </a:ext>
            </a:extLst>
          </p:cNvPr>
          <p:cNvSpPr txBox="1"/>
          <p:nvPr/>
        </p:nvSpPr>
        <p:spPr>
          <a:xfrm>
            <a:off x="3320296" y="5621066"/>
            <a:ext cx="2285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dos 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 diez.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 descr="A clock reads eight twenty.">
            <a:extLst>
              <a:ext uri="{FF2B5EF4-FFF2-40B4-BE49-F238E27FC236}">
                <a16:creationId xmlns:a16="http://schemas.microsoft.com/office/drawing/2014/main" id="{E3CF44FF-08CA-474D-BBAE-83B1C9F8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599" y="3183894"/>
            <a:ext cx="1886471" cy="2378794"/>
          </a:xfrm>
          <a:prstGeom prst="rect">
            <a:avLst/>
          </a:prstGeom>
        </p:spPr>
      </p:pic>
      <p:sp>
        <p:nvSpPr>
          <p:cNvPr id="11" name="Título 5">
            <a:extLst>
              <a:ext uri="{FF2B5EF4-FFF2-40B4-BE49-F238E27FC236}">
                <a16:creationId xmlns:a16="http://schemas.microsoft.com/office/drawing/2014/main" id="{D5B62E0F-ADF6-4769-BBB8-5A0650BFFF84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/>
              <a:t>Telling time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77612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5CEACA2-6E2A-4C55-AFED-D88EFDF61F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5011" y="1697434"/>
            <a:ext cx="8229600" cy="309981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Use </a:t>
            </a:r>
            <a:r>
              <a:rPr lang="en-US" sz="2400" b="1" dirty="0"/>
              <a:t>y </a:t>
            </a:r>
            <a:r>
              <a:rPr lang="en-US" sz="2400" b="1" dirty="0" err="1"/>
              <a:t>cuarto</a:t>
            </a:r>
            <a:r>
              <a:rPr lang="en-US" sz="2400" b="1" dirty="0"/>
              <a:t> </a:t>
            </a:r>
            <a:r>
              <a:rPr lang="en-US" sz="2400" dirty="0"/>
              <a:t>or </a:t>
            </a:r>
            <a:r>
              <a:rPr lang="en-US" sz="2400" b="1" dirty="0"/>
              <a:t>y quince </a:t>
            </a:r>
            <a:r>
              <a:rPr lang="en-US" sz="2400" dirty="0"/>
              <a:t>to say that it’s fifteen minutes past the hour.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A8F5ED-3DA5-441C-A53D-45367B72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A7FF4AA-7C3F-4135-B49A-3FABADC3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6B592B1-E405-43A8-B6C9-EF39742144B5}"/>
              </a:ext>
            </a:extLst>
          </p:cNvPr>
          <p:cNvSpPr txBox="1">
            <a:spLocks/>
          </p:cNvSpPr>
          <p:nvPr/>
        </p:nvSpPr>
        <p:spPr>
          <a:xfrm>
            <a:off x="2065011" y="2573733"/>
            <a:ext cx="8229600" cy="8570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Use </a:t>
            </a:r>
            <a:r>
              <a:rPr lang="en-US" sz="2400" b="1" dirty="0"/>
              <a:t>y media</a:t>
            </a:r>
            <a:r>
              <a:rPr lang="en-US" sz="2400" dirty="0"/>
              <a:t> or </a:t>
            </a:r>
            <a:r>
              <a:rPr lang="en-US" sz="2400" b="1" dirty="0"/>
              <a:t>y </a:t>
            </a:r>
            <a:r>
              <a:rPr lang="en-US" sz="2400" b="1" dirty="0" err="1"/>
              <a:t>treinta</a:t>
            </a:r>
            <a:r>
              <a:rPr lang="en-US" sz="2400" dirty="0"/>
              <a:t> to say that it’s thirty minutes past the hour.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AEC2E2C1-C19B-487C-83C9-3E7319A87B79}"/>
              </a:ext>
            </a:extLst>
          </p:cNvPr>
          <p:cNvSpPr/>
          <p:nvPr/>
        </p:nvSpPr>
        <p:spPr>
          <a:xfrm rot="5400000">
            <a:off x="2194195" y="2686597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Imagen 15" descr="A clock reads four fifteen.">
            <a:extLst>
              <a:ext uri="{FF2B5EF4-FFF2-40B4-BE49-F238E27FC236}">
                <a16:creationId xmlns:a16="http://schemas.microsoft.com/office/drawing/2014/main" id="{44DDA653-B377-432B-A2E6-25111DC8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3617655"/>
            <a:ext cx="1399762" cy="1821119"/>
          </a:xfrm>
          <a:prstGeom prst="rect">
            <a:avLst/>
          </a:prstGeom>
        </p:spPr>
      </p:pic>
      <p:pic>
        <p:nvPicPr>
          <p:cNvPr id="18" name="Imagen 17" descr="A clock reads nine thirty.">
            <a:extLst>
              <a:ext uri="{FF2B5EF4-FFF2-40B4-BE49-F238E27FC236}">
                <a16:creationId xmlns:a16="http://schemas.microsoft.com/office/drawing/2014/main" id="{41CAA63F-CF5C-4DE1-A707-076D0E0F5F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8548" y="3676650"/>
            <a:ext cx="1427558" cy="182112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3C04E9D-90C5-4541-99D7-D7CE0BFAFAB5}"/>
              </a:ext>
            </a:extLst>
          </p:cNvPr>
          <p:cNvSpPr txBox="1"/>
          <p:nvPr/>
        </p:nvSpPr>
        <p:spPr>
          <a:xfrm>
            <a:off x="2969785" y="5497770"/>
            <a:ext cx="2821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cuatro 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 cuarto</a:t>
            </a:r>
            <a:r>
              <a:rPr lang="es-E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Son las cuatro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quince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24D7783-C1F0-4129-9CE8-FFF5413F2A94}"/>
              </a:ext>
            </a:extLst>
          </p:cNvPr>
          <p:cNvSpPr txBox="1"/>
          <p:nvPr/>
        </p:nvSpPr>
        <p:spPr>
          <a:xfrm>
            <a:off x="6484611" y="5497769"/>
            <a:ext cx="2821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nueve </a:t>
            </a:r>
            <a:r>
              <a:rPr lang="es-ES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 media</a:t>
            </a:r>
            <a:r>
              <a:rPr lang="es-ES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Son las nueve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treinta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D0318C9E-1281-4D82-8DED-628A3798F7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19264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A49F4DF-E4BE-4014-B476-E06D5CFE5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5011" y="1697434"/>
            <a:ext cx="8229600" cy="128429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/>
              <a:t>To express time from the half hour to the hour in Spanish, use </a:t>
            </a:r>
            <a:r>
              <a:rPr lang="en-US" sz="2400" b="1" dirty="0" err="1"/>
              <a:t>menos</a:t>
            </a:r>
            <a:r>
              <a:rPr lang="en-US" sz="2400" dirty="0"/>
              <a:t> to subtract minutes or a portion of an hour from the next hour.</a:t>
            </a:r>
            <a:endParaRPr lang="es-CO" sz="24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E98A64-FEBA-4234-B72A-3093322B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2BF534-8485-45A0-A134-9B9A5503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6" name="Imagen 5" descr="A clock reads one forty-five.">
            <a:extLst>
              <a:ext uri="{FF2B5EF4-FFF2-40B4-BE49-F238E27FC236}">
                <a16:creationId xmlns:a16="http://schemas.microsoft.com/office/drawing/2014/main" id="{BDDAC939-1C1A-4E8E-B661-CB1AE359D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2929316"/>
            <a:ext cx="1013733" cy="1250420"/>
          </a:xfrm>
          <a:prstGeom prst="rect">
            <a:avLst/>
          </a:prstGeom>
        </p:spPr>
      </p:pic>
      <p:pic>
        <p:nvPicPr>
          <p:cNvPr id="8" name="Imagen 7" descr="A clock reads twelve forty-five.">
            <a:extLst>
              <a:ext uri="{FF2B5EF4-FFF2-40B4-BE49-F238E27FC236}">
                <a16:creationId xmlns:a16="http://schemas.microsoft.com/office/drawing/2014/main" id="{298FB3CE-5236-4F74-B97A-86BCC9BC5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95" y="2967219"/>
            <a:ext cx="1010873" cy="1270484"/>
          </a:xfrm>
          <a:prstGeom prst="rect">
            <a:avLst/>
          </a:prstGeom>
        </p:spPr>
      </p:pic>
      <p:pic>
        <p:nvPicPr>
          <p:cNvPr id="10" name="Imagen 9" descr="A clock reads eight fifty.">
            <a:extLst>
              <a:ext uri="{FF2B5EF4-FFF2-40B4-BE49-F238E27FC236}">
                <a16:creationId xmlns:a16="http://schemas.microsoft.com/office/drawing/2014/main" id="{40994CCA-9497-4C70-8CBE-620C1AFA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25" y="4664968"/>
            <a:ext cx="1013732" cy="1222843"/>
          </a:xfrm>
          <a:prstGeom prst="rect">
            <a:avLst/>
          </a:prstGeom>
        </p:spPr>
      </p:pic>
      <p:pic>
        <p:nvPicPr>
          <p:cNvPr id="12" name="Imagen 11" descr="A clock reads seven fifty-five.">
            <a:extLst>
              <a:ext uri="{FF2B5EF4-FFF2-40B4-BE49-F238E27FC236}">
                <a16:creationId xmlns:a16="http://schemas.microsoft.com/office/drawing/2014/main" id="{6CAA969E-A4AD-4100-B85F-1822F07DC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2082" y="4685593"/>
            <a:ext cx="1013733" cy="122006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22EF21D-0ACA-4C0C-9950-AEE6071D09F2}"/>
              </a:ext>
            </a:extLst>
          </p:cNvPr>
          <p:cNvSpPr txBox="1"/>
          <p:nvPr/>
        </p:nvSpPr>
        <p:spPr>
          <a:xfrm>
            <a:off x="3222826" y="4314122"/>
            <a:ext cx="2091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dos </a:t>
            </a:r>
            <a:r>
              <a:rPr lang="es-E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menos cuarto</a:t>
            </a:r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322463-2076-4D75-A5D0-69143D7F9A16}"/>
              </a:ext>
            </a:extLst>
          </p:cNvPr>
          <p:cNvSpPr txBox="1"/>
          <p:nvPr/>
        </p:nvSpPr>
        <p:spPr>
          <a:xfrm>
            <a:off x="6438035" y="4314122"/>
            <a:ext cx="2026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Es la una </a:t>
            </a:r>
            <a:r>
              <a:rPr lang="es-E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menos cuarto</a:t>
            </a:r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88F6D1D-7F7C-4766-BB07-0016A07E9ADF}"/>
              </a:ext>
            </a:extLst>
          </p:cNvPr>
          <p:cNvSpPr txBox="1"/>
          <p:nvPr/>
        </p:nvSpPr>
        <p:spPr>
          <a:xfrm>
            <a:off x="3222826" y="5923510"/>
            <a:ext cx="2091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nueve </a:t>
            </a:r>
            <a:r>
              <a:rPr lang="es-E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menos diez</a:t>
            </a:r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0BB4577-FD75-4F14-A364-7447E6D39D65}"/>
              </a:ext>
            </a:extLst>
          </p:cNvPr>
          <p:cNvSpPr txBox="1"/>
          <p:nvPr/>
        </p:nvSpPr>
        <p:spPr>
          <a:xfrm>
            <a:off x="6372809" y="5923510"/>
            <a:ext cx="20917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Son las ocho </a:t>
            </a:r>
            <a:r>
              <a:rPr lang="es-ES" sz="1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menos cinco</a:t>
            </a:r>
            <a:r>
              <a:rPr lang="es-ES" sz="1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A1B42C3-8B1F-4AAE-8AA8-98A75697C2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194797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17F409-0C44-4943-ABFB-02DA343F7FEB}"/>
              </a:ext>
            </a:extLst>
          </p:cNvPr>
          <p:cNvSpPr txBox="1">
            <a:spLocks/>
          </p:cNvSpPr>
          <p:nvPr/>
        </p:nvSpPr>
        <p:spPr>
          <a:xfrm>
            <a:off x="2058661" y="2106558"/>
            <a:ext cx="8433964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Here are some useful expressions related to telling time.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1FE8BB33-1317-490A-BF2D-381803252949}"/>
              </a:ext>
            </a:extLst>
          </p:cNvPr>
          <p:cNvSpPr txBox="1"/>
          <p:nvPr/>
        </p:nvSpPr>
        <p:spPr>
          <a:xfrm>
            <a:off x="2535324" y="1641813"/>
            <a:ext cx="564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Time-related expressions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CA6F2F9-08DD-4DD8-BC7A-FE92D01FC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82715"/>
              </p:ext>
            </p:extLst>
          </p:nvPr>
        </p:nvGraphicFramePr>
        <p:xfrm>
          <a:off x="2548024" y="3042047"/>
          <a:ext cx="7129844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70">
                  <a:extLst>
                    <a:ext uri="{9D8B030D-6E8A-4147-A177-3AD203B41FA5}">
                      <a16:colId xmlns:a16="http://schemas.microsoft.com/office/drawing/2014/main" val="2161308741"/>
                    </a:ext>
                  </a:extLst>
                </a:gridCol>
                <a:gridCol w="3660474">
                  <a:extLst>
                    <a:ext uri="{9D8B030D-6E8A-4147-A177-3AD203B41FA5}">
                      <a16:colId xmlns:a16="http://schemas.microsoft.com/office/drawing/2014/main" val="3561600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—¿Qué hora es? 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—Son las cuatro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tarde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afternoon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—Son las diez </a:t>
                      </a:r>
                      <a:r>
                        <a:rPr lang="es-CO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noche</a:t>
                      </a:r>
                      <a:r>
                        <a:rPr lang="es-CO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s-CO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es-CO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—Son las nueve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mañana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morning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—Es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mediodía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noon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—Es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medianoche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midnight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553589"/>
                  </a:ext>
                </a:extLst>
              </a:tr>
            </a:tbl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id="{2C50C239-A22C-4152-9C03-AE1858B562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1171485B-6A18-47D1-8FE1-5A38756E2819}"/>
              </a:ext>
            </a:extLst>
          </p:cNvPr>
          <p:cNvSpPr/>
          <p:nvPr/>
        </p:nvSpPr>
        <p:spPr>
          <a:xfrm rot="5400000">
            <a:off x="2187845" y="221219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95597-8706-4F91-AFA8-CA39448F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6975DC-38D7-4109-98BB-DD5021228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17F409-0C44-4943-ABFB-02DA343F7FEB}"/>
              </a:ext>
            </a:extLst>
          </p:cNvPr>
          <p:cNvSpPr txBox="1">
            <a:spLocks/>
          </p:cNvSpPr>
          <p:nvPr/>
        </p:nvSpPr>
        <p:spPr>
          <a:xfrm>
            <a:off x="2077710" y="2103454"/>
            <a:ext cx="7768419" cy="90080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400" dirty="0"/>
              <a:t>To ask or state at what time a particular event takes place, use the constructions </a:t>
            </a:r>
            <a:r>
              <a:rPr lang="en-US" sz="2400" b="1" dirty="0"/>
              <a:t>¿A </a:t>
            </a:r>
            <a:r>
              <a:rPr lang="en-US" sz="2400" b="1" dirty="0" err="1"/>
              <a:t>qué</a:t>
            </a:r>
            <a:r>
              <a:rPr lang="en-US" sz="2400" b="1" dirty="0"/>
              <a:t> hora (...)? </a:t>
            </a:r>
            <a:r>
              <a:rPr lang="en-US" sz="2400" dirty="0"/>
              <a:t>and </a:t>
            </a:r>
            <a:r>
              <a:rPr lang="en-US" sz="2400" b="1" dirty="0"/>
              <a:t>a la(s)</a:t>
            </a:r>
            <a:r>
              <a:rPr lang="en-US" sz="2400" dirty="0"/>
              <a:t> + </a:t>
            </a:r>
            <a:r>
              <a:rPr lang="en-US" sz="2400" i="1" dirty="0"/>
              <a:t>time</a:t>
            </a:r>
            <a:r>
              <a:rPr lang="en-US" sz="2400" dirty="0"/>
              <a:t>.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ECA6F2F9-08DD-4DD8-BC7A-FE92D01FC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7535"/>
              </p:ext>
            </p:extLst>
          </p:nvPr>
        </p:nvGraphicFramePr>
        <p:xfrm>
          <a:off x="2683478" y="3770819"/>
          <a:ext cx="7396693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370">
                  <a:extLst>
                    <a:ext uri="{9D8B030D-6E8A-4147-A177-3AD203B41FA5}">
                      <a16:colId xmlns:a16="http://schemas.microsoft.com/office/drawing/2014/main" val="2161308741"/>
                    </a:ext>
                  </a:extLst>
                </a:gridCol>
                <a:gridCol w="3927323">
                  <a:extLst>
                    <a:ext uri="{9D8B030D-6E8A-4147-A177-3AD203B41FA5}">
                      <a16:colId xmlns:a16="http://schemas.microsoft.com/office/drawing/2014/main" val="3561600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—¿A </a:t>
                      </a:r>
                      <a:r>
                        <a:rPr lang="en-US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U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hora </a:t>
                      </a:r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la </a:t>
                      </a:r>
                      <a:r>
                        <a:rPr lang="en-US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clase</a:t>
                      </a:r>
                      <a:r>
                        <a:rPr lang="en-U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 what time is the class? </a:t>
                      </a:r>
                    </a:p>
                    <a:p>
                      <a:r>
                        <a:rPr lang="es-ES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—La clase es </a:t>
                      </a:r>
                      <a:r>
                        <a:rPr lang="es-ES" b="1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 una</a:t>
                      </a:r>
                      <a:r>
                        <a:rPr lang="es-ES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b="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es-E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—La clase es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las dos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en-US" b="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class is at two o’clock.</a:t>
                      </a:r>
                    </a:p>
                    <a:p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—La clase es </a:t>
                      </a:r>
                      <a:r>
                        <a:rPr lang="es-ES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las ocho en punto</a:t>
                      </a:r>
                      <a:r>
                        <a:rPr lang="es-ES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class is at 8 o’clock on the dot.</a:t>
                      </a:r>
                      <a:endParaRPr lang="es-ES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553589"/>
                  </a:ext>
                </a:extLst>
              </a:tr>
            </a:tbl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id="{0D80AD5F-9582-4054-8103-8F048E53E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  <p:sp>
        <p:nvSpPr>
          <p:cNvPr id="12" name="Isosceles Triangle 2">
            <a:extLst>
              <a:ext uri="{FF2B5EF4-FFF2-40B4-BE49-F238E27FC236}">
                <a16:creationId xmlns:a16="http://schemas.microsoft.com/office/drawing/2014/main" id="{29596186-2A09-4282-9186-2FC0F21CC04D}"/>
              </a:ext>
            </a:extLst>
          </p:cNvPr>
          <p:cNvSpPr/>
          <p:nvPr/>
        </p:nvSpPr>
        <p:spPr>
          <a:xfrm rot="5400000">
            <a:off x="2187845" y="2212192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E47A839D-1C03-40E4-ADAE-4816BA79CA65}"/>
              </a:ext>
            </a:extLst>
          </p:cNvPr>
          <p:cNvSpPr txBox="1"/>
          <p:nvPr/>
        </p:nvSpPr>
        <p:spPr>
          <a:xfrm>
            <a:off x="2535324" y="1641945"/>
            <a:ext cx="564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12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Time-related expressions (cont’d)</a:t>
            </a:r>
          </a:p>
        </p:txBody>
      </p:sp>
    </p:spTree>
    <p:extLst>
      <p:ext uri="{BB962C8B-B14F-4D97-AF65-F5344CB8AC3E}">
        <p14:creationId xmlns:p14="http://schemas.microsoft.com/office/powerpoint/2010/main" val="3343763059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2588</TotalTime>
  <Words>459</Words>
  <Application>Microsoft Office PowerPoint</Application>
  <PresentationFormat>Panorámica</PresentationFormat>
  <Paragraphs>59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Times New Roman</vt:lpstr>
      <vt:lpstr>Main-MASTER</vt:lpstr>
      <vt:lpstr>Telling time</vt:lpstr>
      <vt:lpstr>Presentación de PowerPoint</vt:lpstr>
      <vt:lpstr>Telling time</vt:lpstr>
      <vt:lpstr>Telling time</vt:lpstr>
      <vt:lpstr>Telling time</vt:lpstr>
      <vt:lpstr>Telling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Alejandra Rodriguez</cp:lastModifiedBy>
  <cp:revision>131</cp:revision>
  <dcterms:created xsi:type="dcterms:W3CDTF">2020-01-23T15:55:24Z</dcterms:created>
  <dcterms:modified xsi:type="dcterms:W3CDTF">2021-01-22T13:41:04Z</dcterms:modified>
</cp:coreProperties>
</file>