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92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5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  <a:srgbClr val="CD4014"/>
    <a:srgbClr val="FFF9C7"/>
    <a:srgbClr val="0C7D5E"/>
    <a:srgbClr val="F26815"/>
    <a:srgbClr val="33348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86481" autoAdjust="0"/>
  </p:normalViewPr>
  <p:slideViewPr>
    <p:cSldViewPr snapToGrid="0">
      <p:cViewPr varScale="1">
        <p:scale>
          <a:sx n="59" d="100"/>
          <a:sy n="59" d="100"/>
        </p:scale>
        <p:origin x="1266" y="78"/>
      </p:cViewPr>
      <p:guideLst/>
    </p:cSldViewPr>
  </p:slideViewPr>
  <p:outlineViewPr>
    <p:cViewPr>
      <p:scale>
        <a:sx n="33" d="100"/>
        <a:sy n="33" d="100"/>
      </p:scale>
      <p:origin x="0" y="-671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311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406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65D7DCCA-F897-458A-B7F1-E7B73DA3753C}"/>
              </a:ext>
            </a:extLst>
          </p:cNvPr>
          <p:cNvSpPr/>
          <p:nvPr userDrawn="1"/>
        </p:nvSpPr>
        <p:spPr>
          <a:xfrm rot="5400000">
            <a:off x="221324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3839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1.3-1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Present tense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7CF5C69-74C2-44CC-8F42-82AC8FE02176}"/>
              </a:ext>
            </a:extLst>
          </p:cNvPr>
          <p:cNvSpPr/>
          <p:nvPr userDrawn="1"/>
        </p:nvSpPr>
        <p:spPr>
          <a:xfrm flipH="1">
            <a:off x="-2" y="-12689"/>
            <a:ext cx="12192001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DBFC82D3-C639-47C2-B593-7A2F72146CA5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FF472A-956D-4860-94DD-FC1B77DD0A2A}"/>
              </a:ext>
            </a:extLst>
          </p:cNvPr>
          <p:cNvSpPr txBox="1"/>
          <p:nvPr userDrawn="1"/>
        </p:nvSpPr>
        <p:spPr>
          <a:xfrm>
            <a:off x="9682484" y="525083"/>
            <a:ext cx="1665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Hola, ¿qué tal?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33D56A5D-80BE-4FEF-9D66-E15CDA59877A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FB09BE78-8063-4B6B-A20A-5C5E16386DDE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1.3-1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7BD0974-80EB-4679-A089-548D2FEB555A}"/>
              </a:ext>
            </a:extLst>
          </p:cNvPr>
          <p:cNvSpPr txBox="1"/>
          <p:nvPr/>
        </p:nvSpPr>
        <p:spPr>
          <a:xfrm>
            <a:off x="2545071" y="1664828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Subject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pronouns</a:t>
            </a:r>
            <a:endParaRPr lang="en-US" sz="28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72631" y="2125484"/>
            <a:ext cx="7898139" cy="247721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order to use verbs, you will need to learn about subject pronouns. A subject pronoun replaces the name or title of a person and acts as the subject of a verb.</a:t>
            </a: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B90A2656-9433-45FB-A96D-75EA66FD9722}"/>
              </a:ext>
            </a:extLst>
          </p:cNvPr>
          <p:cNvSpPr/>
          <p:nvPr/>
        </p:nvSpPr>
        <p:spPr>
          <a:xfrm rot="5400000">
            <a:off x="2201815" y="23354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DC87C863-27C7-4178-9DF6-132A74ECD338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2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1.3-10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16A8252-37B4-44F8-8955-3DD3190CA35C}"/>
              </a:ext>
            </a:extLst>
          </p:cNvPr>
          <p:cNvSpPr txBox="1">
            <a:spLocks/>
          </p:cNvSpPr>
          <p:nvPr/>
        </p:nvSpPr>
        <p:spPr>
          <a:xfrm>
            <a:off x="2084061" y="2143474"/>
            <a:ext cx="8050539" cy="171614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Use </a:t>
            </a:r>
            <a:r>
              <a:rPr lang="en-US" sz="2400" b="1" dirty="0"/>
              <a:t>ser</a:t>
            </a:r>
            <a:r>
              <a:rPr lang="en-US" sz="2400" dirty="0"/>
              <a:t> to express possession, with the preposition </a:t>
            </a:r>
            <a:r>
              <a:rPr lang="en-US" sz="2400" b="1" dirty="0"/>
              <a:t>de</a:t>
            </a:r>
            <a:r>
              <a:rPr lang="en-US" sz="2400" dirty="0"/>
              <a:t>. </a:t>
            </a:r>
            <a:r>
              <a:rPr lang="en-US" sz="2400" b="1" dirty="0"/>
              <a:t>De</a:t>
            </a:r>
            <a:r>
              <a:rPr lang="en-US" sz="2400" dirty="0"/>
              <a:t> combines with </a:t>
            </a:r>
            <a:r>
              <a:rPr lang="en-US" sz="2400" b="1" dirty="0"/>
              <a:t>el</a:t>
            </a:r>
            <a:r>
              <a:rPr lang="en-US" sz="2400" dirty="0"/>
              <a:t> to form the contraction </a:t>
            </a:r>
            <a:r>
              <a:rPr lang="en-US" sz="2400" b="1" dirty="0"/>
              <a:t>del</a:t>
            </a:r>
            <a:r>
              <a:rPr lang="en-US" sz="2400" dirty="0"/>
              <a:t>.</a:t>
            </a:r>
            <a:r>
              <a:rPr lang="en-US" sz="2400" baseline="30000" dirty="0"/>
              <a:t>2</a:t>
            </a:r>
            <a:r>
              <a:rPr lang="en-US" sz="2400" dirty="0"/>
              <a:t> Note that Spanish doesn’t use [</a:t>
            </a:r>
            <a:r>
              <a:rPr lang="en-US" sz="2400" i="1" dirty="0"/>
              <a:t>apostrophe</a:t>
            </a:r>
            <a:r>
              <a:rPr lang="en-US" sz="2400" dirty="0"/>
              <a:t>] + </a:t>
            </a:r>
            <a:r>
              <a:rPr lang="en-US" sz="2400" i="1" dirty="0"/>
              <a:t>s</a:t>
            </a:r>
            <a:r>
              <a:rPr lang="en-US" sz="2400" dirty="0"/>
              <a:t> to indicate possession.</a:t>
            </a:r>
            <a:endParaRPr lang="en-US" sz="2400" baseline="30000" dirty="0"/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827DE585-7E02-420D-BCFC-7A188512E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16599"/>
              </p:ext>
            </p:extLst>
          </p:nvPr>
        </p:nvGraphicFramePr>
        <p:xfrm>
          <a:off x="2648580" y="4023266"/>
          <a:ext cx="7685591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5660986"/>
                    </a:ext>
                  </a:extLst>
                </a:gridCol>
                <a:gridCol w="3621591">
                  <a:extLst>
                    <a:ext uri="{9D8B030D-6E8A-4147-A177-3AD203B41FA5}">
                      <a16:colId xmlns:a16="http://schemas.microsoft.com/office/drawing/2014/main" val="798110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 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quién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mochila? 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Whose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backpack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 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quiénes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lápices? </a:t>
                      </a:r>
                    </a:p>
                    <a:p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Whose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pencils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—Es la mochila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Sara.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Sara’s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backpack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lápices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chico.</a:t>
                      </a:r>
                    </a:p>
                    <a:p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boy’s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pencils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2106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D11EA2F-8543-46EE-87CD-36F6C13FE561}"/>
              </a:ext>
            </a:extLst>
          </p:cNvPr>
          <p:cNvSpPr txBox="1"/>
          <p:nvPr/>
        </p:nvSpPr>
        <p:spPr>
          <a:xfrm>
            <a:off x="4290561" y="5806675"/>
            <a:ext cx="5901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does not form contractions with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BBE52D6-BBF3-40DD-9FDB-37C0B77B5CFF}"/>
              </a:ext>
            </a:extLst>
          </p:cNvPr>
          <p:cNvSpPr txBox="1"/>
          <p:nvPr/>
        </p:nvSpPr>
        <p:spPr>
          <a:xfrm>
            <a:off x="2545071" y="1649588"/>
            <a:ext cx="726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(cont’d)  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A21022B9-66E5-483B-953D-1FBA6A0DC0EC}"/>
              </a:ext>
            </a:extLst>
          </p:cNvPr>
          <p:cNvSpPr/>
          <p:nvPr/>
        </p:nvSpPr>
        <p:spPr>
          <a:xfrm rot="5400000">
            <a:off x="2201815" y="227620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241324E-BC6D-48FC-92C4-768EF709CC1E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1F972A42-621F-4FD4-BEB2-D2F8E05C640A}"/>
              </a:ext>
            </a:extLst>
          </p:cNvPr>
          <p:cNvSpPr/>
          <p:nvPr/>
        </p:nvSpPr>
        <p:spPr>
          <a:xfrm>
            <a:off x="4843483" y="2312358"/>
            <a:ext cx="3533467" cy="850602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Subject pronouns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B3AB8C2C-4634-457C-A9D0-F1EE15E46747}"/>
              </a:ext>
            </a:extLst>
          </p:cNvPr>
          <p:cNvSpPr/>
          <p:nvPr/>
        </p:nvSpPr>
        <p:spPr>
          <a:xfrm rot="10800000">
            <a:off x="3581399" y="2744318"/>
            <a:ext cx="6159501" cy="2573805"/>
          </a:xfrm>
          <a:prstGeom prst="round2SameRect">
            <a:avLst>
              <a:gd name="adj1" fmla="val 16184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66468FFC-796C-47AE-803F-F94DD2D05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89410"/>
              </p:ext>
            </p:extLst>
          </p:nvPr>
        </p:nvGraphicFramePr>
        <p:xfrm>
          <a:off x="3670300" y="3279873"/>
          <a:ext cx="6070600" cy="181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66312162"/>
                    </a:ext>
                  </a:extLst>
                </a:gridCol>
                <a:gridCol w="1374140">
                  <a:extLst>
                    <a:ext uri="{9D8B030D-6E8A-4147-A177-3AD203B41FA5}">
                      <a16:colId xmlns:a16="http://schemas.microsoft.com/office/drawing/2014/main" val="2575524584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758662425"/>
                    </a:ext>
                  </a:extLst>
                </a:gridCol>
              </a:tblGrid>
              <a:tr h="181169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usted (Ud.)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él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</a:t>
                      </a:r>
                      <a:endParaRPr lang="fr-FR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(familiar)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(formal)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</a:t>
                      </a:r>
                      <a:endParaRPr lang="fr-FR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36000" marT="90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ustedes (Uds.)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ellas</a:t>
                      </a:r>
                      <a:endParaRPr lang="fr-FR" sz="1200" b="0" i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(masculine)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(feminine)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(masc., fam.)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(fem., fam.)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 (masc.)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 (fem.)</a:t>
                      </a:r>
                      <a:endParaRPr lang="fr-FR" sz="12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36000" marT="90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6" name="TextBox 17">
            <a:extLst>
              <a:ext uri="{FF2B5EF4-FFF2-40B4-BE49-F238E27FC236}">
                <a16:creationId xmlns:a16="http://schemas.microsoft.com/office/drawing/2014/main" id="{F8C6FE90-5697-4E29-9F07-0C8AB001D70B}"/>
              </a:ext>
            </a:extLst>
          </p:cNvPr>
          <p:cNvSpPr txBox="1"/>
          <p:nvPr/>
        </p:nvSpPr>
        <p:spPr>
          <a:xfrm>
            <a:off x="2547611" y="1664828"/>
            <a:ext cx="44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Subject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pronouns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(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cont’d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)</a:t>
            </a:r>
            <a:endParaRPr lang="en-US" sz="28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63B23FB-1ECC-4758-BCA7-759CEBF6A929}"/>
              </a:ext>
            </a:extLst>
          </p:cNvPr>
          <p:cNvSpPr/>
          <p:nvPr/>
        </p:nvSpPr>
        <p:spPr>
          <a:xfrm>
            <a:off x="4022929" y="3003609"/>
            <a:ext cx="1717900" cy="276877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5A039AB-EE48-44D8-9A4D-BD91DB978AAC}"/>
              </a:ext>
            </a:extLst>
          </p:cNvPr>
          <p:cNvSpPr/>
          <p:nvPr/>
        </p:nvSpPr>
        <p:spPr>
          <a:xfrm>
            <a:off x="7069057" y="2995988"/>
            <a:ext cx="1717901" cy="276877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7914839-942C-4B19-B2A1-413229E376C2}"/>
              </a:ext>
            </a:extLst>
          </p:cNvPr>
          <p:cNvCxnSpPr>
            <a:cxnSpLocks/>
          </p:cNvCxnSpPr>
          <p:nvPr/>
        </p:nvCxnSpPr>
        <p:spPr>
          <a:xfrm>
            <a:off x="7619844" y="3822700"/>
            <a:ext cx="5405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B9CC33-7B93-445B-8483-C2660F00394E}"/>
              </a:ext>
            </a:extLst>
          </p:cNvPr>
          <p:cNvCxnSpPr>
            <a:cxnSpLocks/>
          </p:cNvCxnSpPr>
          <p:nvPr/>
        </p:nvCxnSpPr>
        <p:spPr>
          <a:xfrm>
            <a:off x="7609577" y="4578350"/>
            <a:ext cx="5405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0B66E85-2BE7-47BE-93AD-2B1C56202BA1}"/>
              </a:ext>
            </a:extLst>
          </p:cNvPr>
          <p:cNvCxnSpPr>
            <a:cxnSpLocks/>
          </p:cNvCxnSpPr>
          <p:nvPr/>
        </p:nvCxnSpPr>
        <p:spPr>
          <a:xfrm>
            <a:off x="4615417" y="3822700"/>
            <a:ext cx="5405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E321B53-DE31-44AA-A0D2-6B06A43F899A}"/>
              </a:ext>
            </a:extLst>
          </p:cNvPr>
          <p:cNvCxnSpPr>
            <a:cxnSpLocks/>
          </p:cNvCxnSpPr>
          <p:nvPr/>
        </p:nvCxnSpPr>
        <p:spPr>
          <a:xfrm>
            <a:off x="4611607" y="4578350"/>
            <a:ext cx="5405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13150F7-8771-439B-8177-802FD603B98D}"/>
              </a:ext>
            </a:extLst>
          </p:cNvPr>
          <p:cNvSpPr/>
          <p:nvPr/>
        </p:nvSpPr>
        <p:spPr>
          <a:xfrm>
            <a:off x="3962399" y="5525793"/>
            <a:ext cx="5413475" cy="5232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41000">
                <a:srgbClr val="FDF3B8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F5D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C10EF34-EBF6-4E11-8C57-39750A356A59}"/>
              </a:ext>
            </a:extLst>
          </p:cNvPr>
          <p:cNvSpPr txBox="1"/>
          <p:nvPr/>
        </p:nvSpPr>
        <p:spPr>
          <a:xfrm>
            <a:off x="4207079" y="5609547"/>
            <a:ext cx="5302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es-CO" sz="2000" i="0" u="none" strike="noStrike" baseline="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estudiante. </a:t>
            </a:r>
            <a:r>
              <a:rPr lang="es-CO" sz="3000" i="0" u="none" strike="noStrike" baseline="-80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➞</a:t>
            </a:r>
            <a:r>
              <a:rPr lang="es-CO" sz="2000" i="0" u="none" strike="noStrike" baseline="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s-CO" sz="2000" i="0" u="none" strike="noStrike" baseline="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estudiante.</a:t>
            </a:r>
            <a:endParaRPr lang="es-CO" sz="20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C67ED6A-1077-456D-B77B-86359A22C821}"/>
              </a:ext>
            </a:extLst>
          </p:cNvPr>
          <p:cNvSpPr/>
          <p:nvPr/>
        </p:nvSpPr>
        <p:spPr>
          <a:xfrm>
            <a:off x="4843483" y="5083886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ADB2270-B539-4153-A943-0524E4ADAEDC}"/>
              </a:ext>
            </a:extLst>
          </p:cNvPr>
          <p:cNvSpPr/>
          <p:nvPr/>
        </p:nvSpPr>
        <p:spPr>
          <a:xfrm>
            <a:off x="7856301" y="5083886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ítulo 4">
            <a:extLst>
              <a:ext uri="{FF2B5EF4-FFF2-40B4-BE49-F238E27FC236}">
                <a16:creationId xmlns:a16="http://schemas.microsoft.com/office/drawing/2014/main" id="{95893D71-B6A0-4C57-9A71-F32586C1FB8E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80251" y="2129474"/>
            <a:ext cx="7898139" cy="307686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Spanish has four subject pronouns that mean </a:t>
            </a:r>
            <a:r>
              <a:rPr lang="en-US" sz="2400" i="1" dirty="0"/>
              <a:t>you</a:t>
            </a:r>
            <a:r>
              <a:rPr lang="en-US" sz="2400" dirty="0"/>
              <a:t>. Use </a:t>
            </a:r>
            <a:r>
              <a:rPr lang="en-US" sz="2400" b="1" dirty="0" err="1"/>
              <a:t>tú</a:t>
            </a:r>
            <a:r>
              <a:rPr lang="en-US" sz="2400" dirty="0"/>
              <a:t> when talking to a friend, a family member, or a child. Use </a:t>
            </a:r>
            <a:r>
              <a:rPr lang="en-US" sz="2400" b="1" dirty="0" err="1"/>
              <a:t>usted</a:t>
            </a:r>
            <a:r>
              <a:rPr lang="en-US" sz="2400" dirty="0"/>
              <a:t> when talking to someone with whom you have a more formal relationship, such as an employer or a professor, or to someone who is older than you. In Latin America, </a:t>
            </a:r>
            <a:r>
              <a:rPr lang="en-US" sz="2400" b="1" dirty="0" err="1"/>
              <a:t>ustedes</a:t>
            </a:r>
            <a:r>
              <a:rPr lang="en-US" sz="2400" dirty="0"/>
              <a:t> is used as the plural of both </a:t>
            </a:r>
            <a:r>
              <a:rPr lang="en-US" sz="2400" b="1" dirty="0" err="1"/>
              <a:t>tú</a:t>
            </a:r>
            <a:r>
              <a:rPr lang="en-US" sz="2400" dirty="0"/>
              <a:t> and </a:t>
            </a:r>
            <a:r>
              <a:rPr lang="en-US" sz="2400" b="1" dirty="0" err="1"/>
              <a:t>usted</a:t>
            </a:r>
            <a:r>
              <a:rPr lang="en-US" sz="2400" dirty="0"/>
              <a:t>. In Spain, </a:t>
            </a:r>
            <a:r>
              <a:rPr lang="en-US" sz="2400" b="1" dirty="0" err="1"/>
              <a:t>vosotros</a:t>
            </a:r>
            <a:r>
              <a:rPr lang="en-US" sz="2400" b="1" dirty="0"/>
              <a:t>/as</a:t>
            </a:r>
            <a:r>
              <a:rPr lang="en-US" sz="2400" dirty="0"/>
              <a:t> is used as the plural of </a:t>
            </a:r>
            <a:r>
              <a:rPr lang="en-US" sz="2400" b="1" dirty="0" err="1"/>
              <a:t>tú</a:t>
            </a:r>
            <a:r>
              <a:rPr lang="en-US" sz="2400" dirty="0"/>
              <a:t>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45071" y="1664828"/>
            <a:ext cx="44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Subject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pronouns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(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cont’d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)</a:t>
            </a:r>
            <a:endParaRPr lang="en-US" sz="28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623EED54-BCA4-499B-893E-76345746E8BF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A4B860B4-0066-4EF1-A006-F7E846910F5F}"/>
              </a:ext>
            </a:extLst>
          </p:cNvPr>
          <p:cNvSpPr/>
          <p:nvPr/>
        </p:nvSpPr>
        <p:spPr>
          <a:xfrm rot="5400000">
            <a:off x="2213245" y="224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84061" y="2137710"/>
            <a:ext cx="7898139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b="1" dirty="0" err="1"/>
              <a:t>Usted</a:t>
            </a:r>
            <a:r>
              <a:rPr lang="en-US" sz="2400" dirty="0"/>
              <a:t> and </a:t>
            </a:r>
            <a:r>
              <a:rPr lang="en-US" sz="2400" b="1" dirty="0" err="1"/>
              <a:t>ustedes</a:t>
            </a:r>
            <a:r>
              <a:rPr lang="en-US" sz="2400" dirty="0"/>
              <a:t> are abbreviated </a:t>
            </a:r>
            <a:r>
              <a:rPr lang="en-US" sz="2400" b="1" dirty="0" err="1"/>
              <a:t>Ud</a:t>
            </a:r>
            <a:r>
              <a:rPr lang="en-US" sz="2400" dirty="0"/>
              <a:t>. and </a:t>
            </a:r>
            <a:r>
              <a:rPr lang="en-US" sz="2400" b="1" dirty="0" err="1"/>
              <a:t>Uds</a:t>
            </a:r>
            <a:r>
              <a:rPr lang="en-US" sz="2400" dirty="0"/>
              <a:t>.</a:t>
            </a: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B90A2656-9433-45FB-A96D-75EA66FD9722}"/>
              </a:ext>
            </a:extLst>
          </p:cNvPr>
          <p:cNvSpPr/>
          <p:nvPr/>
        </p:nvSpPr>
        <p:spPr>
          <a:xfrm rot="5400000">
            <a:off x="2213245" y="224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50786" y="1664828"/>
            <a:ext cx="44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Subject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pronouns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(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cont’d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)</a:t>
            </a:r>
            <a:endParaRPr lang="en-US" sz="28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44BE2CC-9722-4502-BE07-FF3AD0B4D6FA}"/>
              </a:ext>
            </a:extLst>
          </p:cNvPr>
          <p:cNvSpPr txBox="1">
            <a:spLocks/>
          </p:cNvSpPr>
          <p:nvPr/>
        </p:nvSpPr>
        <p:spPr>
          <a:xfrm>
            <a:off x="2089504" y="2681090"/>
            <a:ext cx="7898139" cy="14802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b="1" dirty="0" err="1"/>
              <a:t>Nosotros</a:t>
            </a:r>
            <a:r>
              <a:rPr lang="en-US" sz="2400" dirty="0"/>
              <a:t>, </a:t>
            </a:r>
            <a:r>
              <a:rPr lang="en-US" sz="2400" b="1" dirty="0" err="1"/>
              <a:t>vosotros</a:t>
            </a:r>
            <a:r>
              <a:rPr lang="en-US" sz="2400" dirty="0"/>
              <a:t>, and </a:t>
            </a:r>
            <a:r>
              <a:rPr lang="en-US" sz="2400" b="1" dirty="0" err="1"/>
              <a:t>ellos</a:t>
            </a:r>
            <a:r>
              <a:rPr lang="en-US" sz="2400" dirty="0"/>
              <a:t> refer to a group of males or to a group of males and females. </a:t>
            </a:r>
            <a:r>
              <a:rPr lang="en-US" sz="2400" b="1" dirty="0" err="1"/>
              <a:t>Nosotras</a:t>
            </a:r>
            <a:r>
              <a:rPr lang="en-US" sz="2400" dirty="0"/>
              <a:t>, </a:t>
            </a:r>
            <a:r>
              <a:rPr lang="en-US" sz="2400" b="1" dirty="0" err="1"/>
              <a:t>vosotras</a:t>
            </a:r>
            <a:r>
              <a:rPr lang="en-US" sz="2400" dirty="0"/>
              <a:t>, and </a:t>
            </a:r>
            <a:r>
              <a:rPr lang="en-US" sz="2400" b="1" dirty="0" err="1"/>
              <a:t>ellas</a:t>
            </a:r>
            <a:r>
              <a:rPr lang="en-US" sz="2400" dirty="0"/>
              <a:t> refer only to groups of females.</a:t>
            </a: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BB83FDDD-8ACD-4D19-86CD-BAE6B2D62A3B}"/>
              </a:ext>
            </a:extLst>
          </p:cNvPr>
          <p:cNvSpPr/>
          <p:nvPr/>
        </p:nvSpPr>
        <p:spPr>
          <a:xfrm rot="5400000">
            <a:off x="2218688" y="2776270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Imagen 11" descr="Two young men.">
            <a:extLst>
              <a:ext uri="{FF2B5EF4-FFF2-40B4-BE49-F238E27FC236}">
                <a16:creationId xmlns:a16="http://schemas.microsoft.com/office/drawing/2014/main" id="{79F42B66-785B-488F-8173-D0B8742A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56" y="4166982"/>
            <a:ext cx="1938338" cy="1674169"/>
          </a:xfrm>
          <a:prstGeom prst="rect">
            <a:avLst/>
          </a:prstGeom>
        </p:spPr>
      </p:pic>
      <p:pic>
        <p:nvPicPr>
          <p:cNvPr id="14" name="Imagen 13" descr="Three young women and a young man. ">
            <a:extLst>
              <a:ext uri="{FF2B5EF4-FFF2-40B4-BE49-F238E27FC236}">
                <a16:creationId xmlns:a16="http://schemas.microsoft.com/office/drawing/2014/main" id="{E760AD05-726F-4559-9C8A-34AFFA86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96" y="4194160"/>
            <a:ext cx="1937047" cy="1672604"/>
          </a:xfrm>
          <a:prstGeom prst="rect">
            <a:avLst/>
          </a:prstGeom>
        </p:spPr>
      </p:pic>
      <p:pic>
        <p:nvPicPr>
          <p:cNvPr id="16" name="Imagen 15" descr="Three young women.">
            <a:extLst>
              <a:ext uri="{FF2B5EF4-FFF2-40B4-BE49-F238E27FC236}">
                <a16:creationId xmlns:a16="http://schemas.microsoft.com/office/drawing/2014/main" id="{6B4357AB-8B66-4B9C-A86C-14D79658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45" y="4194160"/>
            <a:ext cx="1955835" cy="167406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704652B-F341-4656-93F4-E195E6C1E869}"/>
              </a:ext>
            </a:extLst>
          </p:cNvPr>
          <p:cNvSpPr txBox="1"/>
          <p:nvPr/>
        </p:nvSpPr>
        <p:spPr>
          <a:xfrm>
            <a:off x="2626928" y="5866764"/>
            <a:ext cx="2097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nosotros, vosotros, ellos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1CF7B60-450F-4AB4-9EEA-CFD887B7E190}"/>
              </a:ext>
            </a:extLst>
          </p:cNvPr>
          <p:cNvSpPr txBox="1"/>
          <p:nvPr/>
        </p:nvSpPr>
        <p:spPr>
          <a:xfrm>
            <a:off x="5223284" y="5866764"/>
            <a:ext cx="2097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nosotros, vosotros, ellos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BE33EB-DE23-4555-B95C-BF5FCE7CE6C1}"/>
              </a:ext>
            </a:extLst>
          </p:cNvPr>
          <p:cNvSpPr txBox="1"/>
          <p:nvPr/>
        </p:nvSpPr>
        <p:spPr>
          <a:xfrm>
            <a:off x="7861154" y="5866764"/>
            <a:ext cx="2097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nosotras, vosotras, ellas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19148653-9972-4776-8624-E0687A7E6078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87871" y="2109804"/>
            <a:ext cx="7898139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no Spanish equivalent of the English subject pronoun </a:t>
            </a:r>
            <a:r>
              <a:rPr lang="en-US" i="1" dirty="0"/>
              <a:t>it</a:t>
            </a:r>
            <a:r>
              <a:rPr lang="en-US" dirty="0"/>
              <a:t>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45071" y="1664828"/>
            <a:ext cx="44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Subject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pronouns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 (</a:t>
            </a:r>
            <a:r>
              <a:rPr lang="es-CO" sz="2800" b="0" i="0" u="none" strike="noStrike" baseline="0" dirty="0" err="1">
                <a:solidFill>
                  <a:srgbClr val="312783"/>
                </a:solidFill>
                <a:latin typeface="HelveticaNeueLTStd-BdCn"/>
              </a:rPr>
              <a:t>cont’d</a:t>
            </a:r>
            <a:r>
              <a:rPr lang="es-CO" sz="2800" b="0" i="0" u="none" strike="noStrike" baseline="0" dirty="0">
                <a:solidFill>
                  <a:srgbClr val="312783"/>
                </a:solidFill>
                <a:latin typeface="HelveticaNeueLTStd-BdCn"/>
              </a:rPr>
              <a:t>)</a:t>
            </a:r>
            <a:endParaRPr lang="en-US" sz="28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A computer.">
            <a:extLst>
              <a:ext uri="{FF2B5EF4-FFF2-40B4-BE49-F238E27FC236}">
                <a16:creationId xmlns:a16="http://schemas.microsoft.com/office/drawing/2014/main" id="{8E891674-304C-4043-9586-410E87EB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035" y="3574884"/>
            <a:ext cx="2902490" cy="249348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F521B1F-137E-4747-96CB-13CA25449A89}"/>
              </a:ext>
            </a:extLst>
          </p:cNvPr>
          <p:cNvSpPr txBox="1"/>
          <p:nvPr/>
        </p:nvSpPr>
        <p:spPr>
          <a:xfrm>
            <a:off x="3082844" y="5422034"/>
            <a:ext cx="146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—¿Qué es? </a:t>
            </a:r>
          </a:p>
          <a:p>
            <a:pPr algn="l"/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 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2EFB70-C4E9-4918-A8F7-F00C0FEFA423}"/>
              </a:ext>
            </a:extLst>
          </p:cNvPr>
          <p:cNvSpPr txBox="1"/>
          <p:nvPr/>
        </p:nvSpPr>
        <p:spPr>
          <a:xfrm>
            <a:off x="7629766" y="5422033"/>
            <a:ext cx="2753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—Es una computadora.</a:t>
            </a: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computer.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2">
            <a:extLst>
              <a:ext uri="{FF2B5EF4-FFF2-40B4-BE49-F238E27FC236}">
                <a16:creationId xmlns:a16="http://schemas.microsoft.com/office/drawing/2014/main" id="{AA9BF9CE-83A4-488F-9354-66AE80541D3B}"/>
              </a:ext>
            </a:extLst>
          </p:cNvPr>
          <p:cNvSpPr/>
          <p:nvPr/>
        </p:nvSpPr>
        <p:spPr>
          <a:xfrm rot="5400000">
            <a:off x="2213245" y="230411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1111B31C-8A9F-47A0-BDA7-B7008AEE68FE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56682" y="1635800"/>
            <a:ext cx="44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3CC7466-54B9-4323-AF06-FD237B08EA1F}"/>
              </a:ext>
            </a:extLst>
          </p:cNvPr>
          <p:cNvSpPr/>
          <p:nvPr/>
        </p:nvSpPr>
        <p:spPr>
          <a:xfrm>
            <a:off x="4550794" y="2650731"/>
            <a:ext cx="3533467" cy="850602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 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26830AB9-3D53-4DA1-89BB-5430F819B5AA}"/>
              </a:ext>
            </a:extLst>
          </p:cNvPr>
          <p:cNvSpPr/>
          <p:nvPr/>
        </p:nvSpPr>
        <p:spPr>
          <a:xfrm rot="10800000">
            <a:off x="2581275" y="3096740"/>
            <a:ext cx="7753350" cy="1837207"/>
          </a:xfrm>
          <a:prstGeom prst="round2SameRect">
            <a:avLst>
              <a:gd name="adj1" fmla="val 16184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3B29BDFF-67E1-4529-9FD5-EB7C84081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98397"/>
              </p:ext>
            </p:extLst>
          </p:nvPr>
        </p:nvGraphicFramePr>
        <p:xfrm>
          <a:off x="2667000" y="3632298"/>
          <a:ext cx="7667625" cy="100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1066312162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57552458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758662425"/>
                    </a:ext>
                  </a:extLst>
                </a:gridCol>
              </a:tblGrid>
              <a:tr h="1006377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  <a:endParaRPr lang="fr-FR" sz="16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eres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are; he/she 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36000" marT="90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fr-FR" sz="16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somos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are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sois</a:t>
                      </a: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you/they are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36000" marT="9000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3B5DAEE-688B-4284-B2AD-AF3A2D4DA4FA}"/>
              </a:ext>
            </a:extLst>
          </p:cNvPr>
          <p:cNvSpPr/>
          <p:nvPr/>
        </p:nvSpPr>
        <p:spPr>
          <a:xfrm>
            <a:off x="2926291" y="3283608"/>
            <a:ext cx="1921934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8B05EE5-5E37-4659-9B77-8AC864168579}"/>
              </a:ext>
            </a:extLst>
          </p:cNvPr>
          <p:cNvSpPr/>
          <p:nvPr/>
        </p:nvSpPr>
        <p:spPr>
          <a:xfrm>
            <a:off x="7340111" y="3283608"/>
            <a:ext cx="1921933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9C0699C-2CBE-40A2-A78B-25569F2ECA05}"/>
              </a:ext>
            </a:extLst>
          </p:cNvPr>
          <p:cNvSpPr/>
          <p:nvPr/>
        </p:nvSpPr>
        <p:spPr>
          <a:xfrm>
            <a:off x="3846201" y="4592955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9792259-B2E8-4704-89FE-2CD4966A9A24}"/>
              </a:ext>
            </a:extLst>
          </p:cNvPr>
          <p:cNvSpPr/>
          <p:nvPr/>
        </p:nvSpPr>
        <p:spPr>
          <a:xfrm>
            <a:off x="8251196" y="4595570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A33C48E4-1CEC-46CF-A942-E90B7DFBB1C8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45071" y="1649588"/>
            <a:ext cx="726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(cont’d) 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16A8252-37B4-44F8-8955-3DD3190CA35C}"/>
              </a:ext>
            </a:extLst>
          </p:cNvPr>
          <p:cNvSpPr txBox="1">
            <a:spLocks/>
          </p:cNvSpPr>
          <p:nvPr/>
        </p:nvSpPr>
        <p:spPr>
          <a:xfrm>
            <a:off x="2072631" y="2109804"/>
            <a:ext cx="7898139" cy="83984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</a:t>
            </a:r>
            <a:r>
              <a:rPr lang="en-US" b="1" dirty="0"/>
              <a:t>ser</a:t>
            </a:r>
            <a:r>
              <a:rPr lang="en-US" dirty="0"/>
              <a:t> to identify people and things.</a:t>
            </a:r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6D557949-A1C5-4647-8157-D3F0F728CE2D}"/>
              </a:ext>
            </a:extLst>
          </p:cNvPr>
          <p:cNvSpPr/>
          <p:nvPr/>
        </p:nvSpPr>
        <p:spPr>
          <a:xfrm rot="5400000">
            <a:off x="2201815" y="229525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" name="Imagen 16" descr="Video character Olga Lucía.">
            <a:extLst>
              <a:ext uri="{FF2B5EF4-FFF2-40B4-BE49-F238E27FC236}">
                <a16:creationId xmlns:a16="http://schemas.microsoft.com/office/drawing/2014/main" id="{F4A05132-D2CF-4774-8AD5-A0287250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91" y="3459381"/>
            <a:ext cx="1736032" cy="1139200"/>
          </a:xfrm>
          <a:prstGeom prst="rect">
            <a:avLst/>
          </a:prstGeom>
        </p:spPr>
      </p:pic>
      <p:pic>
        <p:nvPicPr>
          <p:cNvPr id="19" name="Imagen 18" descr="Group photo of video characters Daniel, Sara, Manuel, Valentina, Juanjo, and Olga Lucía. ">
            <a:extLst>
              <a:ext uri="{FF2B5EF4-FFF2-40B4-BE49-F238E27FC236}">
                <a16:creationId xmlns:a16="http://schemas.microsoft.com/office/drawing/2014/main" id="{0E2DB13B-F884-4298-A77D-D1DB133C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55" y="3162300"/>
            <a:ext cx="2223294" cy="173336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6B9EC80-3C04-4DD3-830B-F942A765140A}"/>
              </a:ext>
            </a:extLst>
          </p:cNvPr>
          <p:cNvSpPr txBox="1"/>
          <p:nvPr/>
        </p:nvSpPr>
        <p:spPr>
          <a:xfrm>
            <a:off x="2141211" y="3377521"/>
            <a:ext cx="2223294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—¿Quién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ella? </a:t>
            </a:r>
          </a:p>
          <a:p>
            <a:pPr algn="l">
              <a:spcAft>
                <a:spcPts val="800"/>
              </a:spcAft>
            </a:pP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she?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Olga Lucía. </a:t>
            </a:r>
          </a:p>
          <a:p>
            <a:pPr algn="l"/>
            <a:r>
              <a:rPr lang="es-CO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She’s</a:t>
            </a:r>
            <a:r>
              <a:rPr lang="es-CO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Olga Lucía. 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F632F1-477E-4A06-B396-F1986394B8C6}"/>
              </a:ext>
            </a:extLst>
          </p:cNvPr>
          <p:cNvSpPr txBox="1"/>
          <p:nvPr/>
        </p:nvSpPr>
        <p:spPr>
          <a:xfrm>
            <a:off x="6090280" y="3425634"/>
            <a:ext cx="2483644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—¿Qué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spcAft>
                <a:spcPts val="800"/>
              </a:spcAft>
            </a:pP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algn="l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una fotografía.</a:t>
            </a:r>
          </a:p>
          <a:p>
            <a:r>
              <a:rPr lang="es-CO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s-CO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es-CO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945B71E6-0466-4152-ACBB-D7DB779FE755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9257A8-A48C-4C2C-BFEE-A651C3D4100A}"/>
              </a:ext>
            </a:extLst>
          </p:cNvPr>
          <p:cNvSpPr txBox="1"/>
          <p:nvPr/>
        </p:nvSpPr>
        <p:spPr>
          <a:xfrm>
            <a:off x="3139685" y="5601842"/>
            <a:ext cx="5901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Spanish does not use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when mentioning a person’s occupation, unless the occupation is accompanied by an adjective.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112ED21-3F60-418F-9027-E133E7F944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</a:t>
            </a:r>
            <a:r>
              <a:rPr lang="en-US" dirty="0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C93B5AF-4B83-4547-93B0-EC8968E84DD1}"/>
              </a:ext>
            </a:extLst>
          </p:cNvPr>
          <p:cNvSpPr txBox="1">
            <a:spLocks/>
          </p:cNvSpPr>
          <p:nvPr/>
        </p:nvSpPr>
        <p:spPr>
          <a:xfrm>
            <a:off x="2065011" y="2109804"/>
            <a:ext cx="7898139" cy="83984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</a:t>
            </a:r>
            <a:r>
              <a:rPr lang="en-US" b="1" dirty="0"/>
              <a:t>ser</a:t>
            </a:r>
            <a:r>
              <a:rPr lang="en-US" dirty="0"/>
              <a:t> to talk about someone’s occupation.</a:t>
            </a:r>
            <a:r>
              <a:rPr lang="en-US" baseline="30000" dirty="0"/>
              <a:t>1</a:t>
            </a:r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D3AD6C39-C6A7-40F0-8497-7186A7071092}"/>
              </a:ext>
            </a:extLst>
          </p:cNvPr>
          <p:cNvSpPr/>
          <p:nvPr/>
        </p:nvSpPr>
        <p:spPr>
          <a:xfrm rot="5400000">
            <a:off x="2194195" y="229525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00CEC5A-F52A-435F-BD87-25D5E3936F49}"/>
              </a:ext>
            </a:extLst>
          </p:cNvPr>
          <p:cNvSpPr txBox="1"/>
          <p:nvPr/>
        </p:nvSpPr>
        <p:spPr>
          <a:xfrm>
            <a:off x="2545071" y="1649588"/>
            <a:ext cx="726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(cont’d)  </a:t>
            </a:r>
          </a:p>
        </p:txBody>
      </p:sp>
      <p:graphicFrame>
        <p:nvGraphicFramePr>
          <p:cNvPr id="13" name="Tabla 9">
            <a:extLst>
              <a:ext uri="{FF2B5EF4-FFF2-40B4-BE49-F238E27FC236}">
                <a16:creationId xmlns:a16="http://schemas.microsoft.com/office/drawing/2014/main" id="{E0E138CC-C39F-4641-9ECD-ADA98986E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25455"/>
              </p:ext>
            </p:extLst>
          </p:nvPr>
        </p:nvGraphicFramePr>
        <p:xfrm>
          <a:off x="2616200" y="3402701"/>
          <a:ext cx="69215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5660986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798110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Valentina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estudiante. </a:t>
                      </a:r>
                    </a:p>
                    <a:p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Valentina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profesora.</a:t>
                      </a:r>
                    </a:p>
                    <a:p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Isabel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2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7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1.3-9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16A8252-37B4-44F8-8955-3DD3190CA35C}"/>
              </a:ext>
            </a:extLst>
          </p:cNvPr>
          <p:cNvSpPr txBox="1">
            <a:spLocks/>
          </p:cNvSpPr>
          <p:nvPr/>
        </p:nvSpPr>
        <p:spPr>
          <a:xfrm>
            <a:off x="2072631" y="2109804"/>
            <a:ext cx="7898139" cy="83984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</a:t>
            </a:r>
            <a:r>
              <a:rPr lang="en-US" b="1" dirty="0"/>
              <a:t>ser</a:t>
            </a:r>
            <a:r>
              <a:rPr lang="en-US" dirty="0"/>
              <a:t> to express origin, along with </a:t>
            </a:r>
            <a:r>
              <a:rPr lang="en-US" b="1" dirty="0"/>
              <a:t>de</a:t>
            </a:r>
            <a:r>
              <a:rPr lang="en-US" dirty="0"/>
              <a:t>.</a:t>
            </a:r>
            <a:endParaRPr lang="en-US" baseline="30000" dirty="0"/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6D557949-A1C5-4647-8157-D3F0F728CE2D}"/>
              </a:ext>
            </a:extLst>
          </p:cNvPr>
          <p:cNvSpPr/>
          <p:nvPr/>
        </p:nvSpPr>
        <p:spPr>
          <a:xfrm rot="5400000">
            <a:off x="2201815" y="229525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4609A42B-933F-4B51-8507-0E72F706D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83663"/>
              </p:ext>
            </p:extLst>
          </p:nvPr>
        </p:nvGraphicFramePr>
        <p:xfrm>
          <a:off x="2635250" y="3409866"/>
          <a:ext cx="69215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5660986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798110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 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Olga Lucía?</a:t>
                      </a:r>
                    </a:p>
                    <a:p>
                      <a:r>
                        <a:rPr lang="en-U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is Olga Lucía from?</a:t>
                      </a:r>
                      <a:endParaRPr lang="es-CO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de 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Venezuela.</a:t>
                      </a:r>
                    </a:p>
                    <a:p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She’s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Venezuela.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21069"/>
                  </a:ext>
                </a:extLst>
              </a:tr>
            </a:tbl>
          </a:graphicData>
        </a:graphic>
      </p:graphicFrame>
      <p:sp>
        <p:nvSpPr>
          <p:cNvPr id="10" name="TextBox 17">
            <a:extLst>
              <a:ext uri="{FF2B5EF4-FFF2-40B4-BE49-F238E27FC236}">
                <a16:creationId xmlns:a16="http://schemas.microsoft.com/office/drawing/2014/main" id="{6BFA3A95-E779-4E82-9850-A04D87C0323A}"/>
              </a:ext>
            </a:extLst>
          </p:cNvPr>
          <p:cNvSpPr txBox="1"/>
          <p:nvPr/>
        </p:nvSpPr>
        <p:spPr>
          <a:xfrm>
            <a:off x="2545071" y="1649588"/>
            <a:ext cx="726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tense of </a:t>
            </a:r>
            <a:r>
              <a:rPr lang="en-US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(cont’d)  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B35876C0-BE95-4D15-B05B-3F3767C20717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</a:t>
            </a:r>
            <a:r>
              <a:rPr lang="en-US"/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1442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2549</TotalTime>
  <Words>800</Words>
  <Application>Microsoft Office PowerPoint</Application>
  <PresentationFormat>Panorámica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HelveticaNeueLTStd-BdCn</vt:lpstr>
      <vt:lpstr>Times New Roman</vt:lpstr>
      <vt:lpstr>Main-MASTER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 tense of ser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Alejandra Rodriguez</cp:lastModifiedBy>
  <cp:revision>132</cp:revision>
  <dcterms:created xsi:type="dcterms:W3CDTF">2020-01-23T15:55:24Z</dcterms:created>
  <dcterms:modified xsi:type="dcterms:W3CDTF">2021-01-22T13:39:12Z</dcterms:modified>
</cp:coreProperties>
</file>