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92" r:id="rId2"/>
    <p:sldId id="297" r:id="rId3"/>
    <p:sldId id="294" r:id="rId4"/>
    <p:sldId id="295" r:id="rId5"/>
    <p:sldId id="29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4216"/>
    <a:srgbClr val="CD4014"/>
    <a:srgbClr val="F26815"/>
    <a:srgbClr val="312783"/>
    <a:srgbClr val="FFF9C7"/>
    <a:srgbClr val="0C7D5E"/>
    <a:srgbClr val="33348E"/>
    <a:srgbClr val="FDF2AE"/>
    <a:srgbClr val="3DBD68"/>
    <a:srgbClr val="45C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6481" autoAdjust="0"/>
  </p:normalViewPr>
  <p:slideViewPr>
    <p:cSldViewPr snapToGrid="0">
      <p:cViewPr varScale="1">
        <p:scale>
          <a:sx n="59" d="100"/>
          <a:sy n="59" d="100"/>
        </p:scale>
        <p:origin x="1410" y="78"/>
      </p:cViewPr>
      <p:guideLst/>
    </p:cSldViewPr>
  </p:slideViewPr>
  <p:outlineViewPr>
    <p:cViewPr>
      <p:scale>
        <a:sx n="33" d="100"/>
        <a:sy n="33" d="100"/>
      </p:scale>
      <p:origin x="0" y="-38094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1.2-1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0" name="Isosceles Triangle 2">
            <a:extLst>
              <a:ext uri="{FF2B5EF4-FFF2-40B4-BE49-F238E27FC236}">
                <a16:creationId xmlns:a16="http://schemas.microsoft.com/office/drawing/2014/main" id="{65D7DCCA-F897-458A-B7F1-E7B73DA3753C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1.2-1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1.2-1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1.2-1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Numbers 0–30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1BA50DF5-0DF3-4E6A-8E89-56E49D5F4A8A}"/>
              </a:ext>
            </a:extLst>
          </p:cNvPr>
          <p:cNvSpPr/>
          <p:nvPr userDrawn="1"/>
        </p:nvSpPr>
        <p:spPr>
          <a:xfrm flipH="1">
            <a:off x="-2" y="-12689"/>
            <a:ext cx="12192001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42C81616-CE54-43C1-9C1D-49867726A1F9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0338D4-55E9-4FA4-9746-E50374BF348B}"/>
              </a:ext>
            </a:extLst>
          </p:cNvPr>
          <p:cNvSpPr txBox="1"/>
          <p:nvPr userDrawn="1"/>
        </p:nvSpPr>
        <p:spPr>
          <a:xfrm>
            <a:off x="9682484" y="525083"/>
            <a:ext cx="16657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Hola, ¿qué tal?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: esquinas superiores redondeadas 16">
            <a:extLst>
              <a:ext uri="{FF2B5EF4-FFF2-40B4-BE49-F238E27FC236}">
                <a16:creationId xmlns:a16="http://schemas.microsoft.com/office/drawing/2014/main" id="{2823E46B-11D8-4116-926D-53865E5B027B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9" name="Rectangle: Rounded Corners 14">
            <a:extLst>
              <a:ext uri="{FF2B5EF4-FFF2-40B4-BE49-F238E27FC236}">
                <a16:creationId xmlns:a16="http://schemas.microsoft.com/office/drawing/2014/main" id="{746B589E-5F92-4157-86A7-BCF8AA0ED901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ipse 21">
            <a:extLst>
              <a:ext uri="{FF2B5EF4-FFF2-40B4-BE49-F238E27FC236}">
                <a16:creationId xmlns:a16="http://schemas.microsoft.com/office/drawing/2014/main" id="{1F972A42-621F-4FD4-BEB2-D2F8E05C640A}"/>
              </a:ext>
            </a:extLst>
          </p:cNvPr>
          <p:cNvSpPr/>
          <p:nvPr/>
        </p:nvSpPr>
        <p:spPr>
          <a:xfrm>
            <a:off x="4509639" y="1766419"/>
            <a:ext cx="3533467" cy="91440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Numbers 0–30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595597-8706-4F91-AFA8-CA39448F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1.2-1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6975DC-38D7-4109-98BB-DD502122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Rectángulo: esquinas superiores redondeadas 1">
            <a:extLst>
              <a:ext uri="{FF2B5EF4-FFF2-40B4-BE49-F238E27FC236}">
                <a16:creationId xmlns:a16="http://schemas.microsoft.com/office/drawing/2014/main" id="{B3AB8C2C-4634-457C-A9D0-F1EE15E46747}"/>
              </a:ext>
            </a:extLst>
          </p:cNvPr>
          <p:cNvSpPr/>
          <p:nvPr/>
        </p:nvSpPr>
        <p:spPr>
          <a:xfrm rot="10800000">
            <a:off x="2599870" y="2223620"/>
            <a:ext cx="7298873" cy="2223621"/>
          </a:xfrm>
          <a:prstGeom prst="round2SameRect">
            <a:avLst>
              <a:gd name="adj1" fmla="val 16184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5" name="Tabla 8">
            <a:extLst>
              <a:ext uri="{FF2B5EF4-FFF2-40B4-BE49-F238E27FC236}">
                <a16:creationId xmlns:a16="http://schemas.microsoft.com/office/drawing/2014/main" id="{66468FFC-796C-47AE-803F-F94DD2D05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960417"/>
              </p:ext>
            </p:extLst>
          </p:nvPr>
        </p:nvGraphicFramePr>
        <p:xfrm>
          <a:off x="2650671" y="2401592"/>
          <a:ext cx="5607052" cy="160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863602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452120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  <a:gridCol w="396240">
                  <a:extLst>
                    <a:ext uri="{9D8B030D-6E8A-4147-A177-3AD203B41FA5}">
                      <a16:colId xmlns:a16="http://schemas.microsoft.com/office/drawing/2014/main" val="1066312162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492979436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575524584"/>
                    </a:ext>
                  </a:extLst>
                </a:gridCol>
                <a:gridCol w="1126490">
                  <a:extLst>
                    <a:ext uri="{9D8B030D-6E8A-4147-A177-3AD203B41FA5}">
                      <a16:colId xmlns:a16="http://schemas.microsoft.com/office/drawing/2014/main" val="686480734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s-CO" sz="14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cuatro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cinco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es-CO" sz="14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90000"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seis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siete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ocho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nueve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diez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once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R="36000"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doce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trece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catorce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quince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dieciséis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diecisiete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T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72000" marR="36000"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dieciocho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diecinueve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veinte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veintiuno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veintidós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veintitrés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T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916974A7-78D8-40FD-80EA-38222270ED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0–30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599C5F30-B511-44CB-9AC3-4A515A1CC231}"/>
              </a:ext>
            </a:extLst>
          </p:cNvPr>
          <p:cNvSpPr/>
          <p:nvPr/>
        </p:nvSpPr>
        <p:spPr>
          <a:xfrm>
            <a:off x="3870435" y="3992806"/>
            <a:ext cx="91440" cy="91440"/>
          </a:xfrm>
          <a:prstGeom prst="ellipse">
            <a:avLst/>
          </a:prstGeom>
          <a:solidFill>
            <a:srgbClr val="333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6B71C13A-F5C0-4EB8-B32E-A06EC8306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369394"/>
              </p:ext>
            </p:extLst>
          </p:nvPr>
        </p:nvGraphicFramePr>
        <p:xfrm>
          <a:off x="8233908" y="2401592"/>
          <a:ext cx="1656898" cy="185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920">
                  <a:extLst>
                    <a:ext uri="{9D8B030D-6E8A-4147-A177-3AD203B41FA5}">
                      <a16:colId xmlns:a16="http://schemas.microsoft.com/office/drawing/2014/main" val="107979058"/>
                    </a:ext>
                  </a:extLst>
                </a:gridCol>
                <a:gridCol w="1279978">
                  <a:extLst>
                    <a:ext uri="{9D8B030D-6E8A-4147-A177-3AD203B41FA5}">
                      <a16:colId xmlns:a16="http://schemas.microsoft.com/office/drawing/2014/main" val="2087263952"/>
                    </a:ext>
                  </a:extLst>
                </a:gridCol>
              </a:tblGrid>
              <a:tr h="18503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fr-FR" sz="1400" b="0" i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36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veinticuatro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veinticinco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veintiséis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veintisiete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veintiocho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veintinueve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241831"/>
                  </a:ext>
                </a:extLst>
              </a:tr>
            </a:tbl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8A059CF0-BC12-4120-B3F7-9FF1925FEDC3}"/>
              </a:ext>
            </a:extLst>
          </p:cNvPr>
          <p:cNvSpPr/>
          <p:nvPr/>
        </p:nvSpPr>
        <p:spPr>
          <a:xfrm>
            <a:off x="5164337" y="3992806"/>
            <a:ext cx="91440" cy="91440"/>
          </a:xfrm>
          <a:prstGeom prst="ellipse">
            <a:avLst/>
          </a:prstGeom>
          <a:solidFill>
            <a:srgbClr val="333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A3C0DAE8-9C18-4532-8646-A2F2E1DA255B}"/>
              </a:ext>
            </a:extLst>
          </p:cNvPr>
          <p:cNvSpPr/>
          <p:nvPr/>
        </p:nvSpPr>
        <p:spPr>
          <a:xfrm>
            <a:off x="6734375" y="3992806"/>
            <a:ext cx="91440" cy="91440"/>
          </a:xfrm>
          <a:prstGeom prst="ellipse">
            <a:avLst/>
          </a:prstGeom>
          <a:solidFill>
            <a:srgbClr val="333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0CDE514B-2DE1-410A-8EF4-968E35E67737}"/>
              </a:ext>
            </a:extLst>
          </p:cNvPr>
          <p:cNvSpPr/>
          <p:nvPr/>
        </p:nvSpPr>
        <p:spPr>
          <a:xfrm>
            <a:off x="8188188" y="4231490"/>
            <a:ext cx="91440" cy="91440"/>
          </a:xfrm>
          <a:prstGeom prst="ellipse">
            <a:avLst/>
          </a:prstGeom>
          <a:solidFill>
            <a:srgbClr val="333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2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94D5A0-B2C9-4ADB-BF82-09577D7D9A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CO" dirty="0" err="1"/>
              <a:t>Before</a:t>
            </a:r>
            <a:r>
              <a:rPr lang="es-CO" dirty="0"/>
              <a:t> a </a:t>
            </a:r>
            <a:r>
              <a:rPr lang="es-CO" dirty="0" err="1"/>
              <a:t>masculine</a:t>
            </a:r>
            <a:r>
              <a:rPr lang="es-CO" dirty="0"/>
              <a:t> </a:t>
            </a:r>
            <a:r>
              <a:rPr lang="es-CO" dirty="0" err="1"/>
              <a:t>noun</a:t>
            </a:r>
            <a:r>
              <a:rPr lang="es-CO" dirty="0"/>
              <a:t>, </a:t>
            </a:r>
            <a:r>
              <a:rPr lang="es-CO" b="1" dirty="0"/>
              <a:t>uno</a:t>
            </a:r>
            <a:r>
              <a:rPr lang="es-CO" dirty="0"/>
              <a:t> </a:t>
            </a:r>
            <a:r>
              <a:rPr lang="es-CO" dirty="0" err="1"/>
              <a:t>shortens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b="1" dirty="0"/>
              <a:t>un</a:t>
            </a:r>
            <a:r>
              <a:rPr lang="es-CO" dirty="0"/>
              <a:t>. </a:t>
            </a:r>
            <a:r>
              <a:rPr lang="es-CO" dirty="0" err="1"/>
              <a:t>Before</a:t>
            </a:r>
            <a:r>
              <a:rPr lang="es-CO" dirty="0"/>
              <a:t> a </a:t>
            </a:r>
            <a:r>
              <a:rPr lang="es-CO" dirty="0" err="1"/>
              <a:t>feminine</a:t>
            </a:r>
            <a:r>
              <a:rPr lang="es-CO" dirty="0"/>
              <a:t> </a:t>
            </a:r>
            <a:r>
              <a:rPr lang="es-CO" dirty="0" err="1"/>
              <a:t>noun</a:t>
            </a:r>
            <a:r>
              <a:rPr lang="es-CO" dirty="0"/>
              <a:t>, </a:t>
            </a:r>
            <a:r>
              <a:rPr lang="es-CO" b="1" dirty="0"/>
              <a:t>uno</a:t>
            </a:r>
            <a:r>
              <a:rPr lang="es-CO" dirty="0"/>
              <a:t> </a:t>
            </a:r>
            <a:r>
              <a:rPr lang="es-CO" dirty="0" err="1"/>
              <a:t>changes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b="1" dirty="0"/>
              <a:t>una</a:t>
            </a:r>
            <a:r>
              <a:rPr lang="es-CO" dirty="0"/>
              <a:t>.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FDA163-1CFE-4D91-8460-5E6FB3D85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1.2-1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58B6D1-93CA-4A05-9367-ADB81706F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901D89B-20C8-4BF5-A2C1-922CCF6FD7E8}"/>
              </a:ext>
            </a:extLst>
          </p:cNvPr>
          <p:cNvSpPr/>
          <p:nvPr/>
        </p:nvSpPr>
        <p:spPr>
          <a:xfrm>
            <a:off x="4054047" y="3384551"/>
            <a:ext cx="4256720" cy="52322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chemeClr val="bg1"/>
              </a:gs>
              <a:gs pos="41000">
                <a:srgbClr val="FDF3B8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F5D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46DB732-75D7-45F7-9C97-A529A3ED23DD}"/>
              </a:ext>
            </a:extLst>
          </p:cNvPr>
          <p:cNvSpPr txBox="1"/>
          <p:nvPr/>
        </p:nvSpPr>
        <p:spPr>
          <a:xfrm>
            <a:off x="4303080" y="3446106"/>
            <a:ext cx="40802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hombre </a:t>
            </a:r>
            <a:r>
              <a:rPr lang="es-CO" sz="3000" i="0" u="none" strike="noStrike" baseline="-80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➞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veinti</a:t>
            </a:r>
            <a:r>
              <a:rPr lang="es-CO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hombres</a:t>
            </a:r>
            <a:endParaRPr lang="es-CO" sz="20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A81819B4-3198-4E83-8976-FEBB57B98AD3}"/>
              </a:ext>
            </a:extLst>
          </p:cNvPr>
          <p:cNvSpPr/>
          <p:nvPr/>
        </p:nvSpPr>
        <p:spPr>
          <a:xfrm>
            <a:off x="4054047" y="4536401"/>
            <a:ext cx="4256720" cy="52322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chemeClr val="bg1"/>
              </a:gs>
              <a:gs pos="41000">
                <a:srgbClr val="FDF3B8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F5D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BA4AFD7-168D-4D7F-AE6F-3D8EBC4D1B91}"/>
              </a:ext>
            </a:extLst>
          </p:cNvPr>
          <p:cNvSpPr txBox="1"/>
          <p:nvPr/>
        </p:nvSpPr>
        <p:spPr>
          <a:xfrm>
            <a:off x="4303080" y="4597956"/>
            <a:ext cx="41551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mujer </a:t>
            </a:r>
            <a:r>
              <a:rPr lang="es-CO" sz="3000" i="0" u="none" strike="noStrike" baseline="-80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➞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veinti</a:t>
            </a:r>
            <a:r>
              <a:rPr lang="es-CO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mujeres</a:t>
            </a:r>
            <a:endParaRPr lang="es-CO" sz="20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5">
            <a:extLst>
              <a:ext uri="{FF2B5EF4-FFF2-40B4-BE49-F238E27FC236}">
                <a16:creationId xmlns:a16="http://schemas.microsoft.com/office/drawing/2014/main" id="{5A964A14-DC79-4D28-A9BD-8BEB027CED74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Numbers 0–30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9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A35C858-6939-4DE2-AE01-BC11E1E0F5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37396" y="1602184"/>
            <a:ext cx="7889304" cy="3099816"/>
          </a:xfrm>
        </p:spPr>
        <p:txBody>
          <a:bodyPr/>
          <a:lstStyle/>
          <a:p>
            <a:r>
              <a:rPr lang="en-US" b="1" dirty="0">
                <a:solidFill>
                  <a:srgbClr val="CE4216"/>
                </a:solidFill>
              </a:rPr>
              <a:t>¡</a:t>
            </a:r>
            <a:r>
              <a:rPr lang="en-US" b="1" dirty="0" err="1">
                <a:solidFill>
                  <a:srgbClr val="CE4216"/>
                </a:solidFill>
              </a:rPr>
              <a:t>ojo</a:t>
            </a:r>
            <a:r>
              <a:rPr lang="en-US" b="1" dirty="0">
                <a:solidFill>
                  <a:srgbClr val="CE4216"/>
                </a:solidFill>
              </a:rPr>
              <a:t>! </a:t>
            </a:r>
            <a:r>
              <a:rPr lang="en-US" b="1" dirty="0"/>
              <a:t>Uno</a:t>
            </a:r>
            <a:r>
              <a:rPr lang="en-US" dirty="0"/>
              <a:t> and </a:t>
            </a:r>
            <a:r>
              <a:rPr lang="en-US" b="1" dirty="0" err="1"/>
              <a:t>veintiuno</a:t>
            </a:r>
            <a:r>
              <a:rPr lang="en-US" dirty="0"/>
              <a:t> are used when counting (</a:t>
            </a:r>
            <a:r>
              <a:rPr lang="en-US" b="1" dirty="0"/>
              <a:t>uno</a:t>
            </a:r>
            <a:r>
              <a:rPr lang="en-US" dirty="0"/>
              <a:t>, </a:t>
            </a:r>
            <a:r>
              <a:rPr lang="en-US" b="1" dirty="0"/>
              <a:t>dos</a:t>
            </a:r>
            <a:r>
              <a:rPr lang="en-US" dirty="0"/>
              <a:t>, </a:t>
            </a:r>
            <a:r>
              <a:rPr lang="en-US" b="1" dirty="0" err="1"/>
              <a:t>tres</a:t>
            </a:r>
            <a:r>
              <a:rPr lang="en-US" b="1" dirty="0"/>
              <a:t>…</a:t>
            </a:r>
            <a:r>
              <a:rPr lang="en-US" dirty="0"/>
              <a:t> </a:t>
            </a:r>
            <a:r>
              <a:rPr lang="en-US" b="1" dirty="0" err="1"/>
              <a:t>veinte</a:t>
            </a:r>
            <a:r>
              <a:rPr lang="en-US" dirty="0"/>
              <a:t>, </a:t>
            </a:r>
            <a:r>
              <a:rPr lang="en-US" b="1" dirty="0" err="1"/>
              <a:t>veintiuno</a:t>
            </a:r>
            <a:r>
              <a:rPr lang="en-US" dirty="0"/>
              <a:t>, </a:t>
            </a:r>
            <a:r>
              <a:rPr lang="en-US" b="1" dirty="0" err="1"/>
              <a:t>veintidós</a:t>
            </a:r>
            <a:r>
              <a:rPr lang="en-US" b="1" dirty="0"/>
              <a:t>…</a:t>
            </a:r>
            <a:r>
              <a:rPr lang="en-US" dirty="0"/>
              <a:t>). They are also used after a noun, even if it is feminine (</a:t>
            </a:r>
            <a:r>
              <a:rPr lang="en-US" b="1" dirty="0"/>
              <a:t>la </a:t>
            </a:r>
            <a:r>
              <a:rPr lang="en-US" b="1" dirty="0" err="1"/>
              <a:t>lección</a:t>
            </a:r>
            <a:r>
              <a:rPr lang="en-US" b="1" dirty="0"/>
              <a:t> uno</a:t>
            </a:r>
            <a:r>
              <a:rPr lang="en-US" dirty="0"/>
              <a:t>).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EEE2E1-245B-496D-9F79-9BF99D1EE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1.2-3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6D542D-2800-4879-8519-43066016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78453BCA-973E-49EF-A04C-10D075C2B2BB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Numbers 0–30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8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43349AE-0B74-4384-A411-2FE66424C1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41211" y="1602184"/>
            <a:ext cx="8433964" cy="3099816"/>
          </a:xfrm>
        </p:spPr>
        <p:txBody>
          <a:bodyPr/>
          <a:lstStyle/>
          <a:p>
            <a:r>
              <a:rPr lang="en-US" dirty="0"/>
              <a:t>To ask </a:t>
            </a:r>
            <a:r>
              <a:rPr lang="en-US" i="1" dirty="0"/>
              <a:t>how</a:t>
            </a:r>
            <a:r>
              <a:rPr lang="en-US" dirty="0"/>
              <a:t> </a:t>
            </a:r>
            <a:r>
              <a:rPr lang="en-US" i="1" dirty="0"/>
              <a:t>many</a:t>
            </a:r>
            <a:r>
              <a:rPr lang="en-US" dirty="0"/>
              <a:t>, use </a:t>
            </a:r>
            <a:r>
              <a:rPr lang="en-US" b="1" dirty="0"/>
              <a:t>¿</a:t>
            </a:r>
            <a:r>
              <a:rPr lang="en-US" b="1" dirty="0" err="1"/>
              <a:t>Cuántos</a:t>
            </a:r>
            <a:r>
              <a:rPr lang="en-US" b="1" dirty="0"/>
              <a:t>? </a:t>
            </a:r>
            <a:r>
              <a:rPr lang="en-US" dirty="0"/>
              <a:t>with a masculine noun and </a:t>
            </a:r>
            <a:r>
              <a:rPr lang="en-US" b="1" dirty="0"/>
              <a:t>¿</a:t>
            </a:r>
            <a:r>
              <a:rPr lang="en-US" b="1" dirty="0" err="1"/>
              <a:t>Cuántas</a:t>
            </a:r>
            <a:r>
              <a:rPr lang="en-US" b="1" dirty="0"/>
              <a:t>? </a:t>
            </a:r>
            <a:r>
              <a:rPr lang="en-US" dirty="0"/>
              <a:t>with a feminine noun. </a:t>
            </a:r>
            <a:r>
              <a:rPr lang="en-US" b="1" dirty="0"/>
              <a:t>Hay </a:t>
            </a:r>
            <a:r>
              <a:rPr lang="en-US" dirty="0"/>
              <a:t>means both </a:t>
            </a:r>
            <a:r>
              <a:rPr lang="en-US" i="1" dirty="0"/>
              <a:t>there is </a:t>
            </a:r>
            <a:r>
              <a:rPr lang="en-US" dirty="0"/>
              <a:t>and </a:t>
            </a:r>
            <a:r>
              <a:rPr lang="en-US" i="1" dirty="0"/>
              <a:t>there are</a:t>
            </a:r>
            <a:r>
              <a:rPr lang="en-US" dirty="0"/>
              <a:t>. Use </a:t>
            </a:r>
            <a:r>
              <a:rPr lang="en-US" b="1" dirty="0"/>
              <a:t>¿Hay…? </a:t>
            </a:r>
            <a:r>
              <a:rPr lang="en-US" dirty="0"/>
              <a:t>to ask </a:t>
            </a:r>
            <a:r>
              <a:rPr lang="en-US" i="1" dirty="0"/>
              <a:t>Is/Are there…? </a:t>
            </a:r>
            <a:r>
              <a:rPr lang="en-US" dirty="0"/>
              <a:t>Use </a:t>
            </a:r>
            <a:r>
              <a:rPr lang="en-US" b="1" dirty="0"/>
              <a:t>no hay </a:t>
            </a:r>
            <a:r>
              <a:rPr lang="en-US" dirty="0"/>
              <a:t>to express </a:t>
            </a:r>
            <a:r>
              <a:rPr lang="en-US" i="1" dirty="0"/>
              <a:t>there is/are not</a:t>
            </a:r>
            <a:r>
              <a:rPr lang="en-US" dirty="0"/>
              <a:t>.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39F9C7-CAEF-4DBD-B709-DD85BA621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1.2-4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6D718F-5DB5-41D0-948C-23B6BA50F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07AFAFAD-E0A0-400C-B4A5-685C65CEFB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0–30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1EEB3B-64E7-476A-9084-B73BC996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1.2-5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042083-42A4-4370-BB60-7C5CED31C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6" name="Imagen 5" descr="Three young women. ">
            <a:extLst>
              <a:ext uri="{FF2B5EF4-FFF2-40B4-BE49-F238E27FC236}">
                <a16:creationId xmlns:a16="http://schemas.microsoft.com/office/drawing/2014/main" id="{16266810-CD69-4034-85BC-24A7243FC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264" y="2015454"/>
            <a:ext cx="3286125" cy="2357664"/>
          </a:xfrm>
          <a:prstGeom prst="rect">
            <a:avLst/>
          </a:prstGeom>
        </p:spPr>
      </p:pic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96D0AE9A-2138-42D1-9D2E-E187781FB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848931"/>
              </p:ext>
            </p:extLst>
          </p:nvPr>
        </p:nvGraphicFramePr>
        <p:xfrm>
          <a:off x="2817243" y="4573143"/>
          <a:ext cx="678611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08951063"/>
                    </a:ext>
                  </a:extLst>
                </a:gridCol>
                <a:gridCol w="2722111">
                  <a:extLst>
                    <a:ext uri="{9D8B030D-6E8A-4147-A177-3AD203B41FA5}">
                      <a16:colId xmlns:a16="http://schemas.microsoft.com/office/drawing/2014/main" val="2466649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s-E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¿Hay </a:t>
                      </a:r>
                      <a:r>
                        <a:rPr lang="es-E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chicos en la fotografía? 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there boys in the picture? </a:t>
                      </a:r>
                    </a:p>
                    <a:p>
                      <a:endParaRPr lang="en-US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s-CO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¿Cuántas </a:t>
                      </a:r>
                      <a: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chicas </a:t>
                      </a:r>
                      <a:r>
                        <a:rPr lang="es-CO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hay? 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many girls are there? 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—No, </a:t>
                      </a:r>
                      <a:r>
                        <a:rPr lang="es-CO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hay </a:t>
                      </a:r>
                      <a: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chicos.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No, there aren’t any boys.</a:t>
                      </a:r>
                    </a:p>
                    <a:p>
                      <a:endParaRPr lang="es-CO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s-CO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</a:t>
                      </a:r>
                      <a:r>
                        <a:rPr lang="es-CO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tres.</a:t>
                      </a:r>
                    </a:p>
                    <a:p>
                      <a:r>
                        <a:rPr lang="es-CO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es-CO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CO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three</a:t>
                      </a:r>
                      <a:r>
                        <a:rPr lang="es-CO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564040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52DBA64D-F0C5-43E9-9FEE-4EBF62707D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0–30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68571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2401</TotalTime>
  <Words>310</Words>
  <Application>Microsoft Office PowerPoint</Application>
  <PresentationFormat>Panorámica</PresentationFormat>
  <Paragraphs>93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Main-MASTER</vt:lpstr>
      <vt:lpstr>Numbers 0–30</vt:lpstr>
      <vt:lpstr>Presentación de PowerPoint</vt:lpstr>
      <vt:lpstr>Presentación de PowerPoint</vt:lpstr>
      <vt:lpstr>Numbers 0–30</vt:lpstr>
      <vt:lpstr>Numbers 0–30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130</cp:revision>
  <dcterms:created xsi:type="dcterms:W3CDTF">2020-01-23T15:55:24Z</dcterms:created>
  <dcterms:modified xsi:type="dcterms:W3CDTF">2021-01-22T13:40:44Z</dcterms:modified>
</cp:coreProperties>
</file>