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62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4014"/>
    <a:srgbClr val="312783"/>
    <a:srgbClr val="F26815"/>
    <a:srgbClr val="FFF9C7"/>
    <a:srgbClr val="0C7D5E"/>
    <a:srgbClr val="33348E"/>
    <a:srgbClr val="FDF2AE"/>
    <a:srgbClr val="3DBD68"/>
    <a:srgbClr val="45C36F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53" autoAdjust="0"/>
    <p:restoredTop sz="94249" autoAdjust="0"/>
  </p:normalViewPr>
  <p:slideViewPr>
    <p:cSldViewPr snapToGrid="0">
      <p:cViewPr>
        <p:scale>
          <a:sx n="33" d="100"/>
          <a:sy n="33" d="100"/>
        </p:scale>
        <p:origin x="2412" y="840"/>
      </p:cViewPr>
      <p:guideLst/>
    </p:cSldViewPr>
  </p:slideViewPr>
  <p:outlineViewPr>
    <p:cViewPr>
      <p:scale>
        <a:sx n="33" d="100"/>
        <a:sy n="33" d="100"/>
      </p:scale>
      <p:origin x="0" y="-2268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1170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2B467F-CD28-44DA-9D0A-EB6F2DF4DD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E3734F-F2B8-4963-BF6B-422051BC82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1A4F7-85C0-4C39-9DB0-3770A7945AEB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DC767-27BC-431B-97F9-E19E4E8D66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AD48C-13DE-4C7B-885A-09140D0515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32EC2-33C0-40F1-8F2A-EFCE365F58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25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60C6E-EBEF-47ED-A33F-0861FCE885F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C0CE4-C608-40AD-8998-4CF4DB8727FD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F8E633D2-4032-487E-8C9E-DCA3263BDD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3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CEFEF07-2263-4B55-93BD-01C92B7689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37396" y="1602184"/>
            <a:ext cx="8229600" cy="309981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1.1-1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CEFEF07-2263-4B55-93BD-01C92B7689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80251" y="1602184"/>
            <a:ext cx="8229600" cy="309981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10" name="Isosceles Triangle 2">
            <a:extLst>
              <a:ext uri="{FF2B5EF4-FFF2-40B4-BE49-F238E27FC236}">
                <a16:creationId xmlns:a16="http://schemas.microsoft.com/office/drawing/2014/main" id="{65D7DCCA-F897-458A-B7F1-E7B73DA3753C}"/>
              </a:ext>
            </a:extLst>
          </p:cNvPr>
          <p:cNvSpPr/>
          <p:nvPr userDrawn="1"/>
        </p:nvSpPr>
        <p:spPr>
          <a:xfrm rot="5400000">
            <a:off x="2209435" y="1812138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1.1-1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49372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1.1-1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55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bre: forma 13">
            <a:extLst>
              <a:ext uri="{FF2B5EF4-FFF2-40B4-BE49-F238E27FC236}">
                <a16:creationId xmlns:a16="http://schemas.microsoft.com/office/drawing/2014/main" id="{836116C2-0C43-4EA3-ABE2-B7E81DD7EEC7}"/>
              </a:ext>
            </a:extLst>
          </p:cNvPr>
          <p:cNvSpPr/>
          <p:nvPr userDrawn="1"/>
        </p:nvSpPr>
        <p:spPr>
          <a:xfrm flipH="1">
            <a:off x="-2" y="-12689"/>
            <a:ext cx="12192001" cy="1303482"/>
          </a:xfrm>
          <a:custGeom>
            <a:avLst/>
            <a:gdLst>
              <a:gd name="connsiteX0" fmla="*/ 13855 w 12178146"/>
              <a:gd name="connsiteY0" fmla="*/ 1316182 h 1316182"/>
              <a:gd name="connsiteX1" fmla="*/ 3172691 w 12178146"/>
              <a:gd name="connsiteY1" fmla="*/ 969819 h 1316182"/>
              <a:gd name="connsiteX2" fmla="*/ 5320146 w 12178146"/>
              <a:gd name="connsiteY2" fmla="*/ 803564 h 1316182"/>
              <a:gd name="connsiteX3" fmla="*/ 8229600 w 12178146"/>
              <a:gd name="connsiteY3" fmla="*/ 637310 h 1316182"/>
              <a:gd name="connsiteX4" fmla="*/ 12178146 w 12178146"/>
              <a:gd name="connsiteY4" fmla="*/ 568037 h 1316182"/>
              <a:gd name="connsiteX5" fmla="*/ 12164291 w 12178146"/>
              <a:gd name="connsiteY5" fmla="*/ 0 h 1316182"/>
              <a:gd name="connsiteX6" fmla="*/ 0 w 12178146"/>
              <a:gd name="connsiteY6" fmla="*/ 27710 h 1316182"/>
              <a:gd name="connsiteX7" fmla="*/ 13855 w 12178146"/>
              <a:gd name="connsiteY7" fmla="*/ 1316182 h 1316182"/>
              <a:gd name="connsiteX0" fmla="*/ 13855 w 12196041"/>
              <a:gd name="connsiteY0" fmla="*/ 1309832 h 1309832"/>
              <a:gd name="connsiteX1" fmla="*/ 3172691 w 12196041"/>
              <a:gd name="connsiteY1" fmla="*/ 963469 h 1309832"/>
              <a:gd name="connsiteX2" fmla="*/ 5320146 w 12196041"/>
              <a:gd name="connsiteY2" fmla="*/ 797214 h 1309832"/>
              <a:gd name="connsiteX3" fmla="*/ 8229600 w 12196041"/>
              <a:gd name="connsiteY3" fmla="*/ 630960 h 1309832"/>
              <a:gd name="connsiteX4" fmla="*/ 12178146 w 12196041"/>
              <a:gd name="connsiteY4" fmla="*/ 561687 h 1309832"/>
              <a:gd name="connsiteX5" fmla="*/ 12196041 w 12196041"/>
              <a:gd name="connsiteY5" fmla="*/ 0 h 1309832"/>
              <a:gd name="connsiteX6" fmla="*/ 0 w 12196041"/>
              <a:gd name="connsiteY6" fmla="*/ 21360 h 1309832"/>
              <a:gd name="connsiteX7" fmla="*/ 13855 w 12196041"/>
              <a:gd name="connsiteY7" fmla="*/ 1309832 h 1309832"/>
              <a:gd name="connsiteX0" fmla="*/ 13855 w 12196041"/>
              <a:gd name="connsiteY0" fmla="*/ 1309832 h 1309832"/>
              <a:gd name="connsiteX1" fmla="*/ 3172691 w 12196041"/>
              <a:gd name="connsiteY1" fmla="*/ 963469 h 1309832"/>
              <a:gd name="connsiteX2" fmla="*/ 5320146 w 12196041"/>
              <a:gd name="connsiteY2" fmla="*/ 797214 h 1309832"/>
              <a:gd name="connsiteX3" fmla="*/ 8229600 w 12196041"/>
              <a:gd name="connsiteY3" fmla="*/ 630960 h 1309832"/>
              <a:gd name="connsiteX4" fmla="*/ 12184496 w 12196041"/>
              <a:gd name="connsiteY4" fmla="*/ 561687 h 1309832"/>
              <a:gd name="connsiteX5" fmla="*/ 12196041 w 12196041"/>
              <a:gd name="connsiteY5" fmla="*/ 0 h 1309832"/>
              <a:gd name="connsiteX6" fmla="*/ 0 w 12196041"/>
              <a:gd name="connsiteY6" fmla="*/ 21360 h 1309832"/>
              <a:gd name="connsiteX7" fmla="*/ 13855 w 12196041"/>
              <a:gd name="connsiteY7" fmla="*/ 1309832 h 1309832"/>
              <a:gd name="connsiteX0" fmla="*/ 13855 w 12196041"/>
              <a:gd name="connsiteY0" fmla="*/ 1303482 h 1303482"/>
              <a:gd name="connsiteX1" fmla="*/ 3172691 w 12196041"/>
              <a:gd name="connsiteY1" fmla="*/ 957119 h 1303482"/>
              <a:gd name="connsiteX2" fmla="*/ 5320146 w 12196041"/>
              <a:gd name="connsiteY2" fmla="*/ 790864 h 1303482"/>
              <a:gd name="connsiteX3" fmla="*/ 8229600 w 12196041"/>
              <a:gd name="connsiteY3" fmla="*/ 624610 h 1303482"/>
              <a:gd name="connsiteX4" fmla="*/ 12184496 w 12196041"/>
              <a:gd name="connsiteY4" fmla="*/ 555337 h 1303482"/>
              <a:gd name="connsiteX5" fmla="*/ 12196041 w 12196041"/>
              <a:gd name="connsiteY5" fmla="*/ 0 h 1303482"/>
              <a:gd name="connsiteX6" fmla="*/ 0 w 12196041"/>
              <a:gd name="connsiteY6" fmla="*/ 15010 h 1303482"/>
              <a:gd name="connsiteX7" fmla="*/ 13855 w 12196041"/>
              <a:gd name="connsiteY7" fmla="*/ 1303482 h 1303482"/>
              <a:gd name="connsiteX0" fmla="*/ 13855 w 12203546"/>
              <a:gd name="connsiteY0" fmla="*/ 1303482 h 1303482"/>
              <a:gd name="connsiteX1" fmla="*/ 3172691 w 12203546"/>
              <a:gd name="connsiteY1" fmla="*/ 957119 h 1303482"/>
              <a:gd name="connsiteX2" fmla="*/ 5320146 w 12203546"/>
              <a:gd name="connsiteY2" fmla="*/ 790864 h 1303482"/>
              <a:gd name="connsiteX3" fmla="*/ 8229600 w 12203546"/>
              <a:gd name="connsiteY3" fmla="*/ 624610 h 1303482"/>
              <a:gd name="connsiteX4" fmla="*/ 12203546 w 12203546"/>
              <a:gd name="connsiteY4" fmla="*/ 561687 h 1303482"/>
              <a:gd name="connsiteX5" fmla="*/ 12196041 w 12203546"/>
              <a:gd name="connsiteY5" fmla="*/ 0 h 1303482"/>
              <a:gd name="connsiteX6" fmla="*/ 0 w 12203546"/>
              <a:gd name="connsiteY6" fmla="*/ 15010 h 1303482"/>
              <a:gd name="connsiteX7" fmla="*/ 13855 w 12203546"/>
              <a:gd name="connsiteY7" fmla="*/ 1303482 h 1303482"/>
              <a:gd name="connsiteX0" fmla="*/ 13855 w 12197196"/>
              <a:gd name="connsiteY0" fmla="*/ 1303482 h 1303482"/>
              <a:gd name="connsiteX1" fmla="*/ 3172691 w 12197196"/>
              <a:gd name="connsiteY1" fmla="*/ 957119 h 1303482"/>
              <a:gd name="connsiteX2" fmla="*/ 5320146 w 12197196"/>
              <a:gd name="connsiteY2" fmla="*/ 790864 h 1303482"/>
              <a:gd name="connsiteX3" fmla="*/ 8229600 w 12197196"/>
              <a:gd name="connsiteY3" fmla="*/ 624610 h 1303482"/>
              <a:gd name="connsiteX4" fmla="*/ 12197196 w 12197196"/>
              <a:gd name="connsiteY4" fmla="*/ 561687 h 1303482"/>
              <a:gd name="connsiteX5" fmla="*/ 12196041 w 12197196"/>
              <a:gd name="connsiteY5" fmla="*/ 0 h 1303482"/>
              <a:gd name="connsiteX6" fmla="*/ 0 w 12197196"/>
              <a:gd name="connsiteY6" fmla="*/ 15010 h 1303482"/>
              <a:gd name="connsiteX7" fmla="*/ 13855 w 12197196"/>
              <a:gd name="connsiteY7" fmla="*/ 1303482 h 1303482"/>
              <a:gd name="connsiteX0" fmla="*/ 0 w 12199216"/>
              <a:gd name="connsiteY0" fmla="*/ 1303482 h 1303482"/>
              <a:gd name="connsiteX1" fmla="*/ 3174711 w 12199216"/>
              <a:gd name="connsiteY1" fmla="*/ 957119 h 1303482"/>
              <a:gd name="connsiteX2" fmla="*/ 5322166 w 12199216"/>
              <a:gd name="connsiteY2" fmla="*/ 790864 h 1303482"/>
              <a:gd name="connsiteX3" fmla="*/ 8231620 w 12199216"/>
              <a:gd name="connsiteY3" fmla="*/ 624610 h 1303482"/>
              <a:gd name="connsiteX4" fmla="*/ 12199216 w 12199216"/>
              <a:gd name="connsiteY4" fmla="*/ 561687 h 1303482"/>
              <a:gd name="connsiteX5" fmla="*/ 12198061 w 12199216"/>
              <a:gd name="connsiteY5" fmla="*/ 0 h 1303482"/>
              <a:gd name="connsiteX6" fmla="*/ 2020 w 12199216"/>
              <a:gd name="connsiteY6" fmla="*/ 15010 h 1303482"/>
              <a:gd name="connsiteX7" fmla="*/ 0 w 12199216"/>
              <a:gd name="connsiteY7" fmla="*/ 1303482 h 1303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9216" h="1303482">
                <a:moveTo>
                  <a:pt x="0" y="1303482"/>
                </a:moveTo>
                <a:lnTo>
                  <a:pt x="3174711" y="957119"/>
                </a:lnTo>
                <a:lnTo>
                  <a:pt x="5322166" y="790864"/>
                </a:lnTo>
                <a:lnTo>
                  <a:pt x="8231620" y="624610"/>
                </a:lnTo>
                <a:lnTo>
                  <a:pt x="12199216" y="561687"/>
                </a:lnTo>
                <a:lnTo>
                  <a:pt x="12198061" y="0"/>
                </a:lnTo>
                <a:lnTo>
                  <a:pt x="2020" y="15010"/>
                </a:lnTo>
                <a:cubicBezTo>
                  <a:pt x="1347" y="444501"/>
                  <a:pt x="673" y="873991"/>
                  <a:pt x="0" y="1303482"/>
                </a:cubicBezTo>
                <a:close/>
              </a:path>
            </a:pathLst>
          </a:custGeom>
          <a:solidFill>
            <a:srgbClr val="0C7D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8124" y="1600723"/>
            <a:ext cx="8229600" cy="310198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err="1"/>
              <a:t>is_txt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CO"/>
              <a:t>1.1-1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CD28239-7DCE-4033-97FD-73B19AEFC210}"/>
              </a:ext>
            </a:extLst>
          </p:cNvPr>
          <p:cNvSpPr/>
          <p:nvPr userDrawn="1"/>
        </p:nvSpPr>
        <p:spPr>
          <a:xfrm>
            <a:off x="1783872" y="1075382"/>
            <a:ext cx="751053" cy="36576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375F2B-26EA-4526-A753-2EBBD136C5C2}"/>
              </a:ext>
            </a:extLst>
          </p:cNvPr>
          <p:cNvSpPr txBox="1"/>
          <p:nvPr userDrawn="1"/>
        </p:nvSpPr>
        <p:spPr>
          <a:xfrm>
            <a:off x="2534925" y="957527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Nouns and articles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17">
            <a:extLst>
              <a:ext uri="{FF2B5EF4-FFF2-40B4-BE49-F238E27FC236}">
                <a16:creationId xmlns:a16="http://schemas.microsoft.com/office/drawing/2014/main" id="{F1A5214A-E4A1-4716-ABA8-4BBF479B36AC}"/>
              </a:ext>
            </a:extLst>
          </p:cNvPr>
          <p:cNvSpPr txBox="1"/>
          <p:nvPr userDrawn="1"/>
        </p:nvSpPr>
        <p:spPr>
          <a:xfrm>
            <a:off x="8946192" y="110638"/>
            <a:ext cx="32458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GRAMÁTICA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0912BFC5-6E0A-4B1A-AC9A-20126188E073}"/>
              </a:ext>
            </a:extLst>
          </p:cNvPr>
          <p:cNvSpPr txBox="1"/>
          <p:nvPr userDrawn="1"/>
        </p:nvSpPr>
        <p:spPr>
          <a:xfrm>
            <a:off x="9682484" y="525083"/>
            <a:ext cx="166576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600" b="1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Hola, ¿qué tal?</a:t>
            </a: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: esquinas superiores redondeadas 1">
            <a:extLst>
              <a:ext uri="{FF2B5EF4-FFF2-40B4-BE49-F238E27FC236}">
                <a16:creationId xmlns:a16="http://schemas.microsoft.com/office/drawing/2014/main" id="{CADF5D6D-E653-4A22-B4ED-B44F01517F15}"/>
              </a:ext>
            </a:extLst>
          </p:cNvPr>
          <p:cNvSpPr/>
          <p:nvPr userDrawn="1"/>
        </p:nvSpPr>
        <p:spPr>
          <a:xfrm rot="5400000" flipV="1">
            <a:off x="11581212" y="-57179"/>
            <a:ext cx="407191" cy="795340"/>
          </a:xfrm>
          <a:prstGeom prst="round2SameRect">
            <a:avLst>
              <a:gd name="adj1" fmla="val 17837"/>
              <a:gd name="adj2" fmla="val 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6" name="Rectangle: Rounded Corners 14">
            <a:extLst>
              <a:ext uri="{FF2B5EF4-FFF2-40B4-BE49-F238E27FC236}">
                <a16:creationId xmlns:a16="http://schemas.microsoft.com/office/drawing/2014/main" id="{37B58D51-94E3-4234-B03C-270710FACF62}"/>
              </a:ext>
            </a:extLst>
          </p:cNvPr>
          <p:cNvSpPr/>
          <p:nvPr userDrawn="1"/>
        </p:nvSpPr>
        <p:spPr>
          <a:xfrm>
            <a:off x="11425240" y="161615"/>
            <a:ext cx="317564" cy="36576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none" spc="0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ts val="4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None/>
        <a:defRPr sz="2800" kern="1200">
          <a:ln>
            <a:noFill/>
          </a:ln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58BB53ED-2735-46C7-B865-6A6F260DEA3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Nouns identify people, animals, places, things. All Spanish nouns have gender (masculine or feminine) and number (singular or plural).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A8A4BAF-B204-4124-9CEB-BA52B46A4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/>
              <a:t>1.1-1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7741FC5-9E37-4BA6-ABEE-CF9F8B1A1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2EF9B355-13C0-49B8-94BB-DDB2D80AE01A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Nouns and articles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530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5595597-8706-4F91-AFA8-CA39448F8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1.1-10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26975DC-38D7-4109-98BB-DD5021228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6" name="TextBox 17">
            <a:extLst>
              <a:ext uri="{FF2B5EF4-FFF2-40B4-BE49-F238E27FC236}">
                <a16:creationId xmlns:a16="http://schemas.microsoft.com/office/drawing/2014/main" id="{E9FBABAC-12B0-41B8-834C-FACD4B388842}"/>
              </a:ext>
            </a:extLst>
          </p:cNvPr>
          <p:cNvSpPr txBox="1"/>
          <p:nvPr/>
        </p:nvSpPr>
        <p:spPr>
          <a:xfrm>
            <a:off x="2556022" y="1632664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0" i="0" u="none" strike="noStrike" baseline="0" dirty="0" err="1">
                <a:solidFill>
                  <a:srgbClr val="312783"/>
                </a:solidFill>
                <a:latin typeface="Arial" panose="020B0604020202020204" pitchFamily="34" charset="0"/>
              </a:rPr>
              <a:t>Spanish</a:t>
            </a:r>
            <a:r>
              <a:rPr lang="es-CO" sz="2800" b="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</a:rPr>
              <a:t> </a:t>
            </a:r>
            <a:r>
              <a:rPr lang="es-CO" sz="2800" b="0" i="0" u="none" strike="noStrike" baseline="0" dirty="0" err="1">
                <a:solidFill>
                  <a:srgbClr val="312783"/>
                </a:solidFill>
                <a:latin typeface="Arial" panose="020B0604020202020204" pitchFamily="34" charset="0"/>
              </a:rPr>
              <a:t>articles</a:t>
            </a:r>
            <a:endParaRPr lang="en-US" sz="2800" b="1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B6BDE512-9CF9-404C-9C8C-B0076067CB4B}"/>
              </a:ext>
            </a:extLst>
          </p:cNvPr>
          <p:cNvSpPr txBox="1">
            <a:spLocks/>
          </p:cNvSpPr>
          <p:nvPr/>
        </p:nvSpPr>
        <p:spPr>
          <a:xfrm>
            <a:off x="2084061" y="2146721"/>
            <a:ext cx="8229600" cy="2920579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Spanish has four forms that are equivalent to the English definite article </a:t>
            </a:r>
            <a:r>
              <a:rPr lang="en-US" i="1" dirty="0"/>
              <a:t>the</a:t>
            </a:r>
            <a:r>
              <a:rPr lang="en-US" dirty="0"/>
              <a:t>. Spanish also has four forms that are equivalent to the English</a:t>
            </a:r>
          </a:p>
          <a:p>
            <a:r>
              <a:rPr lang="en-US" dirty="0"/>
              <a:t>indefinite article, which, according to context, may mean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an</a:t>
            </a:r>
            <a:r>
              <a:rPr lang="en-US" dirty="0"/>
              <a:t>, or </a:t>
            </a:r>
            <a:r>
              <a:rPr lang="en-US" i="1" dirty="0"/>
              <a:t>some</a:t>
            </a:r>
            <a:r>
              <a:rPr lang="en-US" dirty="0"/>
              <a:t>.</a:t>
            </a:r>
          </a:p>
        </p:txBody>
      </p:sp>
      <p:sp>
        <p:nvSpPr>
          <p:cNvPr id="8" name="Isosceles Triangle 2">
            <a:extLst>
              <a:ext uri="{FF2B5EF4-FFF2-40B4-BE49-F238E27FC236}">
                <a16:creationId xmlns:a16="http://schemas.microsoft.com/office/drawing/2014/main" id="{FA3B62D4-B073-4D52-B314-A87AA659BCB6}"/>
              </a:ext>
            </a:extLst>
          </p:cNvPr>
          <p:cNvSpPr/>
          <p:nvPr/>
        </p:nvSpPr>
        <p:spPr>
          <a:xfrm rot="5400000">
            <a:off x="2213245" y="2356675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C11BA149-8A3A-4630-A9A8-190616CE8836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Nouns and articles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922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lipse 21">
            <a:extLst>
              <a:ext uri="{FF2B5EF4-FFF2-40B4-BE49-F238E27FC236}">
                <a16:creationId xmlns:a16="http://schemas.microsoft.com/office/drawing/2014/main" id="{1F972A42-621F-4FD4-BEB2-D2F8E05C640A}"/>
              </a:ext>
            </a:extLst>
          </p:cNvPr>
          <p:cNvSpPr/>
          <p:nvPr/>
        </p:nvSpPr>
        <p:spPr>
          <a:xfrm>
            <a:off x="4462615" y="2322184"/>
            <a:ext cx="3533467" cy="91440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bIns="365760" rtlCol="0" anchor="ctr"/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Spanish articles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5595597-8706-4F91-AFA8-CA39448F8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1.1-11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26975DC-38D7-4109-98BB-DD5021228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Rectángulo: esquinas superiores redondeadas 1">
            <a:extLst>
              <a:ext uri="{FF2B5EF4-FFF2-40B4-BE49-F238E27FC236}">
                <a16:creationId xmlns:a16="http://schemas.microsoft.com/office/drawing/2014/main" id="{B3AB8C2C-4634-457C-A9D0-F1EE15E46747}"/>
              </a:ext>
            </a:extLst>
          </p:cNvPr>
          <p:cNvSpPr/>
          <p:nvPr/>
        </p:nvSpPr>
        <p:spPr>
          <a:xfrm rot="10800000">
            <a:off x="2324098" y="2789680"/>
            <a:ext cx="7810502" cy="3268220"/>
          </a:xfrm>
          <a:prstGeom prst="round2SameRect">
            <a:avLst>
              <a:gd name="adj1" fmla="val 16184"/>
              <a:gd name="adj2" fmla="val 0"/>
            </a:avLst>
          </a:prstGeom>
          <a:solidFill>
            <a:srgbClr val="FDF2AE"/>
          </a:solidFill>
          <a:ln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aphicFrame>
        <p:nvGraphicFramePr>
          <p:cNvPr id="5" name="Tabla 8">
            <a:extLst>
              <a:ext uri="{FF2B5EF4-FFF2-40B4-BE49-F238E27FC236}">
                <a16:creationId xmlns:a16="http://schemas.microsoft.com/office/drawing/2014/main" id="{66468FFC-796C-47AE-803F-F94DD2D051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868968"/>
              </p:ext>
            </p:extLst>
          </p:nvPr>
        </p:nvGraphicFramePr>
        <p:xfrm>
          <a:off x="2286000" y="3774169"/>
          <a:ext cx="7505700" cy="721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650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1923904">
                  <a:extLst>
                    <a:ext uri="{9D8B030D-6E8A-4147-A177-3AD203B41FA5}">
                      <a16:colId xmlns:a16="http://schemas.microsoft.com/office/drawing/2014/main" val="53100613"/>
                    </a:ext>
                  </a:extLst>
                </a:gridCol>
                <a:gridCol w="2209946">
                  <a:extLst>
                    <a:ext uri="{9D8B030D-6E8A-4147-A177-3AD203B41FA5}">
                      <a16:colId xmlns:a16="http://schemas.microsoft.com/office/drawing/2014/main" val="264329496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668847074"/>
                    </a:ext>
                  </a:extLst>
                </a:gridCol>
              </a:tblGrid>
              <a:tr h="721631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4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 </a:t>
                      </a:r>
                      <a:r>
                        <a:rPr lang="es-CO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diccionario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4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los</a:t>
                      </a:r>
                      <a:r>
                        <a:rPr lang="es-CO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diccionarios</a:t>
                      </a:r>
                    </a:p>
                  </a:txBody>
                  <a:tcPr marR="90000" marT="9144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fr-FR" sz="14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dictionary</a:t>
                      </a:r>
                      <a:endParaRPr lang="fr-FR" sz="1400" b="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fr-FR" sz="14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dictionaries</a:t>
                      </a:r>
                      <a:endParaRPr lang="fr-FR" sz="1400" b="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9000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4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</a:t>
                      </a:r>
                      <a:r>
                        <a:rPr lang="es-CO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computadora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4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</a:t>
                      </a:r>
                      <a:r>
                        <a:rPr lang="es-CO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computadoras</a:t>
                      </a:r>
                    </a:p>
                  </a:txBody>
                  <a:tcPr marR="90000" marT="9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computer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computers</a:t>
                      </a:r>
                    </a:p>
                  </a:txBody>
                  <a:tcPr marT="9000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F25FC96A-9543-47AA-89D7-4301BB1862AA}"/>
              </a:ext>
            </a:extLst>
          </p:cNvPr>
          <p:cNvSpPr/>
          <p:nvPr/>
        </p:nvSpPr>
        <p:spPr>
          <a:xfrm>
            <a:off x="3143557" y="3427479"/>
            <a:ext cx="1838325" cy="342252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MASCULINE</a:t>
            </a: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856B521B-5D01-4337-A311-C3D5A916D6CA}"/>
              </a:ext>
            </a:extLst>
          </p:cNvPr>
          <p:cNvSpPr/>
          <p:nvPr/>
        </p:nvSpPr>
        <p:spPr>
          <a:xfrm>
            <a:off x="7271333" y="3427479"/>
            <a:ext cx="1838325" cy="342252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FEMININE</a:t>
            </a:r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1AE7BC8F-2F0C-48F0-9277-B4998BA3461A}"/>
              </a:ext>
            </a:extLst>
          </p:cNvPr>
          <p:cNvSpPr/>
          <p:nvPr/>
        </p:nvSpPr>
        <p:spPr>
          <a:xfrm>
            <a:off x="4780544" y="3110801"/>
            <a:ext cx="2490789" cy="342252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Definite</a:t>
            </a:r>
            <a:r>
              <a:rPr lang="es-CO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1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articles</a:t>
            </a:r>
            <a:endParaRPr lang="es-CO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Tabla 8">
            <a:extLst>
              <a:ext uri="{FF2B5EF4-FFF2-40B4-BE49-F238E27FC236}">
                <a16:creationId xmlns:a16="http://schemas.microsoft.com/office/drawing/2014/main" id="{D6D35363-E692-47F6-A08F-02872E785B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750258"/>
              </p:ext>
            </p:extLst>
          </p:nvPr>
        </p:nvGraphicFramePr>
        <p:xfrm>
          <a:off x="2324100" y="5149509"/>
          <a:ext cx="7992614" cy="721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1460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1942954">
                  <a:extLst>
                    <a:ext uri="{9D8B030D-6E8A-4147-A177-3AD203B41FA5}">
                      <a16:colId xmlns:a16="http://schemas.microsoft.com/office/drawing/2014/main" val="53100613"/>
                    </a:ext>
                  </a:extLst>
                </a:gridCol>
                <a:gridCol w="2172986">
                  <a:extLst>
                    <a:ext uri="{9D8B030D-6E8A-4147-A177-3AD203B41FA5}">
                      <a16:colId xmlns:a16="http://schemas.microsoft.com/office/drawing/2014/main" val="2643294961"/>
                    </a:ext>
                  </a:extLst>
                </a:gridCol>
                <a:gridCol w="2125214">
                  <a:extLst>
                    <a:ext uri="{9D8B030D-6E8A-4147-A177-3AD203B41FA5}">
                      <a16:colId xmlns:a16="http://schemas.microsoft.com/office/drawing/2014/main" val="3668847074"/>
                    </a:ext>
                  </a:extLst>
                </a:gridCol>
              </a:tblGrid>
              <a:tr h="721631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4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 </a:t>
                      </a:r>
                      <a:r>
                        <a:rPr lang="es-CO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pasajero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4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unos</a:t>
                      </a:r>
                      <a:r>
                        <a:rPr lang="es-CO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pasajeros</a:t>
                      </a:r>
                    </a:p>
                  </a:txBody>
                  <a:tcPr marR="90000" marT="9144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(one) </a:t>
                      </a:r>
                      <a:r>
                        <a:rPr lang="fr-FR" sz="14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passenger</a:t>
                      </a:r>
                      <a:endParaRPr lang="fr-FR" sz="1400" b="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some</a:t>
                      </a:r>
                      <a:r>
                        <a:rPr lang="fr-FR" sz="14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4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passengers</a:t>
                      </a:r>
                      <a:endParaRPr lang="fr-FR" sz="1400" b="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9000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4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una</a:t>
                      </a:r>
                      <a:r>
                        <a:rPr lang="es-CO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fotografía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unas</a:t>
                      </a:r>
                      <a:r>
                        <a:rPr lang="es-CO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fotografías</a:t>
                      </a:r>
                    </a:p>
                  </a:txBody>
                  <a:tcPr marR="90000" marT="9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(one) </a:t>
                      </a:r>
                      <a:r>
                        <a:rPr lang="fr-FR" sz="14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photograph</a:t>
                      </a:r>
                      <a:endParaRPr lang="fr-FR" sz="1400" b="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some</a:t>
                      </a:r>
                      <a:r>
                        <a:rPr lang="fr-FR" sz="14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4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photographs</a:t>
                      </a:r>
                      <a:endParaRPr lang="fr-FR" sz="1400" b="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9000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D5B90623-DCCA-4E70-A8FA-00D4E2BC7E2B}"/>
              </a:ext>
            </a:extLst>
          </p:cNvPr>
          <p:cNvSpPr/>
          <p:nvPr/>
        </p:nvSpPr>
        <p:spPr>
          <a:xfrm>
            <a:off x="4780544" y="4738008"/>
            <a:ext cx="2490789" cy="342252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Indefinite</a:t>
            </a:r>
            <a:r>
              <a:rPr lang="es-CO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1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articles</a:t>
            </a:r>
            <a:endParaRPr lang="es-CO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D48F547F-6C77-42CE-8B27-D688C98370C2}"/>
              </a:ext>
            </a:extLst>
          </p:cNvPr>
          <p:cNvSpPr/>
          <p:nvPr/>
        </p:nvSpPr>
        <p:spPr>
          <a:xfrm>
            <a:off x="4012237" y="4469993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C9C9FCD1-EDA1-4350-B1B2-9E20C7243228}"/>
              </a:ext>
            </a:extLst>
          </p:cNvPr>
          <p:cNvSpPr/>
          <p:nvPr/>
        </p:nvSpPr>
        <p:spPr>
          <a:xfrm>
            <a:off x="8143770" y="4469993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60AFC01D-B7A3-4673-8434-45EE2FF1EAA1}"/>
              </a:ext>
            </a:extLst>
          </p:cNvPr>
          <p:cNvSpPr/>
          <p:nvPr/>
        </p:nvSpPr>
        <p:spPr>
          <a:xfrm>
            <a:off x="4028343" y="5858434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B72B3187-DA7C-41CA-A4CE-741A0FE2F927}"/>
              </a:ext>
            </a:extLst>
          </p:cNvPr>
          <p:cNvSpPr/>
          <p:nvPr/>
        </p:nvSpPr>
        <p:spPr>
          <a:xfrm>
            <a:off x="8147971" y="5858434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ítulo 1">
            <a:extLst>
              <a:ext uri="{FF2B5EF4-FFF2-40B4-BE49-F238E27FC236}">
                <a16:creationId xmlns:a16="http://schemas.microsoft.com/office/drawing/2014/main" id="{2B2D7645-FD0F-4733-914C-B7FEB63B89E2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Nouns and articles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Box 17">
            <a:extLst>
              <a:ext uri="{FF2B5EF4-FFF2-40B4-BE49-F238E27FC236}">
                <a16:creationId xmlns:a16="http://schemas.microsoft.com/office/drawing/2014/main" id="{7C9718D7-F667-4F9E-97CD-D79563B7512F}"/>
              </a:ext>
            </a:extLst>
          </p:cNvPr>
          <p:cNvSpPr txBox="1"/>
          <p:nvPr/>
        </p:nvSpPr>
        <p:spPr>
          <a:xfrm>
            <a:off x="2557272" y="1632664"/>
            <a:ext cx="4060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0" i="0" u="none" strike="noStrike" baseline="0" dirty="0" err="1">
                <a:solidFill>
                  <a:srgbClr val="312783"/>
                </a:solidFill>
                <a:latin typeface="Arial" panose="020B0604020202020204" pitchFamily="34" charset="0"/>
              </a:rPr>
              <a:t>Spanish</a:t>
            </a:r>
            <a:r>
              <a:rPr lang="es-CO" sz="2800" b="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</a:rPr>
              <a:t> </a:t>
            </a:r>
            <a:r>
              <a:rPr lang="es-CO" sz="2800" b="0" i="0" u="none" strike="noStrike" baseline="0" dirty="0" err="1">
                <a:solidFill>
                  <a:srgbClr val="312783"/>
                </a:solidFill>
                <a:latin typeface="Arial" panose="020B0604020202020204" pitchFamily="34" charset="0"/>
              </a:rPr>
              <a:t>articles</a:t>
            </a:r>
            <a:r>
              <a:rPr lang="es-CO" sz="2800" b="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</a:rPr>
              <a:t> (</a:t>
            </a:r>
            <a:r>
              <a:rPr lang="es-CO" sz="2800" b="0" i="0" u="none" strike="noStrike" baseline="0" dirty="0" err="1">
                <a:solidFill>
                  <a:srgbClr val="312783"/>
                </a:solidFill>
                <a:latin typeface="Arial" panose="020B0604020202020204" pitchFamily="34" charset="0"/>
              </a:rPr>
              <a:t>cont’d</a:t>
            </a:r>
            <a:r>
              <a:rPr lang="es-CO" sz="2800" b="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</a:rPr>
              <a:t>)</a:t>
            </a:r>
            <a:endParaRPr lang="en-US" sz="2800" b="1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94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58BB53ED-2735-46C7-B865-6A6F260DEA3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80251" y="1660240"/>
            <a:ext cx="8229600" cy="866331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400" dirty="0"/>
              <a:t>Most nouns that refer to males are masculine.</a:t>
            </a:r>
          </a:p>
          <a:p>
            <a:pPr>
              <a:lnSpc>
                <a:spcPts val="3000"/>
              </a:lnSpc>
            </a:pPr>
            <a:r>
              <a:rPr lang="en-US" sz="2400" dirty="0"/>
              <a:t>Most nouns that refer to females are feminine.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A8A4BAF-B204-4124-9CEB-BA52B46A4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1.1-2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7741FC5-9E37-4BA6-ABEE-CF9F8B1A1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18" name="Rectángulo: esquinas superiores redondeadas 17">
            <a:extLst>
              <a:ext uri="{FF2B5EF4-FFF2-40B4-BE49-F238E27FC236}">
                <a16:creationId xmlns:a16="http://schemas.microsoft.com/office/drawing/2014/main" id="{3C1BD3E1-111A-4E42-951F-4F09448D950A}"/>
              </a:ext>
            </a:extLst>
          </p:cNvPr>
          <p:cNvSpPr/>
          <p:nvPr/>
        </p:nvSpPr>
        <p:spPr>
          <a:xfrm rot="10800000">
            <a:off x="2664809" y="2676552"/>
            <a:ext cx="7535439" cy="2119286"/>
          </a:xfrm>
          <a:prstGeom prst="round2SameRect">
            <a:avLst>
              <a:gd name="adj1" fmla="val 16184"/>
              <a:gd name="adj2" fmla="val 0"/>
            </a:avLst>
          </a:prstGeom>
          <a:solidFill>
            <a:srgbClr val="FDF2AE"/>
          </a:solidFill>
          <a:ln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aphicFrame>
        <p:nvGraphicFramePr>
          <p:cNvPr id="19" name="Tabla 8">
            <a:extLst>
              <a:ext uri="{FF2B5EF4-FFF2-40B4-BE49-F238E27FC236}">
                <a16:creationId xmlns:a16="http://schemas.microsoft.com/office/drawing/2014/main" id="{A2571A67-9A5B-4022-8A31-C54BF07A4D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154191"/>
              </p:ext>
            </p:extLst>
          </p:nvPr>
        </p:nvGraphicFramePr>
        <p:xfrm>
          <a:off x="2579163" y="3211093"/>
          <a:ext cx="7756863" cy="1379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125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1696538">
                  <a:extLst>
                    <a:ext uri="{9D8B030D-6E8A-4147-A177-3AD203B41FA5}">
                      <a16:colId xmlns:a16="http://schemas.microsoft.com/office/drawing/2014/main" val="53100613"/>
                    </a:ext>
                  </a:extLst>
                </a:gridCol>
                <a:gridCol w="1977754">
                  <a:extLst>
                    <a:ext uri="{9D8B030D-6E8A-4147-A177-3AD203B41FA5}">
                      <a16:colId xmlns:a16="http://schemas.microsoft.com/office/drawing/2014/main" val="2643294961"/>
                    </a:ext>
                  </a:extLst>
                </a:gridCol>
                <a:gridCol w="2320446">
                  <a:extLst>
                    <a:ext uri="{9D8B030D-6E8A-4147-A177-3AD203B41FA5}">
                      <a16:colId xmlns:a16="http://schemas.microsoft.com/office/drawing/2014/main" val="3668847074"/>
                    </a:ext>
                  </a:extLst>
                </a:gridCol>
              </a:tblGrid>
              <a:tr h="1379957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 hombre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 chico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 pasajero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 conductor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 profesor</a:t>
                      </a:r>
                    </a:p>
                  </a:txBody>
                  <a:tcPr marR="90000" marT="9144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man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boy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fr-FR" sz="14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passenger</a:t>
                      </a:r>
                      <a:r>
                        <a:rPr lang="fr-FR" sz="14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driver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fr-FR" sz="14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</a:t>
                      </a:r>
                      <a:endParaRPr lang="fr-FR" sz="1400" b="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9000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mujer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chica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pasajera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conductora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profesora</a:t>
                      </a:r>
                    </a:p>
                  </a:txBody>
                  <a:tcPr marR="90000" marT="9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fr-FR" sz="14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woman</a:t>
                      </a:r>
                      <a:endParaRPr lang="fr-FR" sz="1400" b="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girl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fr-FR" sz="14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passenger</a:t>
                      </a:r>
                      <a:endParaRPr lang="fr-FR" sz="1400" b="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driver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fr-FR" sz="14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</a:t>
                      </a:r>
                      <a:endParaRPr lang="fr-FR" sz="1400" b="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9000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25" name="Elipse 24">
            <a:extLst>
              <a:ext uri="{FF2B5EF4-FFF2-40B4-BE49-F238E27FC236}">
                <a16:creationId xmlns:a16="http://schemas.microsoft.com/office/drawing/2014/main" id="{0E6084E8-F916-43D0-9D83-20D8C335794A}"/>
              </a:ext>
            </a:extLst>
          </p:cNvPr>
          <p:cNvSpPr/>
          <p:nvPr/>
        </p:nvSpPr>
        <p:spPr>
          <a:xfrm>
            <a:off x="4293797" y="4554418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07B1B968-2F64-4AE9-A852-84CF48B33860}"/>
              </a:ext>
            </a:extLst>
          </p:cNvPr>
          <p:cNvSpPr/>
          <p:nvPr/>
        </p:nvSpPr>
        <p:spPr>
          <a:xfrm>
            <a:off x="3475601" y="2877717"/>
            <a:ext cx="1838325" cy="342252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Masculine</a:t>
            </a:r>
            <a:endParaRPr lang="es-CO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4AE6B090-80DB-4664-9397-679767799F05}"/>
              </a:ext>
            </a:extLst>
          </p:cNvPr>
          <p:cNvSpPr/>
          <p:nvPr/>
        </p:nvSpPr>
        <p:spPr>
          <a:xfrm>
            <a:off x="7093579" y="2870097"/>
            <a:ext cx="1838325" cy="342252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Feminine</a:t>
            </a:r>
            <a:endParaRPr lang="es-CO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1A3B0E91-D960-43B2-B30E-7118A182CED9}"/>
              </a:ext>
            </a:extLst>
          </p:cNvPr>
          <p:cNvSpPr/>
          <p:nvPr/>
        </p:nvSpPr>
        <p:spPr>
          <a:xfrm>
            <a:off x="7967021" y="4554418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agen 6" descr="Video character Daniel.">
            <a:extLst>
              <a:ext uri="{FF2B5EF4-FFF2-40B4-BE49-F238E27FC236}">
                <a16:creationId xmlns:a16="http://schemas.microsoft.com/office/drawing/2014/main" id="{109B9CFE-234C-43E0-B308-7DC8C395C5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3404" y="4921796"/>
            <a:ext cx="977265" cy="986922"/>
          </a:xfrm>
          <a:prstGeom prst="rect">
            <a:avLst/>
          </a:prstGeom>
        </p:spPr>
      </p:pic>
      <p:pic>
        <p:nvPicPr>
          <p:cNvPr id="11" name="Imagen 10" descr="Video character Sara.">
            <a:extLst>
              <a:ext uri="{FF2B5EF4-FFF2-40B4-BE49-F238E27FC236}">
                <a16:creationId xmlns:a16="http://schemas.microsoft.com/office/drawing/2014/main" id="{9AC963A6-2445-42D9-99F1-4C4A2B4773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6449" y="4918540"/>
            <a:ext cx="977266" cy="981061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491E2C34-9F8A-4D51-BEF2-74BDD89F32BB}"/>
              </a:ext>
            </a:extLst>
          </p:cNvPr>
          <p:cNvSpPr txBox="1"/>
          <p:nvPr/>
        </p:nvSpPr>
        <p:spPr>
          <a:xfrm>
            <a:off x="5026231" y="5918574"/>
            <a:ext cx="85160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4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el chico</a:t>
            </a:r>
            <a:endParaRPr lang="es-CO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CC126ED-FCF4-46FD-A37B-90582CCB81E2}"/>
              </a:ext>
            </a:extLst>
          </p:cNvPr>
          <p:cNvSpPr txBox="1"/>
          <p:nvPr/>
        </p:nvSpPr>
        <p:spPr>
          <a:xfrm>
            <a:off x="6548400" y="5908717"/>
            <a:ext cx="85160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es-CO" sz="14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chica</a:t>
            </a:r>
            <a:endParaRPr lang="es-CO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7FE325A2-CB7A-48D4-BFC5-E32B7AF36F6A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Nouns and articles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185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23BF3659-BEE9-4080-A648-8A583D8AF91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Most nouns ending in </a:t>
            </a:r>
            <a:r>
              <a:rPr lang="en-US" b="1" dirty="0"/>
              <a:t>–o</a:t>
            </a:r>
            <a:r>
              <a:rPr lang="en-US" dirty="0"/>
              <a:t>, </a:t>
            </a:r>
            <a:r>
              <a:rPr lang="en-US" b="1" dirty="0"/>
              <a:t>–ma</a:t>
            </a:r>
            <a:r>
              <a:rPr lang="en-US" dirty="0"/>
              <a:t>, and </a:t>
            </a:r>
            <a:r>
              <a:rPr lang="en-US" b="1" dirty="0"/>
              <a:t>–s</a:t>
            </a:r>
            <a:r>
              <a:rPr lang="en-US" dirty="0"/>
              <a:t> are masculine. Most nouns ending in </a:t>
            </a:r>
            <a:r>
              <a:rPr lang="en-US" b="1" dirty="0"/>
              <a:t>–a</a:t>
            </a:r>
            <a:r>
              <a:rPr lang="en-US" dirty="0"/>
              <a:t>, </a:t>
            </a:r>
            <a:r>
              <a:rPr lang="en-US" b="1" dirty="0"/>
              <a:t>–</a:t>
            </a:r>
            <a:r>
              <a:rPr lang="en-US" b="1" dirty="0" err="1"/>
              <a:t>ción</a:t>
            </a:r>
            <a:r>
              <a:rPr lang="en-US" dirty="0"/>
              <a:t>, and </a:t>
            </a:r>
            <a:r>
              <a:rPr lang="en-US" b="1" dirty="0"/>
              <a:t>–dad </a:t>
            </a:r>
            <a:r>
              <a:rPr lang="en-US" dirty="0"/>
              <a:t>are feminine.</a:t>
            </a:r>
            <a:endParaRPr lang="es-CO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D7BF07B-FD51-4DF0-B0EE-9BE7B4EFE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1.1-3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F84DE12-E589-4225-B6E6-BE3A6071F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C865ADD5-0347-4C0A-9E11-04AF70351FB5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Nouns and articles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583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A8A4BAF-B204-4124-9CEB-BA52B46A4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1.1-4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7741FC5-9E37-4BA6-ABEE-CF9F8B1A1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18" name="Rectángulo: esquinas superiores redondeadas 17">
            <a:extLst>
              <a:ext uri="{FF2B5EF4-FFF2-40B4-BE49-F238E27FC236}">
                <a16:creationId xmlns:a16="http://schemas.microsoft.com/office/drawing/2014/main" id="{3C1BD3E1-111A-4E42-951F-4F09448D950A}"/>
              </a:ext>
            </a:extLst>
          </p:cNvPr>
          <p:cNvSpPr/>
          <p:nvPr/>
        </p:nvSpPr>
        <p:spPr>
          <a:xfrm rot="10800000">
            <a:off x="2199638" y="1670264"/>
            <a:ext cx="8206742" cy="3752636"/>
          </a:xfrm>
          <a:prstGeom prst="round2SameRect">
            <a:avLst>
              <a:gd name="adj1" fmla="val 16184"/>
              <a:gd name="adj2" fmla="val 0"/>
            </a:avLst>
          </a:prstGeom>
          <a:solidFill>
            <a:srgbClr val="FDF2AE"/>
          </a:solidFill>
          <a:ln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aphicFrame>
        <p:nvGraphicFramePr>
          <p:cNvPr id="19" name="Tabla 8">
            <a:extLst>
              <a:ext uri="{FF2B5EF4-FFF2-40B4-BE49-F238E27FC236}">
                <a16:creationId xmlns:a16="http://schemas.microsoft.com/office/drawing/2014/main" id="{A2571A67-9A5B-4022-8A31-C54BF07A4D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138489"/>
              </p:ext>
            </p:extLst>
          </p:nvPr>
        </p:nvGraphicFramePr>
        <p:xfrm>
          <a:off x="2526212" y="2204811"/>
          <a:ext cx="7756863" cy="290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125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1696538">
                  <a:extLst>
                    <a:ext uri="{9D8B030D-6E8A-4147-A177-3AD203B41FA5}">
                      <a16:colId xmlns:a16="http://schemas.microsoft.com/office/drawing/2014/main" val="53100613"/>
                    </a:ext>
                  </a:extLst>
                </a:gridCol>
                <a:gridCol w="2226945">
                  <a:extLst>
                    <a:ext uri="{9D8B030D-6E8A-4147-A177-3AD203B41FA5}">
                      <a16:colId xmlns:a16="http://schemas.microsoft.com/office/drawing/2014/main" val="2643294961"/>
                    </a:ext>
                  </a:extLst>
                </a:gridCol>
                <a:gridCol w="2071255">
                  <a:extLst>
                    <a:ext uri="{9D8B030D-6E8A-4147-A177-3AD203B41FA5}">
                      <a16:colId xmlns:a16="http://schemas.microsoft.com/office/drawing/2014/main" val="3668847074"/>
                    </a:ext>
                  </a:extLst>
                </a:gridCol>
              </a:tblGrid>
              <a:tr h="2548164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 cuaderno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 diario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 diccionario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 número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 video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 problema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 programa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 autobús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 país</a:t>
                      </a:r>
                    </a:p>
                  </a:txBody>
                  <a:tcPr marR="90000" marT="9144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8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notebook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8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fr-FR" sz="18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diary</a:t>
                      </a:r>
                      <a:r>
                        <a:rPr lang="fr-FR" sz="18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8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fr-FR" sz="18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dictionary</a:t>
                      </a:r>
                      <a:r>
                        <a:rPr lang="fr-FR" sz="18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8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fr-FR" sz="18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</a:t>
                      </a:r>
                      <a:endParaRPr lang="fr-FR" sz="1800" b="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8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fr-FR" sz="18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video</a:t>
                      </a:r>
                      <a:endParaRPr lang="fr-FR" sz="1800" b="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8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fr-FR" sz="18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problem</a:t>
                      </a:r>
                      <a:endParaRPr lang="fr-FR" sz="1800" b="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8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program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8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bus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8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country</a:t>
                      </a:r>
                    </a:p>
                  </a:txBody>
                  <a:tcPr marT="9000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cosa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escuela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maleta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mochila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la palabra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lección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conversación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nacionalidad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comunidad</a:t>
                      </a:r>
                    </a:p>
                  </a:txBody>
                  <a:tcPr marR="90000" marT="9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8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fr-FR" sz="18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thing</a:t>
                      </a:r>
                      <a:endParaRPr lang="fr-FR" sz="1800" b="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8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fr-FR" sz="18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school</a:t>
                      </a:r>
                      <a:endParaRPr lang="fr-FR" sz="1800" b="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8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fr-FR" sz="18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suitcase</a:t>
                      </a:r>
                      <a:endParaRPr lang="fr-FR" sz="1800" b="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8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fr-FR" sz="18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backpack</a:t>
                      </a:r>
                      <a:endParaRPr lang="fr-FR" sz="1800" b="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8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fr-FR" sz="18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word</a:t>
                      </a:r>
                      <a:endParaRPr lang="fr-FR" sz="1800" b="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8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fr-FR" sz="18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lesson</a:t>
                      </a:r>
                      <a:endParaRPr lang="fr-FR" sz="1800" b="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8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conversation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8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fr-FR" sz="18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nationality</a:t>
                      </a:r>
                      <a:endParaRPr lang="fr-FR" sz="1800" b="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8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fr-FR" sz="18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community</a:t>
                      </a:r>
                      <a:endParaRPr lang="fr-FR" sz="1800" b="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9000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25" name="Elipse 24">
            <a:extLst>
              <a:ext uri="{FF2B5EF4-FFF2-40B4-BE49-F238E27FC236}">
                <a16:creationId xmlns:a16="http://schemas.microsoft.com/office/drawing/2014/main" id="{0E6084E8-F916-43D0-9D83-20D8C335794A}"/>
              </a:ext>
            </a:extLst>
          </p:cNvPr>
          <p:cNvSpPr/>
          <p:nvPr/>
        </p:nvSpPr>
        <p:spPr>
          <a:xfrm>
            <a:off x="4244022" y="5096297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07B1B968-2F64-4AE9-A852-84CF48B33860}"/>
              </a:ext>
            </a:extLst>
          </p:cNvPr>
          <p:cNvSpPr/>
          <p:nvPr/>
        </p:nvSpPr>
        <p:spPr>
          <a:xfrm>
            <a:off x="3422650" y="1871435"/>
            <a:ext cx="1838325" cy="342252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Masculine</a:t>
            </a:r>
            <a:endParaRPr lang="es-CO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4AE6B090-80DB-4664-9397-679767799F05}"/>
              </a:ext>
            </a:extLst>
          </p:cNvPr>
          <p:cNvSpPr/>
          <p:nvPr/>
        </p:nvSpPr>
        <p:spPr>
          <a:xfrm>
            <a:off x="7245845" y="1862559"/>
            <a:ext cx="1838325" cy="342252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Feminine</a:t>
            </a:r>
            <a:endParaRPr lang="es-CO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1A3B0E91-D960-43B2-B30E-7118A182CED9}"/>
              </a:ext>
            </a:extLst>
          </p:cNvPr>
          <p:cNvSpPr/>
          <p:nvPr/>
        </p:nvSpPr>
        <p:spPr>
          <a:xfrm>
            <a:off x="8165008" y="5090504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E941C9C-1A8D-4614-8A06-1406C9D2552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Nouns and articles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491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7CA332E-118E-4FE9-AA54-B5B07CD55B8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 b="1" dirty="0">
                <a:solidFill>
                  <a:srgbClr val="CD4014"/>
                </a:solidFill>
              </a:rPr>
              <a:t>¡ojo! </a:t>
            </a:r>
            <a:r>
              <a:rPr lang="es-ES" b="1" dirty="0"/>
              <a:t>El lápiz </a:t>
            </a:r>
            <a:r>
              <a:rPr lang="es-ES" dirty="0"/>
              <a:t>(</a:t>
            </a:r>
            <a:r>
              <a:rPr lang="es-ES" i="1" dirty="0" err="1"/>
              <a:t>pencil</a:t>
            </a:r>
            <a:r>
              <a:rPr lang="es-ES" dirty="0"/>
              <a:t>), </a:t>
            </a:r>
            <a:r>
              <a:rPr lang="es-ES" b="1" dirty="0"/>
              <a:t>el mapa </a:t>
            </a:r>
            <a:r>
              <a:rPr lang="es-ES" dirty="0"/>
              <a:t>(</a:t>
            </a:r>
            <a:r>
              <a:rPr lang="es-ES" i="1" dirty="0" err="1"/>
              <a:t>map</a:t>
            </a:r>
            <a:r>
              <a:rPr lang="es-ES" dirty="0"/>
              <a:t>), and </a:t>
            </a:r>
            <a:r>
              <a:rPr lang="es-ES" b="1" dirty="0"/>
              <a:t>el día </a:t>
            </a:r>
            <a:r>
              <a:rPr lang="es-ES" dirty="0"/>
              <a:t>(</a:t>
            </a:r>
            <a:r>
              <a:rPr lang="es-ES" i="1" dirty="0" err="1"/>
              <a:t>day</a:t>
            </a:r>
            <a:r>
              <a:rPr lang="es-ES" dirty="0"/>
              <a:t>) are </a:t>
            </a:r>
            <a:r>
              <a:rPr lang="es-ES" dirty="0" err="1"/>
              <a:t>masculine</a:t>
            </a:r>
            <a:r>
              <a:rPr lang="es-ES" dirty="0"/>
              <a:t>. </a:t>
            </a:r>
            <a:r>
              <a:rPr lang="es-ES" b="1" dirty="0"/>
              <a:t>La mano </a:t>
            </a:r>
            <a:r>
              <a:rPr lang="es-ES" dirty="0"/>
              <a:t>(</a:t>
            </a:r>
            <a:r>
              <a:rPr lang="es-ES" i="1" dirty="0" err="1"/>
              <a:t>hand</a:t>
            </a:r>
            <a:r>
              <a:rPr lang="es-ES" dirty="0"/>
              <a:t>)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feminine</a:t>
            </a:r>
            <a:r>
              <a:rPr lang="es-ES" dirty="0"/>
              <a:t>.</a:t>
            </a:r>
            <a:endParaRPr lang="es-CO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E86C9DE-1821-4EAF-8231-0DEBF16F6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1.1-5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3C518A4-ED9A-4E72-9488-DEA1EC22E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BEA28409-49AB-4309-9EF8-52FDB458BEC4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Nouns and articles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918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BF666863-E689-4B27-BEC4-AE37710673D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80251" y="1602184"/>
            <a:ext cx="8229600" cy="1577027"/>
          </a:xfrm>
        </p:spPr>
        <p:txBody>
          <a:bodyPr/>
          <a:lstStyle/>
          <a:p>
            <a:r>
              <a:rPr lang="en-US" dirty="0"/>
              <a:t>Some nouns have identical masculine and feminine forms. The article indicates the gender of these words.</a:t>
            </a:r>
            <a:endParaRPr lang="es-CO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02778CC-1205-4E79-835E-B17037BBF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1.1-6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DD5F223-45E0-4BCA-8DED-D6F89369D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6" name="Rectángulo: esquinas superiores redondeadas 5">
            <a:extLst>
              <a:ext uri="{FF2B5EF4-FFF2-40B4-BE49-F238E27FC236}">
                <a16:creationId xmlns:a16="http://schemas.microsoft.com/office/drawing/2014/main" id="{CAB2BE33-AF69-45D1-BE9E-99244F7883D6}"/>
              </a:ext>
            </a:extLst>
          </p:cNvPr>
          <p:cNvSpPr/>
          <p:nvPr/>
        </p:nvSpPr>
        <p:spPr>
          <a:xfrm rot="10800000">
            <a:off x="2622604" y="3406904"/>
            <a:ext cx="7535439" cy="1755645"/>
          </a:xfrm>
          <a:prstGeom prst="round2SameRect">
            <a:avLst>
              <a:gd name="adj1" fmla="val 19439"/>
              <a:gd name="adj2" fmla="val 0"/>
            </a:avLst>
          </a:prstGeom>
          <a:solidFill>
            <a:srgbClr val="FDF2AE"/>
          </a:solidFill>
          <a:ln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E5897B7E-3290-4960-A8B1-37C8700B08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445025"/>
              </p:ext>
            </p:extLst>
          </p:nvPr>
        </p:nvGraphicFramePr>
        <p:xfrm>
          <a:off x="2536958" y="3941446"/>
          <a:ext cx="7756863" cy="993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125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1696538">
                  <a:extLst>
                    <a:ext uri="{9D8B030D-6E8A-4147-A177-3AD203B41FA5}">
                      <a16:colId xmlns:a16="http://schemas.microsoft.com/office/drawing/2014/main" val="53100613"/>
                    </a:ext>
                  </a:extLst>
                </a:gridCol>
                <a:gridCol w="1977754">
                  <a:extLst>
                    <a:ext uri="{9D8B030D-6E8A-4147-A177-3AD203B41FA5}">
                      <a16:colId xmlns:a16="http://schemas.microsoft.com/office/drawing/2014/main" val="2643294961"/>
                    </a:ext>
                  </a:extLst>
                </a:gridCol>
                <a:gridCol w="2320446">
                  <a:extLst>
                    <a:ext uri="{9D8B030D-6E8A-4147-A177-3AD203B41FA5}">
                      <a16:colId xmlns:a16="http://schemas.microsoft.com/office/drawing/2014/main" val="3668847074"/>
                    </a:ext>
                  </a:extLst>
                </a:gridCol>
              </a:tblGrid>
              <a:tr h="993411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5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</a:t>
                      </a:r>
                      <a:r>
                        <a:rPr lang="es-CO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turista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5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</a:t>
                      </a:r>
                      <a:r>
                        <a:rPr lang="es-CO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joven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5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</a:t>
                      </a:r>
                      <a:r>
                        <a:rPr lang="es-CO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estudiante</a:t>
                      </a:r>
                    </a:p>
                  </a:txBody>
                  <a:tcPr marR="90000" marT="9144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5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fr-FR" sz="15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tourist</a:t>
                      </a:r>
                      <a:r>
                        <a:rPr lang="fr-FR" sz="15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5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fr-FR" sz="15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young</a:t>
                      </a:r>
                      <a:r>
                        <a:rPr lang="fr-FR" sz="15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man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5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fr-FR" sz="15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student</a:t>
                      </a:r>
                      <a:endParaRPr lang="fr-FR" sz="1500" b="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9000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5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</a:t>
                      </a:r>
                      <a:r>
                        <a:rPr lang="es-CO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turista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5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</a:t>
                      </a:r>
                      <a:r>
                        <a:rPr lang="es-CO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joven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5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</a:t>
                      </a:r>
                      <a:r>
                        <a:rPr lang="es-CO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estudiante</a:t>
                      </a:r>
                    </a:p>
                  </a:txBody>
                  <a:tcPr marR="90000" marT="9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5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fr-FR" sz="15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tourist</a:t>
                      </a:r>
                      <a:r>
                        <a:rPr lang="fr-FR" sz="15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5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fr-FR" sz="15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young</a:t>
                      </a:r>
                      <a:r>
                        <a:rPr lang="fr-FR" sz="15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5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woman</a:t>
                      </a:r>
                      <a:r>
                        <a:rPr lang="fr-FR" sz="15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5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fr-FR" sz="15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student</a:t>
                      </a:r>
                      <a:endParaRPr lang="fr-FR" sz="1500" b="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9000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D9FF264F-39D1-40BD-9EC5-B95E1D6392A9}"/>
              </a:ext>
            </a:extLst>
          </p:cNvPr>
          <p:cNvSpPr/>
          <p:nvPr/>
        </p:nvSpPr>
        <p:spPr>
          <a:xfrm>
            <a:off x="3433396" y="3608070"/>
            <a:ext cx="1838325" cy="342252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Masculine</a:t>
            </a:r>
            <a:endParaRPr lang="es-CO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396300E3-20A1-4381-8625-4161A81B6485}"/>
              </a:ext>
            </a:extLst>
          </p:cNvPr>
          <p:cNvSpPr/>
          <p:nvPr/>
        </p:nvSpPr>
        <p:spPr>
          <a:xfrm>
            <a:off x="7051374" y="3600450"/>
            <a:ext cx="1838325" cy="342252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Feminine</a:t>
            </a:r>
            <a:endParaRPr lang="es-CO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CC546A93-7534-4B9C-9613-97CAE9571B9A}"/>
              </a:ext>
            </a:extLst>
          </p:cNvPr>
          <p:cNvSpPr/>
          <p:nvPr/>
        </p:nvSpPr>
        <p:spPr>
          <a:xfrm>
            <a:off x="4254768" y="4889137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DAC0ADF0-E67F-4C80-8E7C-92D5603F8EB5}"/>
              </a:ext>
            </a:extLst>
          </p:cNvPr>
          <p:cNvSpPr/>
          <p:nvPr/>
        </p:nvSpPr>
        <p:spPr>
          <a:xfrm>
            <a:off x="7924816" y="4889137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id="{8FA90815-FBE4-478C-A1BD-8E0ACEE66C02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Nouns and articles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772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B531424-8EA4-4E25-93F4-21DB1DA34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1.1-7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09DAC77-849D-409A-9576-8B0BC1625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48" name="Rectángulo: esquinas superiores redondeadas 47">
            <a:extLst>
              <a:ext uri="{FF2B5EF4-FFF2-40B4-BE49-F238E27FC236}">
                <a16:creationId xmlns:a16="http://schemas.microsoft.com/office/drawing/2014/main" id="{BBF18E37-C720-46C6-8158-D8B4C6650181}"/>
              </a:ext>
            </a:extLst>
          </p:cNvPr>
          <p:cNvSpPr/>
          <p:nvPr/>
        </p:nvSpPr>
        <p:spPr>
          <a:xfrm rot="10800000">
            <a:off x="8987391" y="4788934"/>
            <a:ext cx="1692383" cy="1137480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100000">
                <a:schemeClr val="bg1"/>
              </a:gs>
              <a:gs pos="24000">
                <a:srgbClr val="FDF2AE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6" name="Rectángulo: esquinas superiores redondeadas 45">
            <a:extLst>
              <a:ext uri="{FF2B5EF4-FFF2-40B4-BE49-F238E27FC236}">
                <a16:creationId xmlns:a16="http://schemas.microsoft.com/office/drawing/2014/main" id="{5A4216C0-9E9A-44D2-BB5D-78ADA39D775A}"/>
              </a:ext>
            </a:extLst>
          </p:cNvPr>
          <p:cNvSpPr/>
          <p:nvPr/>
        </p:nvSpPr>
        <p:spPr>
          <a:xfrm rot="10800000">
            <a:off x="6736480" y="4780195"/>
            <a:ext cx="1692383" cy="1137480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100000">
                <a:schemeClr val="bg1"/>
              </a:gs>
              <a:gs pos="24000">
                <a:srgbClr val="FDF2AE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4" name="Rectángulo: esquinas superiores redondeadas 43">
            <a:extLst>
              <a:ext uri="{FF2B5EF4-FFF2-40B4-BE49-F238E27FC236}">
                <a16:creationId xmlns:a16="http://schemas.microsoft.com/office/drawing/2014/main" id="{1A32BABE-C954-4794-9595-BC4E5C0090EB}"/>
              </a:ext>
            </a:extLst>
          </p:cNvPr>
          <p:cNvSpPr/>
          <p:nvPr/>
        </p:nvSpPr>
        <p:spPr>
          <a:xfrm rot="10800000">
            <a:off x="4461112" y="4783711"/>
            <a:ext cx="1692383" cy="1137480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100000">
                <a:schemeClr val="bg1"/>
              </a:gs>
              <a:gs pos="24000">
                <a:srgbClr val="FDF2AE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8" name="TextBox 17">
            <a:extLst>
              <a:ext uri="{FF2B5EF4-FFF2-40B4-BE49-F238E27FC236}">
                <a16:creationId xmlns:a16="http://schemas.microsoft.com/office/drawing/2014/main" id="{A59CA3A4-79FE-4894-9FC3-FBDBC32FA6B6}"/>
              </a:ext>
            </a:extLst>
          </p:cNvPr>
          <p:cNvSpPr txBox="1"/>
          <p:nvPr/>
        </p:nvSpPr>
        <p:spPr>
          <a:xfrm>
            <a:off x="2535378" y="1643327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</a:rPr>
              <a:t>Plural </a:t>
            </a:r>
            <a:r>
              <a:rPr lang="es-CO" sz="2800" b="0" i="0" u="none" strike="noStrike" baseline="0" dirty="0" err="1">
                <a:solidFill>
                  <a:srgbClr val="312783"/>
                </a:solidFill>
                <a:latin typeface="Arial" panose="020B0604020202020204" pitchFamily="34" charset="0"/>
              </a:rPr>
              <a:t>of</a:t>
            </a:r>
            <a:r>
              <a:rPr lang="es-CO" sz="2800" b="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</a:rPr>
              <a:t> </a:t>
            </a:r>
            <a:r>
              <a:rPr lang="es-CO" sz="2800" b="0" i="0" u="none" strike="noStrike" baseline="0" dirty="0" err="1">
                <a:solidFill>
                  <a:srgbClr val="312783"/>
                </a:solidFill>
                <a:latin typeface="Arial" panose="020B0604020202020204" pitchFamily="34" charset="0"/>
              </a:rPr>
              <a:t>nouns</a:t>
            </a:r>
            <a:endParaRPr lang="en-US" sz="2800" b="1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B1005DB6-9D01-403B-8D3F-9FEF61B1E49E}"/>
              </a:ext>
            </a:extLst>
          </p:cNvPr>
          <p:cNvSpPr txBox="1">
            <a:spLocks/>
          </p:cNvSpPr>
          <p:nvPr/>
        </p:nvSpPr>
        <p:spPr>
          <a:xfrm>
            <a:off x="2066266" y="2089816"/>
            <a:ext cx="8229600" cy="2184684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Nouns that end in a vowel form the plural by</a:t>
            </a:r>
          </a:p>
          <a:p>
            <a:r>
              <a:rPr lang="en-US" dirty="0"/>
              <a:t>adding </a:t>
            </a:r>
            <a:r>
              <a:rPr lang="en-US" b="1" dirty="0"/>
              <a:t>–s</a:t>
            </a:r>
            <a:r>
              <a:rPr lang="en-US" dirty="0"/>
              <a:t>. Nouns that end in a consonant add</a:t>
            </a:r>
          </a:p>
          <a:p>
            <a:r>
              <a:rPr lang="en-US" b="1" dirty="0"/>
              <a:t>–es</a:t>
            </a:r>
            <a:r>
              <a:rPr lang="en-US" dirty="0"/>
              <a:t>. Nouns that end in </a:t>
            </a:r>
            <a:r>
              <a:rPr lang="en-US" b="1" dirty="0"/>
              <a:t>–z</a:t>
            </a:r>
            <a:r>
              <a:rPr lang="en-US" dirty="0"/>
              <a:t> change the </a:t>
            </a:r>
            <a:r>
              <a:rPr lang="en-US" b="1" dirty="0"/>
              <a:t>–z</a:t>
            </a:r>
            <a:r>
              <a:rPr lang="en-US" dirty="0"/>
              <a:t> to</a:t>
            </a:r>
          </a:p>
          <a:p>
            <a:r>
              <a:rPr lang="en-US" b="1" dirty="0"/>
              <a:t>–c</a:t>
            </a:r>
            <a:r>
              <a:rPr lang="en-US" dirty="0"/>
              <a:t>, then add </a:t>
            </a:r>
            <a:r>
              <a:rPr lang="en-US" b="1" dirty="0"/>
              <a:t>–es</a:t>
            </a:r>
            <a:r>
              <a:rPr lang="en-US" dirty="0"/>
              <a:t>.</a:t>
            </a:r>
          </a:p>
        </p:txBody>
      </p:sp>
      <p:sp>
        <p:nvSpPr>
          <p:cNvPr id="6" name="Isosceles Triangle 2">
            <a:extLst>
              <a:ext uri="{FF2B5EF4-FFF2-40B4-BE49-F238E27FC236}">
                <a16:creationId xmlns:a16="http://schemas.microsoft.com/office/drawing/2014/main" id="{FEBB910E-B360-4F36-AE9C-8707F165905E}"/>
              </a:ext>
            </a:extLst>
          </p:cNvPr>
          <p:cNvSpPr/>
          <p:nvPr/>
        </p:nvSpPr>
        <p:spPr>
          <a:xfrm rot="5400000">
            <a:off x="2217086" y="2287745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" name="Rectángulo: esquinas superiores redondeadas 9">
            <a:extLst>
              <a:ext uri="{FF2B5EF4-FFF2-40B4-BE49-F238E27FC236}">
                <a16:creationId xmlns:a16="http://schemas.microsoft.com/office/drawing/2014/main" id="{32849495-1422-4AB1-9F00-7ACB6FC0E123}"/>
              </a:ext>
            </a:extLst>
          </p:cNvPr>
          <p:cNvSpPr/>
          <p:nvPr/>
        </p:nvSpPr>
        <p:spPr>
          <a:xfrm rot="10800000">
            <a:off x="2111279" y="4787070"/>
            <a:ext cx="1692383" cy="1137480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100000">
                <a:schemeClr val="bg1"/>
              </a:gs>
              <a:gs pos="24000">
                <a:srgbClr val="FDF2AE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aphicFrame>
        <p:nvGraphicFramePr>
          <p:cNvPr id="18" name="Tabla 8">
            <a:extLst>
              <a:ext uri="{FF2B5EF4-FFF2-40B4-BE49-F238E27FC236}">
                <a16:creationId xmlns:a16="http://schemas.microsoft.com/office/drawing/2014/main" id="{D0FB988D-6B58-4537-970C-B89DEBBEA2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612836"/>
              </p:ext>
            </p:extLst>
          </p:nvPr>
        </p:nvGraphicFramePr>
        <p:xfrm>
          <a:off x="2295679" y="4828985"/>
          <a:ext cx="1642110" cy="961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2110">
                  <a:extLst>
                    <a:ext uri="{9D8B030D-6E8A-4147-A177-3AD203B41FA5}">
                      <a16:colId xmlns:a16="http://schemas.microsoft.com/office/drawing/2014/main" val="742263197"/>
                    </a:ext>
                  </a:extLst>
                </a:gridCol>
              </a:tblGrid>
              <a:tr h="870778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s-ES" sz="19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 chic</a:t>
                      </a:r>
                      <a:r>
                        <a:rPr lang="es-ES" sz="19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</a:t>
                      </a:r>
                      <a:r>
                        <a:rPr lang="es-ES" sz="19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s-ES" sz="19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palabr</a:t>
                      </a:r>
                      <a:r>
                        <a:rPr lang="es-ES" sz="19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endParaRPr lang="fr-FR" sz="19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231" marR="345692" marT="115231" marB="115231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graphicFrame>
        <p:nvGraphicFramePr>
          <p:cNvPr id="20" name="Tabla 8">
            <a:extLst>
              <a:ext uri="{FF2B5EF4-FFF2-40B4-BE49-F238E27FC236}">
                <a16:creationId xmlns:a16="http://schemas.microsoft.com/office/drawing/2014/main" id="{38485807-DE75-4373-B775-88A26DA772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842805"/>
              </p:ext>
            </p:extLst>
          </p:nvPr>
        </p:nvGraphicFramePr>
        <p:xfrm>
          <a:off x="2297092" y="4303586"/>
          <a:ext cx="172256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569">
                  <a:extLst>
                    <a:ext uri="{9D8B030D-6E8A-4147-A177-3AD203B41FA5}">
                      <a16:colId xmlns:a16="http://schemas.microsoft.com/office/drawing/2014/main" val="742263197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fr-FR" sz="18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SINGULAR</a:t>
                      </a:r>
                    </a:p>
                  </a:txBody>
                  <a:tcPr marR="274320" marT="91440" marB="9144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graphicFrame>
        <p:nvGraphicFramePr>
          <p:cNvPr id="22" name="Tabla 8">
            <a:extLst>
              <a:ext uri="{FF2B5EF4-FFF2-40B4-BE49-F238E27FC236}">
                <a16:creationId xmlns:a16="http://schemas.microsoft.com/office/drawing/2014/main" id="{F4C9BB65-9927-4918-9C21-54EF0EB164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105765"/>
              </p:ext>
            </p:extLst>
          </p:nvPr>
        </p:nvGraphicFramePr>
        <p:xfrm>
          <a:off x="4870556" y="4303586"/>
          <a:ext cx="154355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553">
                  <a:extLst>
                    <a:ext uri="{9D8B030D-6E8A-4147-A177-3AD203B41FA5}">
                      <a16:colId xmlns:a16="http://schemas.microsoft.com/office/drawing/2014/main" val="742263197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fr-FR" sz="18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PLURAL</a:t>
                      </a:r>
                    </a:p>
                  </a:txBody>
                  <a:tcPr marR="274320" marT="91440" marB="9144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30" name="Triángulo isósceles 29">
            <a:extLst>
              <a:ext uri="{FF2B5EF4-FFF2-40B4-BE49-F238E27FC236}">
                <a16:creationId xmlns:a16="http://schemas.microsoft.com/office/drawing/2014/main" id="{B910DF6C-795D-48B0-851E-81B01E791D85}"/>
              </a:ext>
            </a:extLst>
          </p:cNvPr>
          <p:cNvSpPr/>
          <p:nvPr/>
        </p:nvSpPr>
        <p:spPr>
          <a:xfrm rot="5400000">
            <a:off x="3577174" y="5195677"/>
            <a:ext cx="1137481" cy="389750"/>
          </a:xfrm>
          <a:prstGeom prst="triangle">
            <a:avLst/>
          </a:prstGeom>
          <a:gradFill flip="none" rotWithShape="1">
            <a:gsLst>
              <a:gs pos="0">
                <a:srgbClr val="4141B5"/>
              </a:gs>
              <a:gs pos="81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6" name="Tabla 8">
            <a:extLst>
              <a:ext uri="{FF2B5EF4-FFF2-40B4-BE49-F238E27FC236}">
                <a16:creationId xmlns:a16="http://schemas.microsoft.com/office/drawing/2014/main" id="{B6A1E360-4274-488C-8FFF-B7375885C7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199220"/>
              </p:ext>
            </p:extLst>
          </p:nvPr>
        </p:nvGraphicFramePr>
        <p:xfrm>
          <a:off x="4442524" y="4828985"/>
          <a:ext cx="1846065" cy="961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6065">
                  <a:extLst>
                    <a:ext uri="{9D8B030D-6E8A-4147-A177-3AD203B41FA5}">
                      <a16:colId xmlns:a16="http://schemas.microsoft.com/office/drawing/2014/main" val="742263197"/>
                    </a:ext>
                  </a:extLst>
                </a:gridCol>
              </a:tblGrid>
              <a:tr h="961983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12783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los chic</a:t>
                      </a:r>
                      <a:r>
                        <a:rPr kumimoji="0" lang="es-ES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os</a:t>
                      </a:r>
                      <a:r>
                        <a:rPr kumimoji="0" lang="es-ES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12783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12783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 palabr</a:t>
                      </a:r>
                      <a:r>
                        <a:rPr kumimoji="0" lang="es-ES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</a:t>
                      </a:r>
                      <a:endParaRPr lang="es-CO" sz="19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231" marR="345692" marT="115231" marB="115231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graphicFrame>
        <p:nvGraphicFramePr>
          <p:cNvPr id="34" name="Tabla 8">
            <a:extLst>
              <a:ext uri="{FF2B5EF4-FFF2-40B4-BE49-F238E27FC236}">
                <a16:creationId xmlns:a16="http://schemas.microsoft.com/office/drawing/2014/main" id="{F6D7D58B-61EC-42C9-88A5-237223F6F4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669626"/>
              </p:ext>
            </p:extLst>
          </p:nvPr>
        </p:nvGraphicFramePr>
        <p:xfrm>
          <a:off x="6881332" y="4842127"/>
          <a:ext cx="1642110" cy="961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2110">
                  <a:extLst>
                    <a:ext uri="{9D8B030D-6E8A-4147-A177-3AD203B41FA5}">
                      <a16:colId xmlns:a16="http://schemas.microsoft.com/office/drawing/2014/main" val="742263197"/>
                    </a:ext>
                  </a:extLst>
                </a:gridCol>
              </a:tblGrid>
              <a:tr h="870778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s-ES" sz="19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 paí</a:t>
                      </a:r>
                      <a:r>
                        <a:rPr lang="es-ES" sz="19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s-ES" sz="19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 lápi</a:t>
                      </a:r>
                      <a:r>
                        <a:rPr lang="es-ES" sz="19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</a:t>
                      </a:r>
                      <a:endParaRPr lang="fr-FR" sz="19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231" marR="345692" marT="115231" marB="115231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graphicFrame>
        <p:nvGraphicFramePr>
          <p:cNvPr id="36" name="Tabla 8">
            <a:extLst>
              <a:ext uri="{FF2B5EF4-FFF2-40B4-BE49-F238E27FC236}">
                <a16:creationId xmlns:a16="http://schemas.microsoft.com/office/drawing/2014/main" id="{AA27330E-8CF1-4515-BE6F-AC32CA7D99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758445"/>
              </p:ext>
            </p:extLst>
          </p:nvPr>
        </p:nvGraphicFramePr>
        <p:xfrm>
          <a:off x="6960169" y="4311309"/>
          <a:ext cx="172256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569">
                  <a:extLst>
                    <a:ext uri="{9D8B030D-6E8A-4147-A177-3AD203B41FA5}">
                      <a16:colId xmlns:a16="http://schemas.microsoft.com/office/drawing/2014/main" val="742263197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fr-FR" sz="18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SINGULAR</a:t>
                      </a:r>
                    </a:p>
                  </a:txBody>
                  <a:tcPr marR="274320" marT="91440" marB="9144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graphicFrame>
        <p:nvGraphicFramePr>
          <p:cNvPr id="38" name="Tabla 8">
            <a:extLst>
              <a:ext uri="{FF2B5EF4-FFF2-40B4-BE49-F238E27FC236}">
                <a16:creationId xmlns:a16="http://schemas.microsoft.com/office/drawing/2014/main" id="{AF8627A3-64D7-4A45-A9B7-52EEB89CF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538557"/>
              </p:ext>
            </p:extLst>
          </p:nvPr>
        </p:nvGraphicFramePr>
        <p:xfrm>
          <a:off x="9392027" y="4281763"/>
          <a:ext cx="154355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553">
                  <a:extLst>
                    <a:ext uri="{9D8B030D-6E8A-4147-A177-3AD203B41FA5}">
                      <a16:colId xmlns:a16="http://schemas.microsoft.com/office/drawing/2014/main" val="742263197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fr-FR" sz="18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PLURAL</a:t>
                      </a:r>
                    </a:p>
                  </a:txBody>
                  <a:tcPr marR="274320" marT="91440" marB="9144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graphicFrame>
        <p:nvGraphicFramePr>
          <p:cNvPr id="42" name="Tabla 8">
            <a:extLst>
              <a:ext uri="{FF2B5EF4-FFF2-40B4-BE49-F238E27FC236}">
                <a16:creationId xmlns:a16="http://schemas.microsoft.com/office/drawing/2014/main" id="{13E8A572-1CE5-4CD8-A6B8-A2C42421D8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762153"/>
              </p:ext>
            </p:extLst>
          </p:nvPr>
        </p:nvGraphicFramePr>
        <p:xfrm>
          <a:off x="9024996" y="4827849"/>
          <a:ext cx="1846065" cy="961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6065">
                  <a:extLst>
                    <a:ext uri="{9D8B030D-6E8A-4147-A177-3AD203B41FA5}">
                      <a16:colId xmlns:a16="http://schemas.microsoft.com/office/drawing/2014/main" val="742263197"/>
                    </a:ext>
                  </a:extLst>
                </a:gridCol>
              </a:tblGrid>
              <a:tr h="85160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12783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los país</a:t>
                      </a:r>
                      <a:r>
                        <a:rPr kumimoji="0" lang="es-ES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9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los lápi</a:t>
                      </a:r>
                      <a:r>
                        <a:rPr lang="es-CO" sz="19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ces</a:t>
                      </a:r>
                    </a:p>
                  </a:txBody>
                  <a:tcPr marL="115231" marR="345692" marT="115231" marB="115231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50" name="Triángulo isósceles 49">
            <a:extLst>
              <a:ext uri="{FF2B5EF4-FFF2-40B4-BE49-F238E27FC236}">
                <a16:creationId xmlns:a16="http://schemas.microsoft.com/office/drawing/2014/main" id="{6ACE1EA1-35BB-47C8-A3C9-189139587122}"/>
              </a:ext>
            </a:extLst>
          </p:cNvPr>
          <p:cNvSpPr/>
          <p:nvPr/>
        </p:nvSpPr>
        <p:spPr>
          <a:xfrm rot="5400000">
            <a:off x="8196245" y="5195677"/>
            <a:ext cx="1137481" cy="389750"/>
          </a:xfrm>
          <a:prstGeom prst="triangle">
            <a:avLst/>
          </a:prstGeom>
          <a:gradFill flip="none" rotWithShape="1">
            <a:gsLst>
              <a:gs pos="0">
                <a:srgbClr val="4141B5"/>
              </a:gs>
              <a:gs pos="81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ítulo 1">
            <a:extLst>
              <a:ext uri="{FF2B5EF4-FFF2-40B4-BE49-F238E27FC236}">
                <a16:creationId xmlns:a16="http://schemas.microsoft.com/office/drawing/2014/main" id="{F45793D1-5AEC-4D1B-B922-FAC61C412684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Nouns and articles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977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9BB39F2E-1CE2-4BAA-A131-CF041D0C1A1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537396" y="2097484"/>
            <a:ext cx="8229600" cy="3099816"/>
          </a:xfrm>
        </p:spPr>
        <p:txBody>
          <a:bodyPr/>
          <a:lstStyle/>
          <a:p>
            <a:r>
              <a:rPr lang="en-US" b="1" dirty="0">
                <a:solidFill>
                  <a:srgbClr val="CD4014"/>
                </a:solidFill>
              </a:rPr>
              <a:t>¡</a:t>
            </a:r>
            <a:r>
              <a:rPr lang="en-US" b="1" dirty="0" err="1">
                <a:solidFill>
                  <a:srgbClr val="CD4014"/>
                </a:solidFill>
              </a:rPr>
              <a:t>ojo</a:t>
            </a:r>
            <a:r>
              <a:rPr lang="en-US" b="1" dirty="0">
                <a:solidFill>
                  <a:srgbClr val="CD4014"/>
                </a:solidFill>
              </a:rPr>
              <a:t>! </a:t>
            </a:r>
            <a:r>
              <a:rPr lang="en-US" dirty="0"/>
              <a:t>In general, when a singular noun has an accent mark on the last syllable, the accent is dropped from the plural form:</a:t>
            </a:r>
            <a:endParaRPr lang="es-CO" dirty="0"/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156B001-2802-4072-AD38-B51EA153B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1.1-8</a:t>
            </a:r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EC67B21-BC89-4FE1-8F7F-C204BEAE6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909716C1-784D-48F6-8058-82D7DC8EE1BF}"/>
              </a:ext>
            </a:extLst>
          </p:cNvPr>
          <p:cNvSpPr/>
          <p:nvPr/>
        </p:nvSpPr>
        <p:spPr>
          <a:xfrm>
            <a:off x="4755267" y="4140915"/>
            <a:ext cx="3546563" cy="52322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00000">
                <a:schemeClr val="bg1"/>
              </a:gs>
              <a:gs pos="41000">
                <a:srgbClr val="FDF3B8">
                  <a:shade val="100000"/>
                  <a:satMod val="115000"/>
                </a:srgbClr>
              </a:gs>
            </a:gsLst>
            <a:lin ang="0" scaled="1"/>
            <a:tileRect/>
          </a:gradFill>
          <a:ln w="28575">
            <a:solidFill>
              <a:srgbClr val="F5D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F0392E4-C749-469F-93EF-0D20A1B14E0F}"/>
              </a:ext>
            </a:extLst>
          </p:cNvPr>
          <p:cNvSpPr txBox="1"/>
          <p:nvPr/>
        </p:nvSpPr>
        <p:spPr>
          <a:xfrm>
            <a:off x="4982530" y="4202470"/>
            <a:ext cx="3733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200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lecci</a:t>
            </a:r>
            <a:r>
              <a:rPr lang="es-CO" sz="2000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</a:t>
            </a:r>
            <a:r>
              <a:rPr lang="es-CO" sz="200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s-CO" sz="3000" i="0" u="none" strike="noStrike" baseline="-800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➞</a:t>
            </a:r>
            <a:r>
              <a:rPr lang="es-CO" sz="200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las lecci</a:t>
            </a:r>
            <a:r>
              <a:rPr lang="es-CO" sz="2000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s-CO" sz="200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</a:t>
            </a:r>
            <a:endParaRPr lang="es-CO" sz="2000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7302B5F4-E0BA-4EB3-979B-610103922331}"/>
              </a:ext>
            </a:extLst>
          </p:cNvPr>
          <p:cNvSpPr/>
          <p:nvPr/>
        </p:nvSpPr>
        <p:spPr>
          <a:xfrm>
            <a:off x="4668183" y="4898278"/>
            <a:ext cx="3751035" cy="52322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00000">
                <a:schemeClr val="bg1"/>
              </a:gs>
              <a:gs pos="41000">
                <a:srgbClr val="FDF3B8">
                  <a:shade val="100000"/>
                  <a:satMod val="115000"/>
                </a:srgbClr>
              </a:gs>
            </a:gsLst>
            <a:lin ang="0" scaled="1"/>
            <a:tileRect/>
          </a:gradFill>
          <a:ln w="28575">
            <a:solidFill>
              <a:srgbClr val="F5D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82FDE5B9-A950-4FFE-9AD8-301FD8B88798}"/>
              </a:ext>
            </a:extLst>
          </p:cNvPr>
          <p:cNvSpPr txBox="1"/>
          <p:nvPr/>
        </p:nvSpPr>
        <p:spPr>
          <a:xfrm>
            <a:off x="4841057" y="4865895"/>
            <a:ext cx="36765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200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autob</a:t>
            </a:r>
            <a:r>
              <a:rPr lang="es-CO" sz="2000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</a:t>
            </a:r>
            <a:r>
              <a:rPr lang="es-CO" sz="200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s-CO" sz="3000" i="0" u="none" strike="noStrike" baseline="-800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➞</a:t>
            </a:r>
            <a:r>
              <a:rPr lang="es-CO" sz="280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00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autob</a:t>
            </a:r>
            <a:r>
              <a:rPr lang="es-CO" sz="2000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s-CO" sz="200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</a:t>
            </a:r>
            <a:endParaRPr lang="es-CO" sz="2000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5481381A-DFDE-43D5-8099-3DD27ABC802E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Nouns and articles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7">
            <a:extLst>
              <a:ext uri="{FF2B5EF4-FFF2-40B4-BE49-F238E27FC236}">
                <a16:creationId xmlns:a16="http://schemas.microsoft.com/office/drawing/2014/main" id="{01CFBAE7-8586-4633-9218-80C498FA40CC}"/>
              </a:ext>
            </a:extLst>
          </p:cNvPr>
          <p:cNvSpPr txBox="1"/>
          <p:nvPr/>
        </p:nvSpPr>
        <p:spPr>
          <a:xfrm>
            <a:off x="2536191" y="1645364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</a:rPr>
              <a:t>Plural </a:t>
            </a:r>
            <a:r>
              <a:rPr lang="es-CO" sz="2800" b="0" i="0" u="none" strike="noStrike" baseline="0" dirty="0" err="1">
                <a:solidFill>
                  <a:srgbClr val="312783"/>
                </a:solidFill>
                <a:latin typeface="Arial" panose="020B0604020202020204" pitchFamily="34" charset="0"/>
              </a:rPr>
              <a:t>of</a:t>
            </a:r>
            <a:r>
              <a:rPr lang="es-CO" sz="2800" b="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</a:rPr>
              <a:t> </a:t>
            </a:r>
            <a:r>
              <a:rPr lang="es-CO" sz="2800" b="0" i="0" u="none" strike="noStrike" baseline="0" dirty="0" err="1">
                <a:solidFill>
                  <a:srgbClr val="312783"/>
                </a:solidFill>
                <a:latin typeface="Arial" panose="020B0604020202020204" pitchFamily="34" charset="0"/>
              </a:rPr>
              <a:t>nouns</a:t>
            </a:r>
            <a:r>
              <a:rPr lang="es-CO" sz="2800" b="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</a:rPr>
              <a:t> (</a:t>
            </a:r>
            <a:r>
              <a:rPr lang="es-CO" sz="2800" b="0" i="0" u="none" strike="noStrike" baseline="0" dirty="0" err="1">
                <a:solidFill>
                  <a:srgbClr val="312783"/>
                </a:solidFill>
                <a:latin typeface="Arial" panose="020B0604020202020204" pitchFamily="34" charset="0"/>
              </a:rPr>
              <a:t>cont’d</a:t>
            </a:r>
            <a:r>
              <a:rPr lang="es-CO" sz="2800" b="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</a:rPr>
              <a:t>)</a:t>
            </a:r>
            <a:endParaRPr lang="en-US" sz="2800" b="1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767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5595597-8706-4F91-AFA8-CA39448F8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1.1-9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26975DC-38D7-4109-98BB-DD5021228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B6BDE512-9CF9-404C-9C8C-B0076067CB4B}"/>
              </a:ext>
            </a:extLst>
          </p:cNvPr>
          <p:cNvSpPr txBox="1">
            <a:spLocks/>
          </p:cNvSpPr>
          <p:nvPr/>
        </p:nvSpPr>
        <p:spPr>
          <a:xfrm>
            <a:off x="2093586" y="2165771"/>
            <a:ext cx="8229600" cy="996411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masculine plural form may refer to a mixed-gender group.</a:t>
            </a:r>
          </a:p>
        </p:txBody>
      </p:sp>
      <p:sp>
        <p:nvSpPr>
          <p:cNvPr id="8" name="Isosceles Triangle 2">
            <a:extLst>
              <a:ext uri="{FF2B5EF4-FFF2-40B4-BE49-F238E27FC236}">
                <a16:creationId xmlns:a16="http://schemas.microsoft.com/office/drawing/2014/main" id="{FA3B62D4-B073-4D52-B314-A87AA659BCB6}"/>
              </a:ext>
            </a:extLst>
          </p:cNvPr>
          <p:cNvSpPr/>
          <p:nvPr/>
        </p:nvSpPr>
        <p:spPr>
          <a:xfrm rot="5400000">
            <a:off x="2222770" y="2375725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E46FB5A6-C5DF-4B2F-B3B7-75E1F6B44F63}"/>
              </a:ext>
            </a:extLst>
          </p:cNvPr>
          <p:cNvSpPr/>
          <p:nvPr/>
        </p:nvSpPr>
        <p:spPr>
          <a:xfrm>
            <a:off x="3683933" y="3789355"/>
            <a:ext cx="5289821" cy="52322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00000">
                <a:schemeClr val="bg1"/>
              </a:gs>
              <a:gs pos="41000">
                <a:srgbClr val="FDF3B8">
                  <a:shade val="100000"/>
                  <a:satMod val="115000"/>
                </a:srgbClr>
              </a:gs>
            </a:gsLst>
            <a:lin ang="0" scaled="1"/>
            <a:tileRect/>
          </a:gradFill>
          <a:ln w="28575">
            <a:solidFill>
              <a:srgbClr val="F5D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357FC1E-6A41-4F67-AC12-C7DFA970C6C3}"/>
              </a:ext>
            </a:extLst>
          </p:cNvPr>
          <p:cNvSpPr txBox="1"/>
          <p:nvPr/>
        </p:nvSpPr>
        <p:spPr>
          <a:xfrm>
            <a:off x="4070013" y="3850910"/>
            <a:ext cx="501414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pasajer</a:t>
            </a:r>
            <a:r>
              <a:rPr lang="es-ES" sz="2000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s-ES" sz="200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+ 2 pasajer</a:t>
            </a:r>
            <a:r>
              <a:rPr lang="es-ES" sz="2000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es-ES" sz="200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3 pasajer</a:t>
            </a:r>
            <a:r>
              <a:rPr lang="es-ES" sz="2000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endParaRPr lang="es-CO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B41F2CC8-32FB-4EC6-BE66-CE1EBE408DD8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Nouns and articles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7">
            <a:extLst>
              <a:ext uri="{FF2B5EF4-FFF2-40B4-BE49-F238E27FC236}">
                <a16:creationId xmlns:a16="http://schemas.microsoft.com/office/drawing/2014/main" id="{E765F3DB-FFF3-4ABD-A023-9572DA86BB02}"/>
              </a:ext>
            </a:extLst>
          </p:cNvPr>
          <p:cNvSpPr txBox="1"/>
          <p:nvPr/>
        </p:nvSpPr>
        <p:spPr>
          <a:xfrm>
            <a:off x="2536191" y="1645364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</a:rPr>
              <a:t>Plural </a:t>
            </a:r>
            <a:r>
              <a:rPr lang="es-CO" sz="2800" b="0" i="0" u="none" strike="noStrike" baseline="0" dirty="0" err="1">
                <a:solidFill>
                  <a:srgbClr val="312783"/>
                </a:solidFill>
                <a:latin typeface="Arial" panose="020B0604020202020204" pitchFamily="34" charset="0"/>
              </a:rPr>
              <a:t>of</a:t>
            </a:r>
            <a:r>
              <a:rPr lang="es-CO" sz="2800" b="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</a:rPr>
              <a:t> </a:t>
            </a:r>
            <a:r>
              <a:rPr lang="es-CO" sz="2800" b="0" i="0" u="none" strike="noStrike" baseline="0" dirty="0" err="1">
                <a:solidFill>
                  <a:srgbClr val="312783"/>
                </a:solidFill>
                <a:latin typeface="Arial" panose="020B0604020202020204" pitchFamily="34" charset="0"/>
              </a:rPr>
              <a:t>nouns</a:t>
            </a:r>
            <a:r>
              <a:rPr lang="es-CO" sz="2800" b="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</a:rPr>
              <a:t> (</a:t>
            </a:r>
            <a:r>
              <a:rPr lang="es-CO" sz="2800" b="0" i="0" u="none" strike="noStrike" baseline="0" dirty="0" err="1">
                <a:solidFill>
                  <a:srgbClr val="312783"/>
                </a:solidFill>
                <a:latin typeface="Arial" panose="020B0604020202020204" pitchFamily="34" charset="0"/>
              </a:rPr>
              <a:t>cont’d</a:t>
            </a:r>
            <a:r>
              <a:rPr lang="es-CO" sz="2800" b="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</a:rPr>
              <a:t>)</a:t>
            </a:r>
            <a:endParaRPr lang="en-US" sz="2800" b="1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621573"/>
      </p:ext>
    </p:extLst>
  </p:cSld>
  <p:clrMapOvr>
    <a:masterClrMapping/>
  </p:clrMapOvr>
</p:sld>
</file>

<file path=ppt/theme/theme1.xml><?xml version="1.0" encoding="utf-8"?>
<a:theme xmlns:a="http://schemas.openxmlformats.org/drawingml/2006/main" name="Main-MASTER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2327</TotalTime>
  <Words>681</Words>
  <Application>Microsoft Office PowerPoint</Application>
  <PresentationFormat>Panorámica</PresentationFormat>
  <Paragraphs>164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Gill Sans MT</vt:lpstr>
      <vt:lpstr>Main-MASTER</vt:lpstr>
      <vt:lpstr>Presentación de PowerPoint</vt:lpstr>
      <vt:lpstr>Presentación de PowerPoint</vt:lpstr>
      <vt:lpstr>Presentación de PowerPoint</vt:lpstr>
      <vt:lpstr>Nouns and articles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Diez</dc:creator>
  <cp:lastModifiedBy>Alejandra Rodriguez</cp:lastModifiedBy>
  <cp:revision>131</cp:revision>
  <dcterms:created xsi:type="dcterms:W3CDTF">2020-01-23T15:55:24Z</dcterms:created>
  <dcterms:modified xsi:type="dcterms:W3CDTF">2021-01-15T17:53:42Z</dcterms:modified>
</cp:coreProperties>
</file>