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62" r:id="rId2"/>
    <p:sldId id="301" r:id="rId3"/>
    <p:sldId id="302" r:id="rId4"/>
    <p:sldId id="303" r:id="rId5"/>
    <p:sldId id="304" r:id="rId6"/>
    <p:sldId id="305" r:id="rId7"/>
    <p:sldId id="287" r:id="rId8"/>
    <p:sldId id="306" r:id="rId9"/>
    <p:sldId id="30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2783"/>
    <a:srgbClr val="F26815"/>
    <a:srgbClr val="CD4014"/>
    <a:srgbClr val="FFF9C7"/>
    <a:srgbClr val="0C7D5E"/>
    <a:srgbClr val="33348E"/>
    <a:srgbClr val="FDF2AE"/>
    <a:srgbClr val="3DBD68"/>
    <a:srgbClr val="45C36F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86481" autoAdjust="0"/>
  </p:normalViewPr>
  <p:slideViewPr>
    <p:cSldViewPr snapToGrid="0">
      <p:cViewPr varScale="1">
        <p:scale>
          <a:sx n="87" d="100"/>
          <a:sy n="87" d="100"/>
        </p:scale>
        <p:origin x="1096" y="9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400" d="100"/>
        <a:sy n="4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1170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E2B467F-CD28-44DA-9D0A-EB6F2DF4DD4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E3734F-F2B8-4963-BF6B-422051BC82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D1A4F7-85C0-4C39-9DB0-3770A7945AEB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BDC767-27BC-431B-97F9-E19E4E8D660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4AD48C-13DE-4C7B-885A-09140D0515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32EC2-33C0-40F1-8F2A-EFCE365F5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725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60C6E-EBEF-47ED-A33F-0861FCE885F7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C0CE4-C608-40AD-8998-4CF4DB8727F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F8E633D2-4032-487E-8C9E-DCA3263BDD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237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-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CO"/>
              <a:t>2.2-1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© by Vista Higher Learning, Inc. All rights reserved.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91EDA93D-480E-43BE-BFA6-0B28B329B4B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37396" y="1602184"/>
            <a:ext cx="8229600" cy="3099816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lvl1pPr algn="l">
              <a:defRPr/>
            </a:lvl1pPr>
          </a:lstStyle>
          <a:p>
            <a:pPr lvl="0"/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-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CO"/>
              <a:t>2.2-1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© by Vista Higher Learning, Inc. All rights reserved.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32545D4C-0784-4700-8A7C-35F726E5901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80251" y="1602184"/>
            <a:ext cx="8229600" cy="3099816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lvl1pPr marL="457200" indent="0" algn="l">
              <a:defRPr/>
            </a:lvl1pPr>
          </a:lstStyle>
          <a:p>
            <a:pPr lvl="0"/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endParaRPr lang="en-US" dirty="0"/>
          </a:p>
        </p:txBody>
      </p:sp>
      <p:sp>
        <p:nvSpPr>
          <p:cNvPr id="12" name="Isosceles Triangle 2">
            <a:extLst>
              <a:ext uri="{FF2B5EF4-FFF2-40B4-BE49-F238E27FC236}">
                <a16:creationId xmlns:a16="http://schemas.microsoft.com/office/drawing/2014/main" id="{D0EEDF08-568D-4586-A266-8445AEA213CE}"/>
              </a:ext>
            </a:extLst>
          </p:cNvPr>
          <p:cNvSpPr/>
          <p:nvPr userDrawn="1"/>
        </p:nvSpPr>
        <p:spPr>
          <a:xfrm rot="5400000">
            <a:off x="2209435" y="1812138"/>
            <a:ext cx="274320" cy="228600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722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-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CO"/>
              <a:t>2.2-1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© by Vista Higher Learning,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2551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CO"/>
              <a:t>2.2-1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© by Vista Higher Learning, Inc. All rights reserved.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4CD28239-7DCE-4033-97FD-73B19AEFC210}"/>
              </a:ext>
            </a:extLst>
          </p:cNvPr>
          <p:cNvSpPr/>
          <p:nvPr userDrawn="1"/>
        </p:nvSpPr>
        <p:spPr>
          <a:xfrm>
            <a:off x="1783872" y="1075382"/>
            <a:ext cx="751053" cy="36576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B375F2B-26EA-4526-A753-2EBBD136C5C2}"/>
              </a:ext>
            </a:extLst>
          </p:cNvPr>
          <p:cNvSpPr txBox="1"/>
          <p:nvPr userDrawn="1"/>
        </p:nvSpPr>
        <p:spPr>
          <a:xfrm>
            <a:off x="2534925" y="957527"/>
            <a:ext cx="75670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Forming questions in Spanish</a:t>
            </a:r>
            <a:endParaRPr lang="en-US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E848E0B9-EC13-437A-9775-A991B4527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38124" y="1600723"/>
            <a:ext cx="8229600" cy="3101984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err="1"/>
              <a:t>is_txt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r>
              <a:rPr lang="en-US" dirty="0"/>
              <a:t> </a:t>
            </a:r>
            <a:r>
              <a:rPr lang="en-US" dirty="0" err="1"/>
              <a:t>ins_txt</a:t>
            </a:r>
            <a:endParaRPr lang="en-US" dirty="0"/>
          </a:p>
        </p:txBody>
      </p:sp>
      <p:sp>
        <p:nvSpPr>
          <p:cNvPr id="13" name="Forma libre: forma 12">
            <a:extLst>
              <a:ext uri="{FF2B5EF4-FFF2-40B4-BE49-F238E27FC236}">
                <a16:creationId xmlns:a16="http://schemas.microsoft.com/office/drawing/2014/main" id="{D6F92551-95A5-426B-BDE5-F0A35D8EED55}"/>
              </a:ext>
            </a:extLst>
          </p:cNvPr>
          <p:cNvSpPr/>
          <p:nvPr userDrawn="1"/>
        </p:nvSpPr>
        <p:spPr>
          <a:xfrm flipH="1">
            <a:off x="-2" y="-12689"/>
            <a:ext cx="12192001" cy="1303482"/>
          </a:xfrm>
          <a:custGeom>
            <a:avLst/>
            <a:gdLst>
              <a:gd name="connsiteX0" fmla="*/ 13855 w 12178146"/>
              <a:gd name="connsiteY0" fmla="*/ 1316182 h 1316182"/>
              <a:gd name="connsiteX1" fmla="*/ 3172691 w 12178146"/>
              <a:gd name="connsiteY1" fmla="*/ 969819 h 1316182"/>
              <a:gd name="connsiteX2" fmla="*/ 5320146 w 12178146"/>
              <a:gd name="connsiteY2" fmla="*/ 803564 h 1316182"/>
              <a:gd name="connsiteX3" fmla="*/ 8229600 w 12178146"/>
              <a:gd name="connsiteY3" fmla="*/ 637310 h 1316182"/>
              <a:gd name="connsiteX4" fmla="*/ 12178146 w 12178146"/>
              <a:gd name="connsiteY4" fmla="*/ 568037 h 1316182"/>
              <a:gd name="connsiteX5" fmla="*/ 12164291 w 12178146"/>
              <a:gd name="connsiteY5" fmla="*/ 0 h 1316182"/>
              <a:gd name="connsiteX6" fmla="*/ 0 w 12178146"/>
              <a:gd name="connsiteY6" fmla="*/ 27710 h 1316182"/>
              <a:gd name="connsiteX7" fmla="*/ 13855 w 12178146"/>
              <a:gd name="connsiteY7" fmla="*/ 1316182 h 1316182"/>
              <a:gd name="connsiteX0" fmla="*/ 13855 w 12196041"/>
              <a:gd name="connsiteY0" fmla="*/ 1309832 h 1309832"/>
              <a:gd name="connsiteX1" fmla="*/ 3172691 w 12196041"/>
              <a:gd name="connsiteY1" fmla="*/ 963469 h 1309832"/>
              <a:gd name="connsiteX2" fmla="*/ 5320146 w 12196041"/>
              <a:gd name="connsiteY2" fmla="*/ 797214 h 1309832"/>
              <a:gd name="connsiteX3" fmla="*/ 8229600 w 12196041"/>
              <a:gd name="connsiteY3" fmla="*/ 630960 h 1309832"/>
              <a:gd name="connsiteX4" fmla="*/ 12178146 w 12196041"/>
              <a:gd name="connsiteY4" fmla="*/ 561687 h 1309832"/>
              <a:gd name="connsiteX5" fmla="*/ 12196041 w 12196041"/>
              <a:gd name="connsiteY5" fmla="*/ 0 h 1309832"/>
              <a:gd name="connsiteX6" fmla="*/ 0 w 12196041"/>
              <a:gd name="connsiteY6" fmla="*/ 21360 h 1309832"/>
              <a:gd name="connsiteX7" fmla="*/ 13855 w 12196041"/>
              <a:gd name="connsiteY7" fmla="*/ 1309832 h 1309832"/>
              <a:gd name="connsiteX0" fmla="*/ 13855 w 12196041"/>
              <a:gd name="connsiteY0" fmla="*/ 1309832 h 1309832"/>
              <a:gd name="connsiteX1" fmla="*/ 3172691 w 12196041"/>
              <a:gd name="connsiteY1" fmla="*/ 963469 h 1309832"/>
              <a:gd name="connsiteX2" fmla="*/ 5320146 w 12196041"/>
              <a:gd name="connsiteY2" fmla="*/ 797214 h 1309832"/>
              <a:gd name="connsiteX3" fmla="*/ 8229600 w 12196041"/>
              <a:gd name="connsiteY3" fmla="*/ 630960 h 1309832"/>
              <a:gd name="connsiteX4" fmla="*/ 12184496 w 12196041"/>
              <a:gd name="connsiteY4" fmla="*/ 561687 h 1309832"/>
              <a:gd name="connsiteX5" fmla="*/ 12196041 w 12196041"/>
              <a:gd name="connsiteY5" fmla="*/ 0 h 1309832"/>
              <a:gd name="connsiteX6" fmla="*/ 0 w 12196041"/>
              <a:gd name="connsiteY6" fmla="*/ 21360 h 1309832"/>
              <a:gd name="connsiteX7" fmla="*/ 13855 w 12196041"/>
              <a:gd name="connsiteY7" fmla="*/ 1309832 h 1309832"/>
              <a:gd name="connsiteX0" fmla="*/ 13855 w 12196041"/>
              <a:gd name="connsiteY0" fmla="*/ 1303482 h 1303482"/>
              <a:gd name="connsiteX1" fmla="*/ 3172691 w 12196041"/>
              <a:gd name="connsiteY1" fmla="*/ 957119 h 1303482"/>
              <a:gd name="connsiteX2" fmla="*/ 5320146 w 12196041"/>
              <a:gd name="connsiteY2" fmla="*/ 790864 h 1303482"/>
              <a:gd name="connsiteX3" fmla="*/ 8229600 w 12196041"/>
              <a:gd name="connsiteY3" fmla="*/ 624610 h 1303482"/>
              <a:gd name="connsiteX4" fmla="*/ 12184496 w 12196041"/>
              <a:gd name="connsiteY4" fmla="*/ 555337 h 1303482"/>
              <a:gd name="connsiteX5" fmla="*/ 12196041 w 12196041"/>
              <a:gd name="connsiteY5" fmla="*/ 0 h 1303482"/>
              <a:gd name="connsiteX6" fmla="*/ 0 w 12196041"/>
              <a:gd name="connsiteY6" fmla="*/ 15010 h 1303482"/>
              <a:gd name="connsiteX7" fmla="*/ 13855 w 12196041"/>
              <a:gd name="connsiteY7" fmla="*/ 1303482 h 1303482"/>
              <a:gd name="connsiteX0" fmla="*/ 13855 w 12203546"/>
              <a:gd name="connsiteY0" fmla="*/ 1303482 h 1303482"/>
              <a:gd name="connsiteX1" fmla="*/ 3172691 w 12203546"/>
              <a:gd name="connsiteY1" fmla="*/ 957119 h 1303482"/>
              <a:gd name="connsiteX2" fmla="*/ 5320146 w 12203546"/>
              <a:gd name="connsiteY2" fmla="*/ 790864 h 1303482"/>
              <a:gd name="connsiteX3" fmla="*/ 8229600 w 12203546"/>
              <a:gd name="connsiteY3" fmla="*/ 624610 h 1303482"/>
              <a:gd name="connsiteX4" fmla="*/ 12203546 w 12203546"/>
              <a:gd name="connsiteY4" fmla="*/ 561687 h 1303482"/>
              <a:gd name="connsiteX5" fmla="*/ 12196041 w 12203546"/>
              <a:gd name="connsiteY5" fmla="*/ 0 h 1303482"/>
              <a:gd name="connsiteX6" fmla="*/ 0 w 12203546"/>
              <a:gd name="connsiteY6" fmla="*/ 15010 h 1303482"/>
              <a:gd name="connsiteX7" fmla="*/ 13855 w 12203546"/>
              <a:gd name="connsiteY7" fmla="*/ 1303482 h 1303482"/>
              <a:gd name="connsiteX0" fmla="*/ 13855 w 12197196"/>
              <a:gd name="connsiteY0" fmla="*/ 1303482 h 1303482"/>
              <a:gd name="connsiteX1" fmla="*/ 3172691 w 12197196"/>
              <a:gd name="connsiteY1" fmla="*/ 957119 h 1303482"/>
              <a:gd name="connsiteX2" fmla="*/ 5320146 w 12197196"/>
              <a:gd name="connsiteY2" fmla="*/ 790864 h 1303482"/>
              <a:gd name="connsiteX3" fmla="*/ 8229600 w 12197196"/>
              <a:gd name="connsiteY3" fmla="*/ 624610 h 1303482"/>
              <a:gd name="connsiteX4" fmla="*/ 12197196 w 12197196"/>
              <a:gd name="connsiteY4" fmla="*/ 561687 h 1303482"/>
              <a:gd name="connsiteX5" fmla="*/ 12196041 w 12197196"/>
              <a:gd name="connsiteY5" fmla="*/ 0 h 1303482"/>
              <a:gd name="connsiteX6" fmla="*/ 0 w 12197196"/>
              <a:gd name="connsiteY6" fmla="*/ 15010 h 1303482"/>
              <a:gd name="connsiteX7" fmla="*/ 13855 w 12197196"/>
              <a:gd name="connsiteY7" fmla="*/ 1303482 h 1303482"/>
              <a:gd name="connsiteX0" fmla="*/ 0 w 12199216"/>
              <a:gd name="connsiteY0" fmla="*/ 1303482 h 1303482"/>
              <a:gd name="connsiteX1" fmla="*/ 3174711 w 12199216"/>
              <a:gd name="connsiteY1" fmla="*/ 957119 h 1303482"/>
              <a:gd name="connsiteX2" fmla="*/ 5322166 w 12199216"/>
              <a:gd name="connsiteY2" fmla="*/ 790864 h 1303482"/>
              <a:gd name="connsiteX3" fmla="*/ 8231620 w 12199216"/>
              <a:gd name="connsiteY3" fmla="*/ 624610 h 1303482"/>
              <a:gd name="connsiteX4" fmla="*/ 12199216 w 12199216"/>
              <a:gd name="connsiteY4" fmla="*/ 561687 h 1303482"/>
              <a:gd name="connsiteX5" fmla="*/ 12198061 w 12199216"/>
              <a:gd name="connsiteY5" fmla="*/ 0 h 1303482"/>
              <a:gd name="connsiteX6" fmla="*/ 2020 w 12199216"/>
              <a:gd name="connsiteY6" fmla="*/ 15010 h 1303482"/>
              <a:gd name="connsiteX7" fmla="*/ 0 w 12199216"/>
              <a:gd name="connsiteY7" fmla="*/ 1303482 h 1303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9216" h="1303482">
                <a:moveTo>
                  <a:pt x="0" y="1303482"/>
                </a:moveTo>
                <a:lnTo>
                  <a:pt x="3174711" y="957119"/>
                </a:lnTo>
                <a:lnTo>
                  <a:pt x="5322166" y="790864"/>
                </a:lnTo>
                <a:lnTo>
                  <a:pt x="8231620" y="624610"/>
                </a:lnTo>
                <a:lnTo>
                  <a:pt x="12199216" y="561687"/>
                </a:lnTo>
                <a:lnTo>
                  <a:pt x="12198061" y="0"/>
                </a:lnTo>
                <a:lnTo>
                  <a:pt x="2020" y="15010"/>
                </a:lnTo>
                <a:cubicBezTo>
                  <a:pt x="1347" y="444501"/>
                  <a:pt x="673" y="873991"/>
                  <a:pt x="0" y="1303482"/>
                </a:cubicBezTo>
                <a:close/>
              </a:path>
            </a:pathLst>
          </a:custGeom>
          <a:solidFill>
            <a:srgbClr val="0C7D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6" name="TextBox 17">
            <a:extLst>
              <a:ext uri="{FF2B5EF4-FFF2-40B4-BE49-F238E27FC236}">
                <a16:creationId xmlns:a16="http://schemas.microsoft.com/office/drawing/2014/main" id="{C3D1FC80-A3C4-418F-874F-5B1F0BEAB11C}"/>
              </a:ext>
            </a:extLst>
          </p:cNvPr>
          <p:cNvSpPr txBox="1"/>
          <p:nvPr userDrawn="1"/>
        </p:nvSpPr>
        <p:spPr>
          <a:xfrm>
            <a:off x="8946192" y="110638"/>
            <a:ext cx="32458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GRAMÁTICA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1DC7DCBE-EBFE-46F9-AACE-C6FB45F37AE2}"/>
              </a:ext>
            </a:extLst>
          </p:cNvPr>
          <p:cNvSpPr txBox="1"/>
          <p:nvPr userDrawn="1"/>
        </p:nvSpPr>
        <p:spPr>
          <a:xfrm>
            <a:off x="9771385" y="525083"/>
            <a:ext cx="15493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CO" sz="1600" b="1" i="0" u="none" strike="noStrik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clases</a:t>
            </a:r>
          </a:p>
        </p:txBody>
      </p:sp>
      <p:sp>
        <p:nvSpPr>
          <p:cNvPr id="19" name="Rectángulo: esquinas superiores redondeadas 18">
            <a:extLst>
              <a:ext uri="{FF2B5EF4-FFF2-40B4-BE49-F238E27FC236}">
                <a16:creationId xmlns:a16="http://schemas.microsoft.com/office/drawing/2014/main" id="{95E156D4-74A4-4EA4-8A4A-D1AEE3A4E36B}"/>
              </a:ext>
            </a:extLst>
          </p:cNvPr>
          <p:cNvSpPr/>
          <p:nvPr userDrawn="1"/>
        </p:nvSpPr>
        <p:spPr>
          <a:xfrm rot="5400000" flipV="1">
            <a:off x="11581212" y="-57179"/>
            <a:ext cx="407191" cy="795340"/>
          </a:xfrm>
          <a:prstGeom prst="round2SameRect">
            <a:avLst>
              <a:gd name="adj1" fmla="val 17837"/>
              <a:gd name="adj2" fmla="val 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20" name="Rectangle: Rounded Corners 14">
            <a:extLst>
              <a:ext uri="{FF2B5EF4-FFF2-40B4-BE49-F238E27FC236}">
                <a16:creationId xmlns:a16="http://schemas.microsoft.com/office/drawing/2014/main" id="{937EB96A-0C29-4B69-8DFA-79BC3B138F65}"/>
              </a:ext>
            </a:extLst>
          </p:cNvPr>
          <p:cNvSpPr/>
          <p:nvPr userDrawn="1"/>
        </p:nvSpPr>
        <p:spPr>
          <a:xfrm>
            <a:off x="11425240" y="161615"/>
            <a:ext cx="317564" cy="36576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cap="none" spc="0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ts val="4000"/>
        </a:lnSpc>
        <a:spcBef>
          <a:spcPts val="0"/>
        </a:spcBef>
        <a:buClr>
          <a:schemeClr val="accent2"/>
        </a:buClr>
        <a:buFont typeface="Arial" panose="020B0604020202020204" pitchFamily="34" charset="0"/>
        <a:buNone/>
        <a:defRPr sz="2800" kern="1200">
          <a:ln>
            <a:noFill/>
          </a:ln>
          <a:solidFill>
            <a:schemeClr val="tx1"/>
          </a:solidFill>
          <a:effectLst/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A8A4BAF-B204-4124-9CEB-BA52B46A4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/>
              <a:t>2.2-1</a:t>
            </a:r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7741FC5-9E37-4BA6-ABEE-CF9F8B1A1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by Vista Higher Learning, Inc. All rights reserved.</a:t>
            </a:r>
          </a:p>
        </p:txBody>
      </p:sp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58BB53ED-2735-46C7-B865-6A6F260DEA3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80251" y="1683829"/>
            <a:ext cx="8229600" cy="2110688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2400" dirty="0"/>
              <a:t>One way to ask questions is simply to raise the pitch of your voice at the end of a sentence. When writing a question, use an upside-down question mark (</a:t>
            </a:r>
            <a:r>
              <a:rPr lang="en-US" sz="2400" b="1" dirty="0"/>
              <a:t>¿</a:t>
            </a:r>
            <a:r>
              <a:rPr lang="en-US" sz="2400" dirty="0"/>
              <a:t>) at the beginning of a question and a regular question</a:t>
            </a:r>
          </a:p>
          <a:p>
            <a:pPr>
              <a:lnSpc>
                <a:spcPts val="3000"/>
              </a:lnSpc>
            </a:pPr>
            <a:r>
              <a:rPr lang="en-US" sz="2400" dirty="0"/>
              <a:t>mark (</a:t>
            </a:r>
            <a:r>
              <a:rPr lang="en-US" sz="2400" b="1" dirty="0"/>
              <a:t>?</a:t>
            </a:r>
            <a:r>
              <a:rPr lang="en-US" sz="2400" dirty="0"/>
              <a:t>) at the end.</a:t>
            </a:r>
          </a:p>
        </p:txBody>
      </p:sp>
      <p:pic>
        <p:nvPicPr>
          <p:cNvPr id="9" name="Imagen 8" descr="Video characters Valentina, Manuel, and Juanjo stand at the entrance to their apartment building. Juanjo speaks.">
            <a:extLst>
              <a:ext uri="{FF2B5EF4-FFF2-40B4-BE49-F238E27FC236}">
                <a16:creationId xmlns:a16="http://schemas.microsoft.com/office/drawing/2014/main" id="{1B362F68-FCF9-4017-BE0F-7A3C74EA78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2812" y="3868434"/>
            <a:ext cx="2643188" cy="2296467"/>
          </a:xfrm>
          <a:prstGeom prst="rect">
            <a:avLst/>
          </a:prstGeom>
        </p:spPr>
      </p:pic>
      <p:pic>
        <p:nvPicPr>
          <p:cNvPr id="12" name="Imagen 11" descr="Video characters Valentina, Manuel, and Juanjo stand in front of a building on their university campus. Manuel speaks.">
            <a:extLst>
              <a:ext uri="{FF2B5EF4-FFF2-40B4-BE49-F238E27FC236}">
                <a16:creationId xmlns:a16="http://schemas.microsoft.com/office/drawing/2014/main" id="{560D1F73-775D-4CAC-8AA0-8F6BBC85DD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4162" y="3868433"/>
            <a:ext cx="2699838" cy="2296467"/>
          </a:xfrm>
          <a:prstGeom prst="rect">
            <a:avLst/>
          </a:prstGeom>
        </p:spPr>
      </p:pic>
      <p:sp>
        <p:nvSpPr>
          <p:cNvPr id="8" name="Título 15">
            <a:extLst>
              <a:ext uri="{FF2B5EF4-FFF2-40B4-BE49-F238E27FC236}">
                <a16:creationId xmlns:a16="http://schemas.microsoft.com/office/drawing/2014/main" id="{6C65D794-FD9F-4D3B-9A21-F56043945063}"/>
              </a:ext>
            </a:extLst>
          </p:cNvPr>
          <p:cNvSpPr txBox="1">
            <a:spLocks/>
          </p:cNvSpPr>
          <p:nvPr/>
        </p:nvSpPr>
        <p:spPr>
          <a:xfrm>
            <a:off x="838200" y="-1325563"/>
            <a:ext cx="10515600" cy="1325563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 cap="none" spc="0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Forming questions in Spanish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530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n 13">
            <a:extLst>
              <a:ext uri="{FF2B5EF4-FFF2-40B4-BE49-F238E27FC236}">
                <a16:creationId xmlns:a16="http://schemas.microsoft.com/office/drawing/2014/main" id="{7F76B816-D63B-4CA6-9322-04F6856BAF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1765" y="3140451"/>
            <a:ext cx="2879725" cy="670621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A71A07D3-12F7-435D-820C-5239C00E7C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265" y="2301179"/>
            <a:ext cx="2879725" cy="670621"/>
          </a:xfrm>
          <a:prstGeom prst="rect">
            <a:avLst/>
          </a:prstGeom>
        </p:spPr>
      </p:pic>
      <p:graphicFrame>
        <p:nvGraphicFramePr>
          <p:cNvPr id="10" name="Tabla 7">
            <a:extLst>
              <a:ext uri="{FF2B5EF4-FFF2-40B4-BE49-F238E27FC236}">
                <a16:creationId xmlns:a16="http://schemas.microsoft.com/office/drawing/2014/main" id="{8C1C5171-B464-4ED3-8E20-303C3FBF59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608445"/>
              </p:ext>
            </p:extLst>
          </p:nvPr>
        </p:nvGraphicFramePr>
        <p:xfrm>
          <a:off x="2578099" y="2637423"/>
          <a:ext cx="8067041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769856681"/>
                    </a:ext>
                  </a:extLst>
                </a:gridCol>
                <a:gridCol w="4003041">
                  <a:extLst>
                    <a:ext uri="{9D8B030D-6E8A-4147-A177-3AD203B41FA5}">
                      <a16:colId xmlns:a16="http://schemas.microsoft.com/office/drawing/2014/main" val="16770329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Ustedes</a:t>
                      </a:r>
                      <a:r>
                        <a:rPr lang="en-US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trabajan</a:t>
                      </a:r>
                      <a:r>
                        <a:rPr lang="en-US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los </a:t>
                      </a:r>
                      <a:r>
                        <a:rPr lang="en-US" b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sábados</a:t>
                      </a:r>
                      <a:r>
                        <a:rPr lang="en-US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r>
                        <a:rPr lang="en-US" sz="18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You work on Saturdays. </a:t>
                      </a:r>
                    </a:p>
                    <a:p>
                      <a:endParaRPr lang="en-US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s-CO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Miguel regresa a las seis. </a:t>
                      </a:r>
                      <a:br>
                        <a:rPr lang="es-CO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s-CO" sz="18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Miguel </a:t>
                      </a:r>
                      <a:r>
                        <a:rPr lang="es-CO" sz="1800" b="0" i="1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returns</a:t>
                      </a:r>
                      <a:r>
                        <a:rPr lang="es-CO" sz="18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at </a:t>
                      </a:r>
                      <a:r>
                        <a:rPr lang="es-CO" sz="1800" b="0" i="1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six</a:t>
                      </a:r>
                      <a:r>
                        <a:rPr lang="es-CO" sz="18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</a:t>
                      </a:r>
                      <a:r>
                        <a:rPr lang="en-US" b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Ustedes</a:t>
                      </a:r>
                      <a:r>
                        <a:rPr lang="en-US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trabajan</a:t>
                      </a:r>
                      <a:r>
                        <a:rPr lang="en-US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los </a:t>
                      </a:r>
                      <a:r>
                        <a:rPr lang="en-US" b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sábados</a:t>
                      </a:r>
                      <a:r>
                        <a:rPr lang="en-US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  <a:p>
                      <a:r>
                        <a:rPr lang="en-US" b="0" i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you work on Saturdays?</a:t>
                      </a:r>
                    </a:p>
                    <a:p>
                      <a:endParaRPr lang="en-US" b="0" i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s-CO" sz="18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¿Miguel regresa a las seis?</a:t>
                      </a:r>
                    </a:p>
                    <a:p>
                      <a:r>
                        <a:rPr lang="en-US" b="0" i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Does Miguel return at six?</a:t>
                      </a:r>
                      <a:endParaRPr lang="es-CO" b="0" i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61406"/>
                  </a:ext>
                </a:extLst>
              </a:tr>
            </a:tbl>
          </a:graphicData>
        </a:graphic>
      </p:graphicFrame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411E0063-AE01-4639-A689-CBA66165BBCF}"/>
              </a:ext>
            </a:extLst>
          </p:cNvPr>
          <p:cNvSpPr/>
          <p:nvPr/>
        </p:nvSpPr>
        <p:spPr>
          <a:xfrm>
            <a:off x="3302336" y="1847851"/>
            <a:ext cx="1717900" cy="346786"/>
          </a:xfrm>
          <a:prstGeom prst="roundRect">
            <a:avLst>
              <a:gd name="adj" fmla="val 48052"/>
            </a:avLst>
          </a:prstGeom>
          <a:solidFill>
            <a:srgbClr val="FFF9C7"/>
          </a:solidFill>
          <a:ln w="12700">
            <a:solidFill>
              <a:srgbClr val="F268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b="1" dirty="0" err="1">
                <a:solidFill>
                  <a:srgbClr val="3127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Statement</a:t>
            </a:r>
            <a:endParaRPr lang="es-CO" sz="1400" b="1" dirty="0">
              <a:solidFill>
                <a:srgbClr val="3127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65707124-0965-4E05-A2F3-CC7D474D3D07}"/>
              </a:ext>
            </a:extLst>
          </p:cNvPr>
          <p:cNvSpPr/>
          <p:nvPr/>
        </p:nvSpPr>
        <p:spPr>
          <a:xfrm>
            <a:off x="7171765" y="1847851"/>
            <a:ext cx="1717900" cy="346785"/>
          </a:xfrm>
          <a:prstGeom prst="roundRect">
            <a:avLst>
              <a:gd name="adj" fmla="val 48052"/>
            </a:avLst>
          </a:prstGeom>
          <a:solidFill>
            <a:srgbClr val="FFF9C7"/>
          </a:solidFill>
          <a:ln w="12700">
            <a:solidFill>
              <a:srgbClr val="F268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b="1">
                <a:solidFill>
                  <a:srgbClr val="3127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</a:t>
            </a:r>
            <a:endParaRPr lang="es-CO" sz="1400" b="1" dirty="0">
              <a:solidFill>
                <a:srgbClr val="3127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9C78E6C-8F8A-4FF1-8A81-69889670B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 dirty="0"/>
              <a:t>2.2-2</a:t>
            </a:r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A3F7407-7A0B-4E21-B09D-5F3E995BF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by Vista Higher Learning, Inc. All rights reserved.</a:t>
            </a:r>
            <a:endParaRPr lang="en-US" dirty="0"/>
          </a:p>
        </p:txBody>
      </p:sp>
      <p:sp>
        <p:nvSpPr>
          <p:cNvPr id="16" name="Título 15">
            <a:extLst>
              <a:ext uri="{FF2B5EF4-FFF2-40B4-BE49-F238E27FC236}">
                <a16:creationId xmlns:a16="http://schemas.microsoft.com/office/drawing/2014/main" id="{276B0680-F7EE-4AE1-887A-F046ACE82F9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  <a:prstGeom prst="rect">
            <a:avLst/>
          </a:prstGeom>
        </p:spPr>
        <p:txBody>
          <a:bodyPr anchor="b"/>
          <a:lstStyle/>
          <a:p>
            <a:r>
              <a:rPr lang="en-US" dirty="0"/>
              <a:t>Forming questions in Spanish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960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A13E7AB-F5C4-424D-9163-41D1180B7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 dirty="0"/>
              <a:t>2.2-3</a:t>
            </a:r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6D6B8D5-E1B1-4038-A034-9298FC2ED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by Vista Higher Learning, Inc. All rights reserved.</a:t>
            </a:r>
            <a:endParaRPr lang="en-U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5F9BC13-9922-4DFA-84A1-CBDC421BFA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You can also ask a question by placing the subject after the verb. The subject may even be placed at the end of the sentence.</a:t>
            </a:r>
            <a:endParaRPr lang="es-CO" dirty="0"/>
          </a:p>
        </p:txBody>
      </p:sp>
      <p:sp>
        <p:nvSpPr>
          <p:cNvPr id="6" name="Título 15">
            <a:extLst>
              <a:ext uri="{FF2B5EF4-FFF2-40B4-BE49-F238E27FC236}">
                <a16:creationId xmlns:a16="http://schemas.microsoft.com/office/drawing/2014/main" id="{1EFF2DFD-382F-4C19-A950-C316E2B3AA66}"/>
              </a:ext>
            </a:extLst>
          </p:cNvPr>
          <p:cNvSpPr txBox="1">
            <a:spLocks/>
          </p:cNvSpPr>
          <p:nvPr/>
        </p:nvSpPr>
        <p:spPr>
          <a:xfrm>
            <a:off x="838200" y="-1325563"/>
            <a:ext cx="10515600" cy="1325563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 cap="none" spc="0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Forming questions in Spanish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963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a 7">
            <a:extLst>
              <a:ext uri="{FF2B5EF4-FFF2-40B4-BE49-F238E27FC236}">
                <a16:creationId xmlns:a16="http://schemas.microsoft.com/office/drawing/2014/main" id="{8C1C5171-B464-4ED3-8E20-303C3FBF59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456888"/>
              </p:ext>
            </p:extLst>
          </p:nvPr>
        </p:nvGraphicFramePr>
        <p:xfrm>
          <a:off x="2578099" y="2519435"/>
          <a:ext cx="8067041" cy="219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769856681"/>
                    </a:ext>
                  </a:extLst>
                </a:gridCol>
                <a:gridCol w="4003041">
                  <a:extLst>
                    <a:ext uri="{9D8B030D-6E8A-4147-A177-3AD203B41FA5}">
                      <a16:colId xmlns:a16="http://schemas.microsoft.com/office/drawing/2014/main" val="1677032909"/>
                    </a:ext>
                  </a:extLst>
                </a:gridCol>
              </a:tblGrid>
              <a:tr h="158214">
                <a:tc>
                  <a:txBody>
                    <a:bodyPr/>
                    <a:lstStyle/>
                    <a:p>
                      <a:r>
                        <a:rPr lang="es-CO" sz="1200" b="1" i="0" kern="1200" dirty="0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SUBJECT     VERB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1" i="0" kern="1200" dirty="0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VERB             SUBJECT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5875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Ustedes</a:t>
                      </a:r>
                      <a:r>
                        <a:rPr lang="en-US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trabajan</a:t>
                      </a:r>
                      <a:r>
                        <a:rPr lang="en-US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 </a:t>
                      </a:r>
                      <a:r>
                        <a:rPr lang="en-US" b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sábados</a:t>
                      </a:r>
                      <a:r>
                        <a:rPr lang="en-US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r>
                        <a:rPr lang="en-US" sz="18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You work on Saturdays. </a:t>
                      </a:r>
                    </a:p>
                    <a:p>
                      <a:endParaRPr lang="en-US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</a:t>
                      </a:r>
                      <a:r>
                        <a:rPr lang="en-US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Trabajan</a:t>
                      </a:r>
                      <a:r>
                        <a:rPr lang="en-US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ustedes</a:t>
                      </a:r>
                      <a:r>
                        <a:rPr lang="en-US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 </a:t>
                      </a:r>
                      <a:r>
                        <a:rPr lang="en-US" b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sábados</a:t>
                      </a:r>
                      <a:r>
                        <a:rPr lang="en-US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  <a:p>
                      <a:r>
                        <a:rPr lang="en-US" b="0" i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you work on Saturdays?</a:t>
                      </a:r>
                    </a:p>
                    <a:p>
                      <a:endParaRPr lang="en-US" b="0" i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61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1" i="0" kern="1200" dirty="0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SUBJECT     VERB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CO" sz="1200" b="1" i="0" kern="1200" dirty="0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VERB                                    SUBJECT</a:t>
                      </a:r>
                      <a:endParaRPr lang="es-CO" sz="1200" b="0" i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2274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Miguel regresa </a:t>
                      </a:r>
                      <a:r>
                        <a:rPr lang="es-CO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las seis. </a:t>
                      </a:r>
                      <a:br>
                        <a:rPr lang="es-CO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s-CO" sz="18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Miguel </a:t>
                      </a:r>
                      <a:r>
                        <a:rPr lang="es-CO" sz="1800" b="0" i="1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returns</a:t>
                      </a:r>
                      <a:r>
                        <a:rPr lang="es-CO" sz="18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at </a:t>
                      </a:r>
                      <a:r>
                        <a:rPr lang="es-CO" sz="1800" b="0" i="1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six</a:t>
                      </a:r>
                      <a:r>
                        <a:rPr lang="es-CO" sz="18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CO" sz="18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¿Regresa </a:t>
                      </a:r>
                      <a:r>
                        <a:rPr lang="es-CO" sz="18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 las seis </a:t>
                      </a:r>
                      <a:r>
                        <a:rPr lang="es-CO" sz="18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Miguel?</a:t>
                      </a:r>
                    </a:p>
                    <a:p>
                      <a:r>
                        <a:rPr lang="en-US" b="0" i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Does Miguel return at six?</a:t>
                      </a:r>
                      <a:endParaRPr lang="es-CO" b="0" i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0527050"/>
                  </a:ext>
                </a:extLst>
              </a:tr>
            </a:tbl>
          </a:graphicData>
        </a:graphic>
      </p:graphicFrame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411E0063-AE01-4639-A689-CBA66165BBCF}"/>
              </a:ext>
            </a:extLst>
          </p:cNvPr>
          <p:cNvSpPr/>
          <p:nvPr/>
        </p:nvSpPr>
        <p:spPr>
          <a:xfrm>
            <a:off x="3302336" y="1847851"/>
            <a:ext cx="1717900" cy="346786"/>
          </a:xfrm>
          <a:prstGeom prst="roundRect">
            <a:avLst>
              <a:gd name="adj" fmla="val 48052"/>
            </a:avLst>
          </a:prstGeom>
          <a:solidFill>
            <a:srgbClr val="FFF9C7"/>
          </a:solidFill>
          <a:ln w="12700">
            <a:solidFill>
              <a:srgbClr val="F268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b="1" dirty="0" err="1">
                <a:solidFill>
                  <a:srgbClr val="3127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Statement</a:t>
            </a:r>
            <a:endParaRPr lang="es-CO" sz="1400" b="1" dirty="0">
              <a:solidFill>
                <a:srgbClr val="3127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65707124-0965-4E05-A2F3-CC7D474D3D07}"/>
              </a:ext>
            </a:extLst>
          </p:cNvPr>
          <p:cNvSpPr/>
          <p:nvPr/>
        </p:nvSpPr>
        <p:spPr>
          <a:xfrm>
            <a:off x="7171765" y="1847851"/>
            <a:ext cx="1717900" cy="346785"/>
          </a:xfrm>
          <a:prstGeom prst="roundRect">
            <a:avLst>
              <a:gd name="adj" fmla="val 48052"/>
            </a:avLst>
          </a:prstGeom>
          <a:solidFill>
            <a:srgbClr val="FFF9C7"/>
          </a:solidFill>
          <a:ln w="12700">
            <a:solidFill>
              <a:srgbClr val="F268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b="1">
                <a:solidFill>
                  <a:srgbClr val="3127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</a:t>
            </a:r>
            <a:endParaRPr lang="es-CO" sz="1400" b="1" dirty="0">
              <a:solidFill>
                <a:srgbClr val="3127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9C78E6C-8F8A-4FF1-8A81-69889670B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 dirty="0"/>
              <a:t>2.2-4</a:t>
            </a:r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A3F7407-7A0B-4E21-B09D-5F3E995BF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by Vista Higher Learning, Inc. All rights reserved.</a:t>
            </a:r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D53FB6-21A8-48B6-B8E9-3F4893C4F23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  <a:prstGeom prst="rect">
            <a:avLst/>
          </a:prstGeom>
        </p:spPr>
        <p:txBody>
          <a:bodyPr anchor="b"/>
          <a:lstStyle/>
          <a:p>
            <a:r>
              <a:rPr lang="en-US" dirty="0"/>
              <a:t>Forming questions in Spanish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16127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1867912-AE27-4D77-90EE-525FBF387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 dirty="0"/>
              <a:t>2.2-5</a:t>
            </a:r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3E95DFF-66FF-4869-8C8C-B6B35FE87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by Vista Higher Learning, Inc. All rights reserved.</a:t>
            </a:r>
            <a:endParaRPr lang="en-U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6417419-5313-4719-B7A1-BDEBD6F041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80250" y="1602184"/>
            <a:ext cx="8435349" cy="115734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Another way to ask questions is by adding </a:t>
            </a:r>
            <a:r>
              <a:rPr lang="en-US" b="1" dirty="0"/>
              <a:t>¿no? </a:t>
            </a:r>
            <a:r>
              <a:rPr lang="en-US" dirty="0"/>
              <a:t>or </a:t>
            </a:r>
            <a:r>
              <a:rPr lang="en-US" b="1" dirty="0"/>
              <a:t>¿</a:t>
            </a:r>
            <a:r>
              <a:rPr lang="en-US" b="1" dirty="0" err="1"/>
              <a:t>verdad</a:t>
            </a:r>
            <a:r>
              <a:rPr lang="en-US" b="1" dirty="0"/>
              <a:t>? </a:t>
            </a:r>
            <a:r>
              <a:rPr lang="en-US" dirty="0"/>
              <a:t>at the end of a statement.</a:t>
            </a:r>
            <a:endParaRPr lang="es-CO" dirty="0"/>
          </a:p>
        </p:txBody>
      </p:sp>
      <p:sp>
        <p:nvSpPr>
          <p:cNvPr id="6" name="Título 15">
            <a:extLst>
              <a:ext uri="{FF2B5EF4-FFF2-40B4-BE49-F238E27FC236}">
                <a16:creationId xmlns:a16="http://schemas.microsoft.com/office/drawing/2014/main" id="{0CE6B7CB-1310-4712-A827-97C725000ADA}"/>
              </a:ext>
            </a:extLst>
          </p:cNvPr>
          <p:cNvSpPr txBox="1">
            <a:spLocks/>
          </p:cNvSpPr>
          <p:nvPr/>
        </p:nvSpPr>
        <p:spPr>
          <a:xfrm>
            <a:off x="838200" y="-1325563"/>
            <a:ext cx="10515600" cy="1325563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 cap="none" spc="0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Forming questions in Spanish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235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a 7">
            <a:extLst>
              <a:ext uri="{FF2B5EF4-FFF2-40B4-BE49-F238E27FC236}">
                <a16:creationId xmlns:a16="http://schemas.microsoft.com/office/drawing/2014/main" id="{8C1C5171-B464-4ED3-8E20-303C3FBF59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152449"/>
              </p:ext>
            </p:extLst>
          </p:nvPr>
        </p:nvGraphicFramePr>
        <p:xfrm>
          <a:off x="2578099" y="2523123"/>
          <a:ext cx="8509001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769856681"/>
                    </a:ext>
                  </a:extLst>
                </a:gridCol>
                <a:gridCol w="4445001">
                  <a:extLst>
                    <a:ext uri="{9D8B030D-6E8A-4147-A177-3AD203B41FA5}">
                      <a16:colId xmlns:a16="http://schemas.microsoft.com/office/drawing/2014/main" val="16770329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Ustedes</a:t>
                      </a:r>
                      <a:r>
                        <a:rPr lang="en-US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trabajan</a:t>
                      </a:r>
                      <a:r>
                        <a:rPr lang="en-US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 </a:t>
                      </a:r>
                      <a:r>
                        <a:rPr lang="en-US" b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sábados</a:t>
                      </a:r>
                      <a:r>
                        <a:rPr lang="en-US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r>
                        <a:rPr lang="en-US" sz="18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You work on Saturdays. </a:t>
                      </a:r>
                    </a:p>
                    <a:p>
                      <a:endParaRPr lang="en-US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Ustedes trabajan los sábados, </a:t>
                      </a:r>
                      <a:r>
                        <a:rPr lang="es-ES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¿no?</a:t>
                      </a:r>
                    </a:p>
                    <a:p>
                      <a:r>
                        <a:rPr lang="en-US" b="0" i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 work on Saturdays, don’t you?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614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Miguel regresa </a:t>
                      </a:r>
                      <a:r>
                        <a:rPr lang="es-CO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las seis. </a:t>
                      </a:r>
                      <a:br>
                        <a:rPr lang="es-CO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s-CO" sz="18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Miguel </a:t>
                      </a:r>
                      <a:r>
                        <a:rPr lang="es-CO" sz="1800" b="0" i="1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returns</a:t>
                      </a:r>
                      <a:r>
                        <a:rPr lang="es-CO" sz="18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at </a:t>
                      </a:r>
                      <a:r>
                        <a:rPr lang="es-CO" sz="1800" b="0" i="1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six</a:t>
                      </a:r>
                      <a:r>
                        <a:rPr lang="es-CO" sz="18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800" b="0" i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b="0" i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Tú </a:t>
                      </a:r>
                      <a:r>
                        <a:rPr lang="es-CO" sz="1800" b="1" i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</a:t>
                      </a:r>
                      <a:r>
                        <a:rPr lang="es-CO" sz="1800" b="0" i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tomas biología.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b="0" i="1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You</a:t>
                      </a:r>
                      <a:r>
                        <a:rPr lang="es-CO" sz="18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CO" sz="1800" b="0" i="1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don’t</a:t>
                      </a:r>
                      <a:r>
                        <a:rPr lang="es-CO" sz="18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CO" sz="1800" b="0" i="1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take</a:t>
                      </a:r>
                      <a:r>
                        <a:rPr lang="es-CO" sz="18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CO" sz="1800" b="0" i="1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biology</a:t>
                      </a:r>
                      <a:r>
                        <a:rPr lang="es-CO" sz="18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CO" sz="18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Miguel regresa a las seis, </a:t>
                      </a:r>
                      <a:r>
                        <a:rPr lang="es-CO" sz="18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¿verdad?</a:t>
                      </a:r>
                    </a:p>
                    <a:p>
                      <a:r>
                        <a:rPr lang="en-US" b="0" i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Miguel returns at six, right?</a:t>
                      </a:r>
                    </a:p>
                    <a:p>
                      <a:endParaRPr lang="en-US" b="0" i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s-ES" b="0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Tú </a:t>
                      </a:r>
                      <a:r>
                        <a:rPr lang="es-ES" b="1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r>
                        <a:rPr lang="es-ES" b="0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tomas biología, </a:t>
                      </a:r>
                      <a:r>
                        <a:rPr lang="es-ES" b="1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¿verdad?</a:t>
                      </a:r>
                    </a:p>
                    <a:p>
                      <a:r>
                        <a:rPr lang="en-US" sz="18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You don’t take biology, right?</a:t>
                      </a:r>
                      <a:endParaRPr lang="es-CO" sz="1800" b="0" i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0527050"/>
                  </a:ext>
                </a:extLst>
              </a:tr>
            </a:tbl>
          </a:graphicData>
        </a:graphic>
      </p:graphicFrame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411E0063-AE01-4639-A689-CBA66165BBCF}"/>
              </a:ext>
            </a:extLst>
          </p:cNvPr>
          <p:cNvSpPr/>
          <p:nvPr/>
        </p:nvSpPr>
        <p:spPr>
          <a:xfrm>
            <a:off x="3302336" y="1847851"/>
            <a:ext cx="1717900" cy="346786"/>
          </a:xfrm>
          <a:prstGeom prst="roundRect">
            <a:avLst>
              <a:gd name="adj" fmla="val 48052"/>
            </a:avLst>
          </a:prstGeom>
          <a:solidFill>
            <a:srgbClr val="FFF9C7"/>
          </a:solidFill>
          <a:ln w="12700">
            <a:solidFill>
              <a:srgbClr val="F268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b="1" dirty="0" err="1">
                <a:solidFill>
                  <a:srgbClr val="3127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Statement</a:t>
            </a:r>
            <a:endParaRPr lang="es-CO" sz="1400" b="1" dirty="0">
              <a:solidFill>
                <a:srgbClr val="3127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65707124-0965-4E05-A2F3-CC7D474D3D07}"/>
              </a:ext>
            </a:extLst>
          </p:cNvPr>
          <p:cNvSpPr/>
          <p:nvPr/>
        </p:nvSpPr>
        <p:spPr>
          <a:xfrm>
            <a:off x="7171765" y="1847851"/>
            <a:ext cx="1717900" cy="346785"/>
          </a:xfrm>
          <a:prstGeom prst="roundRect">
            <a:avLst>
              <a:gd name="adj" fmla="val 48052"/>
            </a:avLst>
          </a:prstGeom>
          <a:solidFill>
            <a:srgbClr val="FFF9C7"/>
          </a:solidFill>
          <a:ln w="12700">
            <a:solidFill>
              <a:srgbClr val="F268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b="1">
                <a:solidFill>
                  <a:srgbClr val="3127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</a:t>
            </a:r>
            <a:endParaRPr lang="es-CO" sz="1400" b="1" dirty="0">
              <a:solidFill>
                <a:srgbClr val="3127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9C78E6C-8F8A-4FF1-8A81-69889670B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 dirty="0"/>
              <a:t>2.2-6</a:t>
            </a:r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A3F7407-7A0B-4E21-B09D-5F3E995BF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by Vista Higher Learning, Inc. All rights reserved.</a:t>
            </a:r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4E1A494-7535-4509-B473-041944876DE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  <a:prstGeom prst="rect">
            <a:avLst/>
          </a:prstGeom>
        </p:spPr>
        <p:txBody>
          <a:bodyPr anchor="b"/>
          <a:lstStyle/>
          <a:p>
            <a:r>
              <a:rPr lang="en-US" dirty="0"/>
              <a:t>Forming questions in Spanish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07121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B531424-8EA4-4E25-93F4-21DB1DA34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 dirty="0"/>
              <a:t>2.2-7</a:t>
            </a:r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09DAC77-849D-409A-9576-8B0BC1625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by Vista Higher Learning, Inc. All rights reserved.</a:t>
            </a:r>
            <a:endParaRPr lang="en-US" dirty="0"/>
          </a:p>
        </p:txBody>
      </p:sp>
      <p:sp>
        <p:nvSpPr>
          <p:cNvPr id="8" name="TextBox 17">
            <a:extLst>
              <a:ext uri="{FF2B5EF4-FFF2-40B4-BE49-F238E27FC236}">
                <a16:creationId xmlns:a16="http://schemas.microsoft.com/office/drawing/2014/main" id="{A59CA3A4-79FE-4894-9FC3-FBDBC32FA6B6}"/>
              </a:ext>
            </a:extLst>
          </p:cNvPr>
          <p:cNvSpPr txBox="1"/>
          <p:nvPr/>
        </p:nvSpPr>
        <p:spPr>
          <a:xfrm>
            <a:off x="2528575" y="1643327"/>
            <a:ext cx="75670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127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Interrogative words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B1005DB6-9D01-403B-8D3F-9FEF61B1E49E}"/>
              </a:ext>
            </a:extLst>
          </p:cNvPr>
          <p:cNvSpPr txBox="1">
            <a:spLocks/>
          </p:cNvSpPr>
          <p:nvPr/>
        </p:nvSpPr>
        <p:spPr>
          <a:xfrm>
            <a:off x="2081586" y="2115786"/>
            <a:ext cx="8272089" cy="1044002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lvl1pPr marL="457200" indent="0" algn="l" defTabSz="914400" rtl="0" eaLnBrk="1" latinLnBrk="0" hangingPunct="1">
              <a:lnSpc>
                <a:spcPts val="4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800" kern="120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These interrogative words are used to form questions in Spanish.</a:t>
            </a:r>
          </a:p>
        </p:txBody>
      </p:sp>
      <p:sp>
        <p:nvSpPr>
          <p:cNvPr id="6" name="Isosceles Triangle 2">
            <a:extLst>
              <a:ext uri="{FF2B5EF4-FFF2-40B4-BE49-F238E27FC236}">
                <a16:creationId xmlns:a16="http://schemas.microsoft.com/office/drawing/2014/main" id="{FEBB910E-B360-4F36-AE9C-8707F165905E}"/>
              </a:ext>
            </a:extLst>
          </p:cNvPr>
          <p:cNvSpPr/>
          <p:nvPr/>
        </p:nvSpPr>
        <p:spPr>
          <a:xfrm rot="5400000">
            <a:off x="2217086" y="2303165"/>
            <a:ext cx="274320" cy="228600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BE7C8812-0BD3-40A7-872A-D43165382118}"/>
              </a:ext>
            </a:extLst>
          </p:cNvPr>
          <p:cNvSpPr/>
          <p:nvPr/>
        </p:nvSpPr>
        <p:spPr>
          <a:xfrm>
            <a:off x="4397300" y="3320140"/>
            <a:ext cx="3533467" cy="914400"/>
          </a:xfrm>
          <a:prstGeom prst="ellipse">
            <a:avLst/>
          </a:prstGeom>
          <a:solidFill>
            <a:srgbClr val="3127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0" bIns="365760"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Interrogative words</a:t>
            </a:r>
          </a:p>
        </p:txBody>
      </p:sp>
      <p:sp>
        <p:nvSpPr>
          <p:cNvPr id="12" name="Rectángulo: esquinas superiores redondeadas 11">
            <a:extLst>
              <a:ext uri="{FF2B5EF4-FFF2-40B4-BE49-F238E27FC236}">
                <a16:creationId xmlns:a16="http://schemas.microsoft.com/office/drawing/2014/main" id="{006C918E-8E28-48B8-8D39-5A07EECDAA66}"/>
              </a:ext>
            </a:extLst>
          </p:cNvPr>
          <p:cNvSpPr/>
          <p:nvPr/>
        </p:nvSpPr>
        <p:spPr>
          <a:xfrm rot="10800000">
            <a:off x="2641599" y="3787636"/>
            <a:ext cx="7062453" cy="2037574"/>
          </a:xfrm>
          <a:prstGeom prst="round2SameRect">
            <a:avLst>
              <a:gd name="adj1" fmla="val 9760"/>
              <a:gd name="adj2" fmla="val 0"/>
            </a:avLst>
          </a:prstGeom>
          <a:solidFill>
            <a:srgbClr val="FDF2AE"/>
          </a:solidFill>
          <a:ln>
            <a:solidFill>
              <a:srgbClr val="3127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689959AD-7934-440D-9073-B51AC6F65F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8982125"/>
              </p:ext>
            </p:extLst>
          </p:nvPr>
        </p:nvGraphicFramePr>
        <p:xfrm>
          <a:off x="2781300" y="3916928"/>
          <a:ext cx="6604000" cy="1683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3181323561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2794483710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53100613"/>
                    </a:ext>
                  </a:extLst>
                </a:gridCol>
                <a:gridCol w="1445986">
                  <a:extLst>
                    <a:ext uri="{9D8B030D-6E8A-4147-A177-3AD203B41FA5}">
                      <a16:colId xmlns:a16="http://schemas.microsoft.com/office/drawing/2014/main" val="2643294961"/>
                    </a:ext>
                  </a:extLst>
                </a:gridCol>
              </a:tblGrid>
              <a:tr h="1683772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s-CO" sz="1400" b="0" kern="1200" dirty="0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¿Adónde? </a:t>
                      </a:r>
                    </a:p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s-CO" sz="1400" b="0" kern="1200" dirty="0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¿Cómo? </a:t>
                      </a:r>
                    </a:p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s-CO" sz="1400" b="0" kern="1200" dirty="0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¿Cuál?, ¿Cuáles? </a:t>
                      </a:r>
                    </a:p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s-CO" sz="1400" b="0" kern="1200" dirty="0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¿Cuándo? </a:t>
                      </a:r>
                    </a:p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s-CO" sz="1400" b="0" kern="1200" dirty="0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¿Cuánto/a? </a:t>
                      </a:r>
                    </a:p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s-CO" sz="1400" b="0" kern="1200" dirty="0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¿Cuántos/as?</a:t>
                      </a:r>
                    </a:p>
                  </a:txBody>
                  <a:tcPr marL="72000" marR="108000" marT="91440" marB="0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127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Where (to)?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How?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Which?; Which one(s)?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When?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How much?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How many?</a:t>
                      </a:r>
                      <a:endParaRPr lang="es-CO" sz="1400" b="0" i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108000" marT="91440" marB="0">
                    <a:lnL w="12700" cap="flat" cmpd="sng" algn="ctr">
                      <a:solidFill>
                        <a:srgbClr val="3127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b="0" i="0" kern="1200" dirty="0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¿De </a:t>
                      </a:r>
                      <a:r>
                        <a:rPr lang="en-US" sz="1400" b="0" i="0" kern="1200" dirty="0" err="1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dónde</a:t>
                      </a:r>
                      <a:r>
                        <a:rPr lang="en-US" sz="1400" b="0" i="0" kern="1200" dirty="0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? </a:t>
                      </a:r>
                    </a:p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b="0" i="0" kern="1200" dirty="0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¿</a:t>
                      </a:r>
                      <a:r>
                        <a:rPr lang="en-US" sz="1400" b="0" i="0" kern="1200" dirty="0" err="1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Dónde</a:t>
                      </a:r>
                      <a:r>
                        <a:rPr lang="en-US" sz="1400" b="0" i="0" kern="1200" dirty="0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?</a:t>
                      </a:r>
                    </a:p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b="0" i="0" kern="1200" dirty="0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¿Por </a:t>
                      </a:r>
                      <a:r>
                        <a:rPr lang="en-US" sz="1400" b="0" i="0" kern="1200" dirty="0" err="1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qué</a:t>
                      </a:r>
                      <a:r>
                        <a:rPr lang="en-US" sz="1400" b="0" i="0" kern="1200" dirty="0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? </a:t>
                      </a:r>
                    </a:p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b="0" i="0" kern="1200" dirty="0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¿</a:t>
                      </a:r>
                      <a:r>
                        <a:rPr lang="en-US" sz="1400" b="0" i="0" kern="1200" dirty="0" err="1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Qué</a:t>
                      </a:r>
                      <a:r>
                        <a:rPr lang="en-US" sz="1400" b="0" i="0" kern="1200" dirty="0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? </a:t>
                      </a:r>
                    </a:p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b="0" i="0" kern="1200" dirty="0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¿</a:t>
                      </a:r>
                      <a:r>
                        <a:rPr lang="en-US" sz="1400" b="0" i="0" kern="1200" dirty="0" err="1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Quién</a:t>
                      </a:r>
                      <a:r>
                        <a:rPr lang="en-US" sz="1400" b="0" i="0" kern="1200" dirty="0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? </a:t>
                      </a:r>
                    </a:p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b="0" i="0" kern="1200" dirty="0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¿</a:t>
                      </a:r>
                      <a:r>
                        <a:rPr lang="en-US" sz="1400" b="0" i="0" kern="1200" dirty="0" err="1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Quiénes</a:t>
                      </a:r>
                      <a:r>
                        <a:rPr lang="en-US" sz="1400" b="0" i="0" kern="1200" dirty="0">
                          <a:solidFill>
                            <a:srgbClr val="31278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?</a:t>
                      </a:r>
                      <a:endParaRPr lang="fr-FR" sz="1400" b="0" i="0" kern="1200" dirty="0">
                        <a:solidFill>
                          <a:srgbClr val="312783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16000" marR="108000" marT="90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127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b="0" i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From where?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b="0" i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Where?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b="0" i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Why?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b="0" i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What?; Which?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b="0" i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Who?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b="0" i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Who? (plural)</a:t>
                      </a:r>
                      <a:endParaRPr lang="fr-FR" sz="1400" b="0" i="1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90000" marT="90000">
                    <a:lnL w="12700" cap="flat" cmpd="sng" algn="ctr">
                      <a:solidFill>
                        <a:srgbClr val="3127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6907563"/>
                  </a:ext>
                </a:extLst>
              </a:tr>
            </a:tbl>
          </a:graphicData>
        </a:graphic>
      </p:graphicFrame>
      <p:sp>
        <p:nvSpPr>
          <p:cNvPr id="16" name="Elipse 15">
            <a:extLst>
              <a:ext uri="{FF2B5EF4-FFF2-40B4-BE49-F238E27FC236}">
                <a16:creationId xmlns:a16="http://schemas.microsoft.com/office/drawing/2014/main" id="{FE1C90AC-8289-41BD-BDC9-1C182B74D78D}"/>
              </a:ext>
            </a:extLst>
          </p:cNvPr>
          <p:cNvSpPr/>
          <p:nvPr/>
        </p:nvSpPr>
        <p:spPr>
          <a:xfrm>
            <a:off x="4449830" y="5573419"/>
            <a:ext cx="91440" cy="91440"/>
          </a:xfrm>
          <a:prstGeom prst="ellipse">
            <a:avLst/>
          </a:prstGeom>
          <a:solidFill>
            <a:srgbClr val="3127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7819503D-7D61-4078-AD14-9909EE4873D9}"/>
              </a:ext>
            </a:extLst>
          </p:cNvPr>
          <p:cNvSpPr/>
          <p:nvPr/>
        </p:nvSpPr>
        <p:spPr>
          <a:xfrm>
            <a:off x="7894705" y="5573419"/>
            <a:ext cx="91440" cy="91440"/>
          </a:xfrm>
          <a:prstGeom prst="ellipse">
            <a:avLst/>
          </a:prstGeom>
          <a:solidFill>
            <a:srgbClr val="3127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F0267CF4-27DF-43A9-AE6E-A80AEFAD0E8E}"/>
              </a:ext>
            </a:extLst>
          </p:cNvPr>
          <p:cNvSpPr txBox="1">
            <a:spLocks/>
          </p:cNvSpPr>
          <p:nvPr/>
        </p:nvSpPr>
        <p:spPr>
          <a:xfrm>
            <a:off x="838200" y="-1325563"/>
            <a:ext cx="10515600" cy="1325563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 cap="none" spc="0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Forming questions in Spanish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56977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B531424-8EA4-4E25-93F4-21DB1DA34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 dirty="0"/>
              <a:t>2.2-8</a:t>
            </a:r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09DAC77-849D-409A-9576-8B0BC1625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by Vista Higher Learning, Inc. All rights reserved.</a:t>
            </a:r>
            <a:endParaRPr lang="en-US" dirty="0"/>
          </a:p>
        </p:txBody>
      </p:sp>
      <p:sp>
        <p:nvSpPr>
          <p:cNvPr id="8" name="TextBox 17">
            <a:extLst>
              <a:ext uri="{FF2B5EF4-FFF2-40B4-BE49-F238E27FC236}">
                <a16:creationId xmlns:a16="http://schemas.microsoft.com/office/drawing/2014/main" id="{A59CA3A4-79FE-4894-9FC3-FBDBC32FA6B6}"/>
              </a:ext>
            </a:extLst>
          </p:cNvPr>
          <p:cNvSpPr txBox="1"/>
          <p:nvPr/>
        </p:nvSpPr>
        <p:spPr>
          <a:xfrm>
            <a:off x="2524765" y="1643327"/>
            <a:ext cx="75670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127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Interrogative words (cont’d)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B1005DB6-9D01-403B-8D3F-9FEF61B1E49E}"/>
              </a:ext>
            </a:extLst>
          </p:cNvPr>
          <p:cNvSpPr txBox="1">
            <a:spLocks/>
          </p:cNvSpPr>
          <p:nvPr/>
        </p:nvSpPr>
        <p:spPr>
          <a:xfrm>
            <a:off x="2075871" y="2115786"/>
            <a:ext cx="8445964" cy="1694088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lvl1pPr marL="457200" indent="0" algn="l" defTabSz="914400" rtl="0" eaLnBrk="1" latinLnBrk="0" hangingPunct="1">
              <a:lnSpc>
                <a:spcPts val="4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800" kern="120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Use interrogative words in questions that require more than a </a:t>
            </a:r>
            <a:r>
              <a:rPr lang="en-US" i="1" dirty="0"/>
              <a:t>yes</a:t>
            </a:r>
            <a:r>
              <a:rPr lang="en-US" dirty="0"/>
              <a:t> or </a:t>
            </a:r>
            <a:r>
              <a:rPr lang="en-US" i="1" dirty="0"/>
              <a:t>no</a:t>
            </a:r>
            <a:r>
              <a:rPr lang="en-US" dirty="0"/>
              <a:t> answer. Interrogative words always carry a written accent mark.</a:t>
            </a:r>
          </a:p>
        </p:txBody>
      </p:sp>
      <p:sp>
        <p:nvSpPr>
          <p:cNvPr id="6" name="Isosceles Triangle 2">
            <a:extLst>
              <a:ext uri="{FF2B5EF4-FFF2-40B4-BE49-F238E27FC236}">
                <a16:creationId xmlns:a16="http://schemas.microsoft.com/office/drawing/2014/main" id="{FEBB910E-B360-4F36-AE9C-8707F165905E}"/>
              </a:ext>
            </a:extLst>
          </p:cNvPr>
          <p:cNvSpPr/>
          <p:nvPr/>
        </p:nvSpPr>
        <p:spPr>
          <a:xfrm rot="5400000">
            <a:off x="2211371" y="2303165"/>
            <a:ext cx="274320" cy="228600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2" name="Tabla 7">
            <a:extLst>
              <a:ext uri="{FF2B5EF4-FFF2-40B4-BE49-F238E27FC236}">
                <a16:creationId xmlns:a16="http://schemas.microsoft.com/office/drawing/2014/main" id="{01CFC42E-DA80-4971-87BA-C6F2F7456E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935161"/>
              </p:ext>
            </p:extLst>
          </p:nvPr>
        </p:nvGraphicFramePr>
        <p:xfrm>
          <a:off x="2587888" y="4025953"/>
          <a:ext cx="686091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769856681"/>
                    </a:ext>
                  </a:extLst>
                </a:gridCol>
                <a:gridCol w="2796912">
                  <a:extLst>
                    <a:ext uri="{9D8B030D-6E8A-4147-A177-3AD203B41FA5}">
                      <a16:colId xmlns:a16="http://schemas.microsoft.com/office/drawing/2014/main" val="16770329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</a:t>
                      </a:r>
                      <a:r>
                        <a:rPr lang="en-US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Cuándo</a:t>
                      </a:r>
                      <a:r>
                        <a:rPr lang="en-US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descansan</a:t>
                      </a:r>
                      <a:r>
                        <a:rPr lang="en-US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ustedes</a:t>
                      </a:r>
                      <a:r>
                        <a:rPr lang="en-US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  <a:p>
                      <a:r>
                        <a:rPr lang="en-US" sz="18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When do you rest?</a:t>
                      </a:r>
                    </a:p>
                    <a:p>
                      <a:endParaRPr lang="en-US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¿Adónde</a:t>
                      </a:r>
                      <a:r>
                        <a:rPr lang="es-ES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caminamos?</a:t>
                      </a:r>
                      <a:endParaRPr lang="es-E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b="0" i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Where are we walking to?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614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¿Qué </a:t>
                      </a:r>
                      <a:r>
                        <a:rPr lang="es-CO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clases tomas?</a:t>
                      </a:r>
                      <a:br>
                        <a:rPr lang="es-CO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What classes are you taking?</a:t>
                      </a:r>
                      <a:endParaRPr lang="es-CO" sz="1800" b="0" i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CO" sz="18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¿De dónde </a:t>
                      </a:r>
                      <a:r>
                        <a:rPr lang="es-CO" sz="18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son ellos?</a:t>
                      </a:r>
                    </a:p>
                    <a:p>
                      <a:r>
                        <a:rPr lang="en-US" b="0" i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Where are they from?</a:t>
                      </a:r>
                      <a:endParaRPr lang="es-CO" sz="1800" b="0" i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0527050"/>
                  </a:ext>
                </a:extLst>
              </a:tr>
            </a:tbl>
          </a:graphicData>
        </a:graphic>
      </p:graphicFrame>
      <p:sp>
        <p:nvSpPr>
          <p:cNvPr id="10" name="Título 1">
            <a:extLst>
              <a:ext uri="{FF2B5EF4-FFF2-40B4-BE49-F238E27FC236}">
                <a16:creationId xmlns:a16="http://schemas.microsoft.com/office/drawing/2014/main" id="{F79FFD9D-3965-427C-85FA-A4517F53DD0C}"/>
              </a:ext>
            </a:extLst>
          </p:cNvPr>
          <p:cNvSpPr txBox="1">
            <a:spLocks/>
          </p:cNvSpPr>
          <p:nvPr/>
        </p:nvSpPr>
        <p:spPr>
          <a:xfrm>
            <a:off x="838200" y="-1325563"/>
            <a:ext cx="10515600" cy="1325563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 cap="none" spc="0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Forming questions in Spanish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91859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B531424-8EA4-4E25-93F4-21DB1DA34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 dirty="0"/>
              <a:t>2.2-9</a:t>
            </a:r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09DAC77-849D-409A-9576-8B0BC1625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by Vista Higher Learning, Inc. All rights reserved.</a:t>
            </a:r>
            <a:endParaRPr lang="en-US" dirty="0"/>
          </a:p>
        </p:txBody>
      </p:sp>
      <p:sp>
        <p:nvSpPr>
          <p:cNvPr id="8" name="TextBox 17">
            <a:extLst>
              <a:ext uri="{FF2B5EF4-FFF2-40B4-BE49-F238E27FC236}">
                <a16:creationId xmlns:a16="http://schemas.microsoft.com/office/drawing/2014/main" id="{A59CA3A4-79FE-4894-9FC3-FBDBC32FA6B6}"/>
              </a:ext>
            </a:extLst>
          </p:cNvPr>
          <p:cNvSpPr txBox="1"/>
          <p:nvPr/>
        </p:nvSpPr>
        <p:spPr>
          <a:xfrm>
            <a:off x="2524765" y="1643327"/>
            <a:ext cx="75670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127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Interrogative words (cont’d)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B1005DB6-9D01-403B-8D3F-9FEF61B1E49E}"/>
              </a:ext>
            </a:extLst>
          </p:cNvPr>
          <p:cNvSpPr txBox="1">
            <a:spLocks/>
          </p:cNvSpPr>
          <p:nvPr/>
        </p:nvSpPr>
        <p:spPr>
          <a:xfrm>
            <a:off x="2075871" y="2115786"/>
            <a:ext cx="8445964" cy="1694088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lvl1pPr marL="457200" indent="0" algn="l" defTabSz="914400" rtl="0" eaLnBrk="1" latinLnBrk="0" hangingPunct="1">
              <a:lnSpc>
                <a:spcPts val="4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800" kern="120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 questions that contain interrogative words,</a:t>
            </a:r>
          </a:p>
          <a:p>
            <a:r>
              <a:rPr lang="en-US" dirty="0"/>
              <a:t>the pitch of the speaker’s voice falls at the</a:t>
            </a:r>
          </a:p>
          <a:p>
            <a:r>
              <a:rPr lang="en-US" dirty="0"/>
              <a:t>end of the sentence.</a:t>
            </a:r>
          </a:p>
        </p:txBody>
      </p:sp>
      <p:sp>
        <p:nvSpPr>
          <p:cNvPr id="6" name="Isosceles Triangle 2">
            <a:extLst>
              <a:ext uri="{FF2B5EF4-FFF2-40B4-BE49-F238E27FC236}">
                <a16:creationId xmlns:a16="http://schemas.microsoft.com/office/drawing/2014/main" id="{FEBB910E-B360-4F36-AE9C-8707F165905E}"/>
              </a:ext>
            </a:extLst>
          </p:cNvPr>
          <p:cNvSpPr/>
          <p:nvPr/>
        </p:nvSpPr>
        <p:spPr>
          <a:xfrm rot="5400000">
            <a:off x="2211371" y="2303165"/>
            <a:ext cx="274320" cy="228600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2" name="Tabla 7">
            <a:extLst>
              <a:ext uri="{FF2B5EF4-FFF2-40B4-BE49-F238E27FC236}">
                <a16:creationId xmlns:a16="http://schemas.microsoft.com/office/drawing/2014/main" id="{01CFC42E-DA80-4971-87BA-C6F2F7456E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146613"/>
              </p:ext>
            </p:extLst>
          </p:nvPr>
        </p:nvGraphicFramePr>
        <p:xfrm>
          <a:off x="2587888" y="4563833"/>
          <a:ext cx="7927712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769856681"/>
                    </a:ext>
                  </a:extLst>
                </a:gridCol>
                <a:gridCol w="3863712">
                  <a:extLst>
                    <a:ext uri="{9D8B030D-6E8A-4147-A177-3AD203B41FA5}">
                      <a16:colId xmlns:a16="http://schemas.microsoft.com/office/drawing/2014/main" val="16770329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¿Cómo </a:t>
                      </a:r>
                      <a:r>
                        <a:rPr lang="es-ES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llegas a la escuela?</a:t>
                      </a:r>
                    </a:p>
                    <a:p>
                      <a:r>
                        <a:rPr lang="en-US" sz="1800" b="0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How do you get to school?</a:t>
                      </a:r>
                      <a:endParaRPr lang="en-US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¿Por qué </a:t>
                      </a:r>
                      <a:r>
                        <a:rPr lang="es-ES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necesitas estudiar?</a:t>
                      </a:r>
                    </a:p>
                    <a:p>
                      <a:r>
                        <a:rPr lang="en-US" b="0" i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Why do you need to study?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61406"/>
                  </a:ext>
                </a:extLst>
              </a:tr>
            </a:tbl>
          </a:graphicData>
        </a:graphic>
      </p:graphicFrame>
      <p:pic>
        <p:nvPicPr>
          <p:cNvPr id="10" name="Imagen 9">
            <a:extLst>
              <a:ext uri="{FF2B5EF4-FFF2-40B4-BE49-F238E27FC236}">
                <a16:creationId xmlns:a16="http://schemas.microsoft.com/office/drawing/2014/main" id="{714D5511-D544-4B1B-8D42-FAF6D505D8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8514" y="3941059"/>
            <a:ext cx="2891182" cy="66631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DAFC238A-7A64-425F-B495-FACD6BF8D8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524" y="3941059"/>
            <a:ext cx="3115962" cy="718120"/>
          </a:xfrm>
          <a:prstGeom prst="rect">
            <a:avLst/>
          </a:prstGeom>
        </p:spPr>
      </p:pic>
      <p:sp>
        <p:nvSpPr>
          <p:cNvPr id="13" name="Título 1">
            <a:extLst>
              <a:ext uri="{FF2B5EF4-FFF2-40B4-BE49-F238E27FC236}">
                <a16:creationId xmlns:a16="http://schemas.microsoft.com/office/drawing/2014/main" id="{8F171922-3A68-41D4-9181-28AB1AB5FB42}"/>
              </a:ext>
            </a:extLst>
          </p:cNvPr>
          <p:cNvSpPr txBox="1">
            <a:spLocks/>
          </p:cNvSpPr>
          <p:nvPr/>
        </p:nvSpPr>
        <p:spPr>
          <a:xfrm>
            <a:off x="838200" y="-1325563"/>
            <a:ext cx="10515600" cy="1325563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 cap="none" spc="0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Forming questions in Spanish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66563303"/>
      </p:ext>
    </p:extLst>
  </p:cSld>
  <p:clrMapOvr>
    <a:masterClrMapping/>
  </p:clrMapOvr>
</p:sld>
</file>

<file path=ppt/theme/theme1.xml><?xml version="1.0" encoding="utf-8"?>
<a:theme xmlns:a="http://schemas.openxmlformats.org/drawingml/2006/main" name="Main-MASTER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2568</TotalTime>
  <Words>664</Words>
  <Application>Microsoft Office PowerPoint</Application>
  <PresentationFormat>Widescreen</PresentationFormat>
  <Paragraphs>114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Gill Sans MT</vt:lpstr>
      <vt:lpstr>Times New Roman</vt:lpstr>
      <vt:lpstr>Main-MASTER</vt:lpstr>
      <vt:lpstr>PowerPoint Presentation</vt:lpstr>
      <vt:lpstr>Forming questions in Spanish</vt:lpstr>
      <vt:lpstr>PowerPoint Presentation</vt:lpstr>
      <vt:lpstr>Forming questions in Spanish</vt:lpstr>
      <vt:lpstr>PowerPoint Presentation</vt:lpstr>
      <vt:lpstr>Forming questions in Spanish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 Diez</dc:creator>
  <cp:lastModifiedBy>Bahena, Mario</cp:lastModifiedBy>
  <cp:revision>130</cp:revision>
  <dcterms:created xsi:type="dcterms:W3CDTF">2020-01-23T15:55:24Z</dcterms:created>
  <dcterms:modified xsi:type="dcterms:W3CDTF">2022-09-02T22:44:06Z</dcterms:modified>
</cp:coreProperties>
</file>