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71" r:id="rId6"/>
    <p:sldId id="257" r:id="rId7"/>
    <p:sldId id="264" r:id="rId8"/>
    <p:sldId id="275" r:id="rId9"/>
    <p:sldId id="272" r:id="rId10"/>
    <p:sldId id="273" r:id="rId11"/>
    <p:sldId id="276" r:id="rId12"/>
    <p:sldId id="277" r:id="rId13"/>
    <p:sldId id="274" r:id="rId14"/>
    <p:sldId id="270" r:id="rId15"/>
    <p:sldId id="278" r:id="rId16"/>
  </p:sldIdLst>
  <p:sldSz cx="9144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636729132" val="1036" revOS="4"/>
      <pr:smFileRevision xmlns:pr="smNativeData" xmlns="smNativeData" dt="1636729132" val="101"/>
      <pr:guideOptions xmlns:pr="smNativeData" xmlns="smNativeData" dt="1636729132" snapToGrid="1" snapToBorders="1" snapToGuides="1"/>
      <pr:pdfExportOpt xmlns:pr="smNativeData" xmlns="smNativeData" dt="1636729132" pagesRangeIndex="1" pagesSelectionIndex="0" qualityIndex="0" embedFonts="2" useJpegs="0" useSubsetFonts="1" useAlpha="1" relativeLinks="0" taggedPdf="0" pane="0" zoom="0" zoomContents="100" layout="0" includeDoc="0" viewFlags="0" openViewer="1" jpegQuality="90" flags="252" layoutIndex="0" exportSlideNames="1" name="P:\CHALLENGE María\4ª etapa BELÉN.pdf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51" d="100"/>
          <a:sy n="51" d="100"/>
        </p:scale>
        <p:origin x="720" y="208"/>
      </p:cViewPr>
      <p:guideLst x="7200" y="540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9" d="100"/>
        <a:sy n="9" d="100"/>
      </p:scale>
      <p:origin x="0" y="0"/>
    </p:cViewPr>
  </p:sorterViewPr>
  <p:notesViewPr>
    <p:cSldViewPr snapToObjects="1" showGuides="1">
      <p:cViewPr>
        <p:scale>
          <a:sx n="51" d="100"/>
          <a:sy n="51" d="100"/>
        </p:scale>
        <p:origin x="720" y="208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542A-64D6-22A2-98CF-92F71A816EC7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2E33-7DD6-22D8-98CF-8B8D60816ED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7B26-68D6-228D-98CF-9ED835816EC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407D-33D6-22B6-98CF-C5E30E816E90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X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1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4D52-1CD6-22BB-98CF-EAEE03816EBF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1C03-4DD6-22EA-98CF-BBBF52816EE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0D78-36D6-22FB-98CF-C0AE43816E95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5BA1-EFD6-22AD-98CF-19F815816E4C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QQAABwbAABBNAAAfSMAABAAAAAmAAAACAAAAIGAAAAAAAAA"/>
              </a:ext>
            </a:extLst>
          </p:cNvSpPr>
          <p:nvPr>
            <p:ph type="title"/>
          </p:nvPr>
        </p:nvSpPr>
        <p:spPr>
          <a:xfrm>
            <a:off x="721995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QQAAOERAABBNAAAHBsAABAAAAAmAAAACAAAAIGAAAAAAAAA"/>
              </a:ext>
            </a:extLst>
          </p:cNvSpPr>
          <p:nvPr>
            <p:ph idx="1"/>
          </p:nvPr>
        </p:nvSpPr>
        <p:spPr>
          <a:xfrm>
            <a:off x="721995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048C-C2D6-22F2-98CF-34A74A816E61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1E6F-21D6-22E8-98CF-D7BD50816E82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xwAANgJAABwNQAAsCUAABAAAAAmAAAACAAAAAGAAAAAAAAA"/>
              </a:ext>
            </a:extLst>
          </p:cNvSpPr>
          <p:nvPr>
            <p:ph idx="2"/>
          </p:nvPr>
        </p:nvSpPr>
        <p:spPr>
          <a:xfrm>
            <a:off x="4647565" y="1600200"/>
            <a:ext cx="4039235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3723-6DD6-22C1-98CF-9B9479816ECE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7CD0-9ED6-228A-98CF-68DF32816E3D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RwAAHEJAABwNQAAYQ0AABAAAAAmAAAACAAAAIGAAAAAAAAA"/>
              </a:ext>
            </a:extLst>
          </p:cNvSpPr>
          <p:nvPr>
            <p:ph idx="3"/>
          </p:nvPr>
        </p:nvSpPr>
        <p:spPr>
          <a:xfrm>
            <a:off x="4646295" y="1534795"/>
            <a:ext cx="40405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RwAAGENAABwNQAAsCUAABAAAAAmAAAACAAAAAGAAAAAAAAA"/>
              </a:ext>
            </a:extLst>
          </p:cNvSpPr>
          <p:nvPr>
            <p:ph idx="4"/>
          </p:nvPr>
        </p:nvSpPr>
        <p:spPr>
          <a:xfrm>
            <a:off x="4646295" y="2174875"/>
            <a:ext cx="40405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7BE1-AFD6-228D-98CF-59D835816E0C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5681-CFD6-22A0-98CF-39F518816E6C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67BB-F5D6-2291-98CF-03C429816E56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6928-66D6-229F-98CF-90CA27816EC5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0AAC-E2D6-22FC-98CF-14A944816E41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4B6F-21D6-22BD-98CF-D7E805816E82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R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79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R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79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3EDC-92D6-22C8-98CF-649D70816E31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28D2-9CD6-22DE-98CF-6A8B66816E3F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BAAAAAmAAAACAAAAAGAAAAAAAAA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B77263E-70D6-22D0-98CF-868568816ED3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B772FFD-B3D6-22D9-98CF-458C61816E10}" type="slidenum">
              <a:t/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Estilo predetermin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vDwAAWSkAAB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29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3B777913-5DD6-228F-98CF-ABDA37816EFE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H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49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LIGO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3B773593-DDD6-22C3-98CF-2B967B816E7E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u.pcloud.link/publink/show?code=XZxCdUXZ2UVcbMqrvqhf1uOurkhRM4ldTyXy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filedn.com/lmotUOXlPk38cuJUOYIifbj/MES%20DE%20MAR&#205;A/Juan%20etapa%204.mp3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iledn.com/lmotUOXlPk38cuJUOYIifbj/MES%20DE%20MAR&#205;A/LA%20NI&#209;A%20QUE%20QUER&#205;A%20ESCAPAR%20DE%20SU%20P&#193;GINA_360p.mp4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aulavirtual.challengerioja.com/pluginfile.php/54823/mod_page/content/11/05ExtraPdf.pdf" TargetMode="External"/><Relationship Id="rId5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iledn.com/lmotUOXlPk38cuJUOYIifbj/MES%20DE%20MAR&#205;A/Jose&#769;,%20el%20de%20Mari&#769;a%20-%20Videoclip%20oficial.mp4" TargetMode="External"/><Relationship Id="rId3" Type="http://schemas.openxmlformats.org/officeDocument/2006/relationships/image" Target="../media/image11.png"/><Relationship Id="rId4" Type="http://schemas.openxmlformats.org/officeDocument/2006/relationships/hyperlink" Target="https://filedn.com/lmotUOXlPk38cuJUOYIifbj/MES%20DE%20MAR&#205;A/La%20Sagrada%20Familia%20%20Grupo%20CoMpaSIoN_480p.mp4" TargetMode="External"/><Relationship Id="rId5" Type="http://schemas.openxmlformats.org/officeDocument/2006/relationships/image" Target="../media/image1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iledn.com/lmotUOXlPk38cuJUOYIifbj/MES%20DE%20MAR&#205;A/Venid%20y%20Vamos%20Todos.mp4" TargetMode="External"/><Relationship Id="rId3" Type="http://schemas.openxmlformats.org/officeDocument/2006/relationships/video" Target="file:///P:\CHALLENGE%20Mar&#237;a\Venid%20y%20Vamos%20Todos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iledn.com/lmotUOXlPk38cuJUOYIifbj/MES%20DE%20MAR&#205;A/Etapa%205%20%20Egipto_360p.mp4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iledn.com/lmotUOXlPk38cuJUOYIifbj/MES%20DE%20MAR&#205;A/Sonido%20del%20mar%20para%20relajarse%20%20waves%20sound_v144P.mp4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filedn.com/lmotUOXlPk38cuJUOYIifbj/MES%20DE%20MAR&#205;A/Juan%20etapa%204.mp3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TAUAAJEOAACaNQAAgxYAABAAAAAmAAAACAAAAP//////////"/>
              </a:ext>
            </a:extLst>
          </p:cNvSpPr>
          <p:nvPr/>
        </p:nvSpPr>
        <p:spPr>
          <a:xfrm>
            <a:off x="861060" y="2367915"/>
            <a:ext cx="7852410" cy="1291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4000" cap="none">
                <a:solidFill>
                  <a:srgbClr val="FF0000"/>
                </a:solidFill>
                <a:latin typeface="Cinzel Black" pitchFamily="0" charset="0"/>
                <a:ea typeface="SimSun" pitchFamily="0" charset="0"/>
                <a:cs typeface="Times New Roman" pitchFamily="1" charset="0"/>
              </a:defRPr>
            </a:pPr>
            <a:r>
              <a:t>¡Recibiste otro </a:t>
            </a:r>
            <a:r>
              <a:rPr cap="none">
                <a:solidFill>
                  <a:srgbClr val="007F00"/>
                </a:solidFill>
              </a:rPr>
              <a:t>MENSAJE </a:t>
            </a:r>
            <a:br/>
            <a:r>
              <a:rPr cap="none">
                <a:solidFill>
                  <a:srgbClr val="007F00"/>
                </a:solidFill>
              </a:rPr>
              <a:t>DE VOZ </a:t>
            </a:r>
            <a:r>
              <a:t>de tu amigo Juan!</a:t>
            </a:r>
          </a:p>
          <a:p>
            <a:pPr>
              <a:lnSpc>
                <a:spcPct val="90000"/>
              </a:lnSpc>
              <a:defRPr sz="4000" cap="none"/>
            </a:pPr>
          </a:p>
          <a:p>
            <a:pPr/>
          </a:p>
        </p:txBody>
      </p:sp>
      <p:pic>
        <p:nvPicPr>
          <p:cNvPr id="3" name="Imagen1">
            <a:hlinkClick r:id="rId2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GII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CkZAABlFwAALTcAAEc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090035" y="3803015"/>
            <a:ext cx="4879340" cy="27444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agen2">
            <a:hlinkClick r:id="rId2"/>
            <a:hlinkHover r:id="rId4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FEIAACCAQAAjwYAAAAAAABkAAAAZAAAAAAAAAAjAAAABAAAAGQAAAAXAAAAFAAAAAAAAAAAAAAA/38AAP9/AAAAAAAACQAAAAQAAAAJGII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UCAAB9HQAA0hoAAGcmAAAQAAAAJgAAAAgAAAD//////////w=="/>
              </a:ext>
            </a:extLst>
          </p:cNvPicPr>
          <p:nvPr/>
        </p:nvPicPr>
        <p:blipFill>
          <a:blip r:embed="rId5"/>
          <a:srcRect l="0" t="21290" r="3860" b="16790"/>
          <a:stretch>
            <a:fillRect/>
          </a:stretch>
        </p:blipFill>
        <p:spPr>
          <a:xfrm>
            <a:off x="358775" y="4793615"/>
            <a:ext cx="4001135" cy="14490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n3"/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GII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GoEAAAAAAAAeDIAAH4OAAAA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" y="0"/>
            <a:ext cx="7486650" cy="2355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EAAF4AAAD7EgAALgYAABAAAAAmAAAACAAAAP//////////"/>
              </a:ext>
            </a:extLst>
          </p:cNvSpPr>
          <p:nvPr/>
        </p:nvSpPr>
        <p:spPr>
          <a:xfrm>
            <a:off x="198120" y="59690"/>
            <a:ext cx="2887345" cy="944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80000"/>
              </a:lnSpc>
              <a:defRPr sz="4000" cap="small"/>
            </a:pPr>
          </a:p>
        </p:txBody>
      </p:sp>
      <p:pic>
        <p:nvPicPr>
          <p:cNvPr id="3" name="Imagen2">
            <a:hlinkClick r:id="rId2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UJAAD+////yi4AAGwT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506855" y="-1270"/>
            <a:ext cx="6099175" cy="31584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uadroTexto2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JQEAAGwTAAB+KQAAiSUAAAAAAAAmAAAACAAAAP//////////"/>
              </a:ext>
            </a:extLst>
          </p:cNvSpPr>
          <p:nvPr/>
        </p:nvSpPr>
        <p:spPr>
          <a:xfrm>
            <a:off x="186055" y="3157220"/>
            <a:ext cx="6558915" cy="2944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3200" b="1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Te proponemos hacer </a:t>
            </a:r>
            <a:br/>
            <a:r>
              <a:t>una manualidad de San José </a:t>
            </a:r>
            <a:br/>
            <a:r>
              <a:t>para incluir en tu altar </a:t>
            </a:r>
            <a:br/>
            <a:r>
              <a:t>de la Virgen María. Imprimí </a:t>
            </a:r>
            <a:br/>
            <a:r>
              <a:t>la siguiente imagen, recortar </a:t>
            </a:r>
            <a:br/>
            <a:r>
              <a:t>y pegar.  </a:t>
            </a:r>
            <a:r>
              <a:rPr sz="2800" cap="none">
                <a:solidFill>
                  <a:srgbClr val="FF0000"/>
                </a:solidFill>
              </a:rPr>
              <a:t>click en la imagen</a:t>
            </a:r>
            <a:br/>
            <a:r>
              <a:rPr sz="2800" cap="none">
                <a:solidFill>
                  <a:srgbClr val="FF0000"/>
                </a:solidFill>
              </a:rPr>
              <a:t> para obtener tu pieza en grande </a:t>
            </a:r>
            <a:br/>
            <a:r>
              <a:rPr sz="2800" cap="none">
                <a:solidFill>
                  <a:srgbClr val="FF0000"/>
                </a:solidFill>
              </a:rPr>
              <a:t>y poder colorearla.</a:t>
            </a:r>
            <a:endParaRPr sz="1800" b="0" cap="none">
              <a:latin typeface="Calibri" pitchFamily="2" charset="0"/>
              <a:ea typeface="SimSun" pitchFamily="0" charset="0"/>
              <a:cs typeface="Times New Roman" pitchFamily="1" charset="0"/>
            </a:endParaRPr>
          </a:p>
        </p:txBody>
      </p:sp>
      <p:pic>
        <p:nvPicPr>
          <p:cNvPr id="5" name="Imagen1">
            <a:hlinkClick r:id="rId4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MkAACNFwAARTgAAPYlAAAA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5955665" y="3828415"/>
            <a:ext cx="3191510" cy="23425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1">
            <a:hlinkClick r:id="rId2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GII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IEHAADiAAAAOy8AAL4T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19835" y="143510"/>
            <a:ext cx="6457950" cy="3065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agen2">
            <a:hlinkClick r:id="rId4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MQY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EBAAC/FAAAMiQAACsoAAAAAAAAJgAAAAgAAAD//////////w=="/>
              </a:ext>
            </a:extLst>
          </p:cNvPicPr>
          <p:nvPr/>
        </p:nvPicPr>
        <p:blipFill>
          <a:blip r:embed="rId5"/>
          <a:srcRect l="0" t="0" r="0" b="15850"/>
          <a:stretch>
            <a:fillRect/>
          </a:stretch>
        </p:blipFill>
        <p:spPr>
          <a:xfrm>
            <a:off x="193675" y="3372485"/>
            <a:ext cx="5690235" cy="31572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uadroTexto1"/>
          <p:cNvSpPr txBox="1">
            <a:extLst>
              <a:ext uri="smNativeData">
                <pr:smNativeData xmlns:pr="smNativeData" xmlns="smNativeData" val="SMDATA_15_LIGOY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FUQ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wSMAABIWAABAOAAAYh0AAAAgAAAmAAAACAAAAP//////////"/>
              </a:ext>
            </a:extLst>
          </p:cNvSpPr>
          <p:nvPr/>
        </p:nvSpPr>
        <p:spPr>
          <a:xfrm>
            <a:off x="5812155" y="3587750"/>
            <a:ext cx="3331845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cap="none">
                <a:solidFill>
                  <a:srgbClr val="FF0000"/>
                </a:solidFill>
                <a:latin typeface="Cinzel Black" pitchFamily="0" charset="0"/>
                <a:ea typeface="Cinzel Black" pitchFamily="0" charset="0"/>
                <a:cs typeface="Cinzel Black" pitchFamily="0" charset="0"/>
              </a:defRPr>
            </a:pPr>
            <a:r>
              <a:rPr sz="3600" cap="none"/>
              <a:t>video-</a:t>
            </a:r>
            <a:br/>
            <a:r>
              <a:rPr sz="3600" cap="none"/>
              <a:t>CANCIONES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0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2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E0AAABkOAAAVRAAAAAAAAAmAAAACAAAAP//////////"/>
              </a:ext>
            </a:extLst>
          </p:cNvSpPr>
          <p:nvPr/>
        </p:nvSpPr>
        <p:spPr>
          <a:xfrm>
            <a:off x="287020" y="48895"/>
            <a:ext cx="8879840" cy="2606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80000"/>
              </a:lnSpc>
              <a:defRPr sz="5000" cap="small">
                <a:solidFill>
                  <a:srgbClr val="007F7F"/>
                </a:solidFill>
                <a:latin typeface="Avignon Pro Demi" pitchFamily="0" charset="0"/>
                <a:ea typeface="Avignon Pro Demi" pitchFamily="0" charset="0"/>
                <a:cs typeface="Avignon Pro Demi" pitchFamily="0" charset="0"/>
              </a:defRPr>
            </a:pPr>
          </a:p>
        </p:txBody>
      </p:sp>
      <p:pic>
        <p:nvPicPr>
          <p:cNvPr id="3" name="ClipMedio1">
            <a:hlinkClick r:id="rId2"/>
          </p:cNvPr>
          <p:cNvPicPr>
            <a:extLst>
              <a:ext uri="smNativeData">
                <pr:smNativeData xmlns:pr="smNativeData" xmlns="smNativeData" val="SMDATA_17_LIGOYRMAAAAlAAAAEQ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JGII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IAAAAAAAAASScAAIoSAAAQAAAAJgAAAAgAAAD//////////w=="/>
              </a:ext>
            </a:extLst>
          </p:cNvPicPr>
          <p:nvPr>
            <a:videoFile r:link="rId3"/>
          </p:nvPr>
        </p:nvPicPr>
        <p:blipFill>
          <a:blip r:embed="rId4"/>
          <a:stretch>
            <a:fillRect/>
          </a:stretch>
        </p:blipFill>
        <p:spPr>
          <a:xfrm>
            <a:off x="143510" y="0"/>
            <a:ext cx="6242685" cy="30137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uadroTexto3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SScAAIsAAABAOAAAvQUAAAAAAAAmAAAACAAAAP//////////"/>
              </a:ext>
            </a:extLst>
          </p:cNvSpPr>
          <p:nvPr/>
        </p:nvSpPr>
        <p:spPr>
          <a:xfrm>
            <a:off x="6386195" y="88265"/>
            <a:ext cx="2757805" cy="844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4200" cap="none">
                <a:solidFill>
                  <a:srgbClr val="FF0000"/>
                </a:solidFill>
                <a:latin typeface="Cinzel Black" pitchFamily="0" charset="0"/>
                <a:ea typeface="Cinzel Black" pitchFamily="0" charset="0"/>
                <a:cs typeface="Cinzel Black" pitchFamily="0" charset="0"/>
              </a:defRPr>
            </a:pPr>
            <a:r>
              <a:rPr cap="none">
                <a:solidFill>
                  <a:srgbClr val="0000FF"/>
                </a:solidFill>
              </a:rPr>
              <a:t>mes </a:t>
            </a:r>
            <a:br/>
            <a:r>
              <a:rPr cap="none">
                <a:solidFill>
                  <a:srgbClr val="0000FF"/>
                </a:solidFill>
              </a:rPr>
              <a:t>de maría</a:t>
            </a:r>
            <a:endParaRPr cap="none">
              <a:solidFill>
                <a:srgbClr val="0000FF"/>
              </a:solidFill>
            </a:endParaRPr>
          </a:p>
          <a:p>
            <a:pPr>
              <a:defRPr sz="4200" cap="none">
                <a:solidFill>
                  <a:srgbClr val="0000FF"/>
                </a:solidFill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rPr sz="3000" cap="none"/>
              <a:t>video-canción</a:t>
            </a:r>
            <a:endParaRPr sz="4800" cap="none"/>
          </a:p>
        </p:txBody>
      </p:sp>
      <p:sp>
        <p:nvSpPr>
          <p:cNvPr id="5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SgAAAPMXAACeNwAAkx0AAAAAAAAmAAAACAAAAP//////////"/>
              </a:ext>
            </a:extLst>
          </p:cNvSpPr>
          <p:nvPr/>
        </p:nvSpPr>
        <p:spPr>
          <a:xfrm>
            <a:off x="46990" y="3893185"/>
            <a:ext cx="899414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3600" b="1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En el siguiente video conoceremos </a:t>
            </a:r>
            <a:br/>
            <a:r>
              <a:t> el desierto de Egipto, el trayecto </a:t>
            </a:r>
            <a:br/>
            <a:r>
              <a:t>que recorrieron la Sagrada Familia </a:t>
            </a:r>
            <a:br/>
            <a:r>
              <a:t>y alguna anécdota del mismo. </a:t>
            </a:r>
            <a:br/>
            <a:r>
              <a:t>  </a:t>
            </a:r>
            <a:r>
              <a:rPr cap="none">
                <a:solidFill>
                  <a:srgbClr val="7F0000"/>
                </a:solidFill>
              </a:rPr>
              <a:t> ¡Y pensar que por aquellos arenales caminaron días y días José, María y Jesús! </a:t>
            </a:r>
          </a:p>
        </p:txBody>
      </p:sp>
      <p:sp>
        <p:nvSpPr>
          <p:cNvPr id="6" name="CuadroTexto4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0F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RAIAAIoSAABEOgAAgxYAAAAAAAAmAAAACAAAAP//////////"/>
              </a:ext>
            </a:extLst>
          </p:cNvSpPr>
          <p:nvPr/>
        </p:nvSpPr>
        <p:spPr>
          <a:xfrm>
            <a:off x="368300" y="3013710"/>
            <a:ext cx="9103360" cy="645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4800" cap="none">
                <a:solidFill>
                  <a:srgbClr val="0000FF"/>
                </a:solidFill>
                <a:latin typeface="Cinzel Black" pitchFamily="0" charset="0"/>
                <a:ea typeface="Cinzel Black" pitchFamily="0" charset="0"/>
                <a:cs typeface="Cinzel Black" pitchFamily="0" charset="0"/>
              </a:defRPr>
            </a:pPr>
            <a:r>
              <a:t>"Egipto: María, emigrante"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CF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QAAAAAAAAC8NgAAFwMAAAAAAAAmAAAACAAAAP//////////"/>
              </a:ext>
            </a:extLst>
          </p:cNvSpPr>
          <p:nvPr/>
        </p:nvSpPr>
        <p:spPr>
          <a:xfrm>
            <a:off x="71755" y="0"/>
            <a:ext cx="8825865" cy="502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4800" cap="none">
                <a:solidFill>
                  <a:schemeClr val="hlink"/>
                </a:solidFill>
                <a:latin typeface="Cinzel Black" pitchFamily="0" charset="0"/>
                <a:ea typeface="Cinzel Black" pitchFamily="0" charset="0"/>
                <a:cs typeface="Cinzel Black" pitchFamily="0" charset="0"/>
              </a:defRPr>
            </a:pPr>
          </a:p>
        </p:txBody>
      </p:sp>
      <p:sp>
        <p:nvSpPr>
          <p:cNvPr id="3" name="CuadroTexto3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QAAANIVAABAOAAAAUAAAAAAAAAmAAAACAAAAP//////////"/>
              </a:ext>
            </a:extLst>
          </p:cNvSpPr>
          <p:nvPr/>
        </p:nvSpPr>
        <p:spPr>
          <a:xfrm>
            <a:off x="635" y="3547110"/>
            <a:ext cx="9143365" cy="6857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1800" cap="none">
                <a:latin typeface="Calibri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pic>
        <p:nvPicPr>
          <p:cNvPr id="4" name="Imagen1">
            <a:hlinkClick r:id="rId2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wAAADIAAAAUygAAFgf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127000"/>
            <a:ext cx="6395085" cy="49682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CuadroTexto2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gQAADgfAABpNQAAMCoAAAAAAAAmAAAACAAAAP//////////"/>
              </a:ext>
            </a:extLst>
          </p:cNvSpPr>
          <p:nvPr/>
        </p:nvSpPr>
        <p:spPr>
          <a:xfrm>
            <a:off x="717550" y="5074920"/>
            <a:ext cx="7964805" cy="1783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36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rPr b="1" cap="none">
                <a:solidFill>
                  <a:srgbClr val="7F0000"/>
                </a:solidFill>
              </a:rPr>
              <a:t>Paso 1</a:t>
            </a:r>
            <a:r>
              <a:t> – Comenzamos con la señal </a:t>
            </a:r>
            <a:br/>
            <a:r>
              <a:t>de la cruz:  </a:t>
            </a:r>
            <a:r>
              <a:rPr b="1" cap="none">
                <a:solidFill>
                  <a:srgbClr val="0000FF"/>
                </a:solidFill>
              </a:rPr>
              <a:t>En el nombre del Padre, </a:t>
            </a:r>
            <a:br/>
            <a:r>
              <a:rPr b="1" cap="none">
                <a:solidFill>
                  <a:srgbClr val="0000FF"/>
                </a:solidFill>
              </a:rPr>
              <a:t>del Hijo  y del Espíritu Santo. Amén.</a:t>
            </a:r>
            <a:endParaRPr b="1" cap="none">
              <a:solidFill>
                <a:srgbClr val="0000FF"/>
              </a:solidFill>
            </a:endParaRPr>
          </a:p>
        </p:txBody>
      </p:sp>
      <p:sp>
        <p:nvSpPr>
          <p:cNvPr id="6" name="CuadroTexto4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gCUAAP0WAABAOAAAdR4AAAAAAAAmAAAACAAAAP//////////"/>
              </a:ext>
            </a:extLst>
          </p:cNvSpPr>
          <p:nvPr/>
        </p:nvSpPr>
        <p:spPr>
          <a:xfrm>
            <a:off x="6096000" y="3736975"/>
            <a:ext cx="3048000" cy="1214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lnSpc>
                <a:spcPct val="90000"/>
              </a:lnSpc>
              <a:defRPr sz="3600" b="1" cap="none">
                <a:solidFill>
                  <a:srgbClr val="FF0000"/>
                </a:solidFill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Propuesta orante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CF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QAAAAAAAABAOAAAGBUAAAAAAAAmAAAACAAAAP//////////"/>
              </a:ext>
            </a:extLst>
          </p:cNvSpPr>
          <p:nvPr/>
        </p:nvSpPr>
        <p:spPr>
          <a:xfrm>
            <a:off x="635" y="0"/>
            <a:ext cx="9143365" cy="3429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30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rPr b="1" cap="none">
                <a:solidFill>
                  <a:srgbClr val="7F0000"/>
                </a:solidFill>
              </a:rPr>
              <a:t>Paso 2</a:t>
            </a:r>
            <a:r>
              <a:t> - Ya hemos visto </a:t>
            </a:r>
            <a:br/>
            <a:r>
              <a:t>cómo la Sagrada Familia, </a:t>
            </a:r>
            <a:br/>
            <a:r>
              <a:t>María, San José y Jesús, </a:t>
            </a:r>
            <a:br/>
            <a:r>
              <a:t>se vieron obligados </a:t>
            </a:r>
            <a:br/>
            <a:r>
              <a:t>a huir a Egipto, </a:t>
            </a:r>
            <a:br/>
            <a:r>
              <a:t>convirtiéndose así </a:t>
            </a:r>
            <a:br/>
            <a:r>
              <a:t>en emigrantes. Huyeron </a:t>
            </a:r>
            <a:br/>
            <a:r>
              <a:t>de la persecución y muerte </a:t>
            </a:r>
            <a:br/>
            <a:r>
              <a:t>de niños inocentes ordenada por Herodes.</a:t>
            </a:r>
          </a:p>
          <a:p>
            <a:pPr>
              <a:lnSpc>
                <a:spcPct val="90000"/>
              </a:lnSpc>
              <a:defRPr sz="30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</a:t>
            </a:r>
            <a:r>
              <a:rPr sz="3600" cap="none"/>
              <a:t>Lamentablemente, esta situación </a:t>
            </a:r>
            <a:br/>
            <a:r>
              <a:rPr sz="3600" cap="none"/>
              <a:t>aún en pleno siglo XXI </a:t>
            </a:r>
            <a:br/>
            <a:r>
              <a:rPr sz="3600" cap="none"/>
              <a:t>sigue produciéndose y son muchas </a:t>
            </a:r>
            <a:br/>
            <a:r>
              <a:rPr sz="3600" cap="none"/>
              <a:t>las personas que, como María,</a:t>
            </a:r>
            <a:br/>
            <a:r>
              <a:rPr sz="3600" cap="none"/>
              <a:t> se desplazan a otros países huyendo </a:t>
            </a:r>
            <a:br/>
            <a:r>
              <a:rPr sz="3600" cap="none"/>
              <a:t>de la guerra, el hambre y la miseria. </a:t>
            </a:r>
            <a:br/>
            <a:r>
              <a:rPr sz="3600" b="1" cap="none">
                <a:solidFill>
                  <a:srgbClr val="7F007F"/>
                </a:solidFill>
              </a:rPr>
              <a:t>    Pero no siempre son bien acogidos.</a:t>
            </a:r>
            <a:r>
              <a:rPr sz="3600" cap="none"/>
              <a:t> </a:t>
            </a:r>
          </a:p>
        </p:txBody>
      </p:sp>
      <p:pic>
        <p:nvPicPr>
          <p:cNvPr id="3" name="Imagen2"/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EcAACIAwAAAzgAABkS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574040"/>
            <a:ext cx="4481830" cy="23679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0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UwEAAAAAAABAOAAA4BkAAAAAAAAmAAAACAAAAP//////////"/>
              </a:ext>
            </a:extLst>
          </p:cNvSpPr>
          <p:nvPr/>
        </p:nvSpPr>
        <p:spPr>
          <a:xfrm>
            <a:off x="215265" y="0"/>
            <a:ext cx="8928735" cy="420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6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rPr b="1" cap="none">
                <a:solidFill>
                  <a:srgbClr val="7F0000"/>
                </a:solidFill>
              </a:rPr>
              <a:t>Paso 3</a:t>
            </a:r>
            <a:r>
              <a:t> – </a:t>
            </a:r>
            <a:r>
              <a:rPr b="1" cap="none">
                <a:solidFill>
                  <a:srgbClr val="FF0000"/>
                </a:solidFill>
              </a:rPr>
              <a:t>Oración</a:t>
            </a:r>
            <a:endParaRPr b="1" cap="none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 sz="3200" b="1" cap="none">
                <a:solidFill>
                  <a:srgbClr val="FF0000"/>
                </a:solidFill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       </a:t>
            </a:r>
            <a:r>
              <a:rPr sz="3500" cap="none">
                <a:solidFill>
                  <a:srgbClr val="000000"/>
                </a:solidFill>
              </a:rPr>
              <a:t>El papa Francisco, en el año 2013, durante su visita a la isla italiana </a:t>
            </a:r>
            <a:br/>
            <a:r>
              <a:rPr sz="3500" cap="none">
                <a:solidFill>
                  <a:srgbClr val="000000"/>
                </a:solidFill>
              </a:rPr>
              <a:t>de Lampedusa, a la que llegaban </a:t>
            </a:r>
            <a:br/>
            <a:r>
              <a:rPr sz="3500" cap="none">
                <a:solidFill>
                  <a:srgbClr val="000000"/>
                </a:solidFill>
              </a:rPr>
              <a:t>cientos de inmigrantes procedentes </a:t>
            </a:r>
            <a:br/>
            <a:r>
              <a:rPr sz="3500" cap="none">
                <a:solidFill>
                  <a:srgbClr val="000000"/>
                </a:solidFill>
              </a:rPr>
              <a:t>del norte de África, elevó a María </a:t>
            </a:r>
            <a:br/>
            <a:r>
              <a:rPr sz="3500" cap="none">
                <a:solidFill>
                  <a:srgbClr val="000000"/>
                </a:solidFill>
              </a:rPr>
              <a:t>la siguiente oración que te proponemos rezar con la mente y el corazón puestos </a:t>
            </a:r>
            <a:br/>
            <a:r>
              <a:rPr sz="3500" cap="none">
                <a:solidFill>
                  <a:srgbClr val="000000"/>
                </a:solidFill>
              </a:rPr>
              <a:t>en quienes se ven obligados a diario </a:t>
            </a:r>
            <a:br/>
            <a:r>
              <a:rPr sz="3500" cap="none">
                <a:solidFill>
                  <a:srgbClr val="000000"/>
                </a:solidFill>
              </a:rPr>
              <a:t>a abandonar su casa huyendo </a:t>
            </a:r>
            <a:br/>
            <a:r>
              <a:rPr sz="3500" cap="none">
                <a:solidFill>
                  <a:srgbClr val="000000"/>
                </a:solidFill>
              </a:rPr>
              <a:t>del sufrimiento. </a:t>
            </a:r>
            <a:r>
              <a:rPr sz="3500" cap="none">
                <a:solidFill>
                  <a:srgbClr val="7F0000"/>
                </a:solidFill>
              </a:rPr>
              <a:t>Hacelo en silencio mientras escuchás este sonido del mar </a:t>
            </a:r>
            <a:br/>
            <a:r>
              <a:rPr sz="3500" cap="none">
                <a:solidFill>
                  <a:srgbClr val="7F0000"/>
                </a:solidFill>
              </a:rPr>
              <a:t>que la naturaleza nos ofrece:</a:t>
            </a:r>
            <a:endParaRPr sz="30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0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2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CoAAAA/OAAAMCoAAAAAAAAmAAAACAAAAP//////////"/>
              </a:ext>
            </a:extLst>
          </p:cNvSpPr>
          <p:nvPr/>
        </p:nvSpPr>
        <p:spPr>
          <a:xfrm>
            <a:off x="0" y="26670"/>
            <a:ext cx="9143365" cy="6831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</a:t>
            </a:r>
          </a:p>
        </p:txBody>
      </p:sp>
      <p:pic>
        <p:nvPicPr>
          <p:cNvPr id="3" name="Imagen1">
            <a:hlinkClick r:id="rId2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wPAADEAQAASzYAAOgM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87020"/>
            <a:ext cx="6247765" cy="18110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agen2">
            <a:hlinkClick r:id="rId2"/>
            <a:hlinkHover r:id="rId4"/>
          </p:cNvPr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FEIAACCAQAAjwYAAAAAAABkAAAAZAAAAAAAAAAjAAAABAAAAGQAAAAXAAAAFAAAAAAAAAAAAAAA/38AAP9/AAAAAAAACQAAAAQAAAA+PGE6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EAAADVAwAAcw8AAEUJAAAQAAAAJgAAAAgAAAD//////////w=="/>
              </a:ext>
            </a:extLst>
          </p:cNvPicPr>
          <p:nvPr/>
        </p:nvPicPr>
        <p:blipFill>
          <a:blip r:embed="rId5"/>
          <a:srcRect l="0" t="21290" r="3860" b="16790"/>
          <a:stretch>
            <a:fillRect/>
          </a:stretch>
        </p:blipFill>
        <p:spPr>
          <a:xfrm>
            <a:off x="71755" y="622935"/>
            <a:ext cx="2439670" cy="8839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f///68NAAA8OAAAsSkAAAAAAAAmAAAACAAAAP//////////"/>
              </a:ext>
            </a:extLst>
          </p:cNvSpPr>
          <p:nvPr/>
        </p:nvSpPr>
        <p:spPr>
          <a:xfrm>
            <a:off x="-1905" y="2224405"/>
            <a:ext cx="9143365" cy="4552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 “Oh María, Estrella del Mar, una vez más recurrimos a Vos, para encontrar refugio </a:t>
            </a:r>
            <a:br/>
            <a:r>
              <a:t>y serenidad, para implorar amparo y socorro.</a:t>
            </a:r>
          </a:p>
          <a:p>
            <a:pPr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 Madre de Dios y Madre nuestra, </a:t>
            </a:r>
            <a:br/>
            <a:r>
              <a:t>dirige tu dulcísima mirada a todos </a:t>
            </a:r>
            <a:br/>
            <a:r>
              <a:t>los que cada día afrontan los peligros del mar para garantizar a sus familias el sustento necesario para la vida, para tutelar el respeto </a:t>
            </a:r>
            <a:br/>
            <a:r>
              <a:t>a la creación, para servir a la paz </a:t>
            </a:r>
            <a:br/>
            <a:r>
              <a:t>entre los pueblos.</a:t>
            </a:r>
          </a:p>
          <a:p>
            <a:pPr>
              <a:defRPr sz="24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</a:p>
          <a:p>
            <a:pPr/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0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AsaAAADOgAA2y4AAAAAAAAmAAAACAAAAP//////////"/>
              </a:ext>
            </a:extLst>
          </p:cNvSpPr>
          <p:nvPr/>
        </p:nvSpPr>
        <p:spPr>
          <a:xfrm>
            <a:off x="287020" y="4233545"/>
            <a:ext cx="9143365" cy="3383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/>
          </a:p>
        </p:txBody>
      </p:sp>
      <p:sp>
        <p:nvSpPr>
          <p:cNvPr id="3" name="CuadroTexto2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4gAAAC8AAABAOAAArw0AAAAAAAAmAAAACAAAAP//////////"/>
              </a:ext>
            </a:extLst>
          </p:cNvSpPr>
          <p:nvPr/>
        </p:nvSpPr>
        <p:spPr>
          <a:xfrm>
            <a:off x="143510" y="29845"/>
            <a:ext cx="9000490" cy="2194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Protectora de los migrantes e itinerantes, ayuda con atención materna a los hombres, mujeres y niños obligados a huir de sus tierras en busca de futuro y esperanza. </a:t>
            </a:r>
            <a:br/>
            <a:r>
              <a:t>   Que el encuentro con nosotros y nuestros pueblos no se transforme en fuente de nuevas </a:t>
            </a:r>
            <a:br/>
            <a:r>
              <a:t>y graves esclavitudes y humillaciones.</a:t>
            </a:r>
          </a:p>
          <a:p>
            <a:pPr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rPr sz="2800" cap="none"/>
              <a:t>  </a:t>
            </a:r>
            <a:r>
              <a:t> Madre de Misericordia, implora perdón </a:t>
            </a:r>
            <a:br/>
            <a:r>
              <a:t>para nosotros, que cegados por el egoísmo, ensimismados en nuestros intereses </a:t>
            </a:r>
            <a:br/>
            <a:r>
              <a:t>y prisioneros de nuestros temores, </a:t>
            </a:r>
            <a:br/>
            <a:r>
              <a:t>estamos distraídos ante las necesidades </a:t>
            </a:r>
            <a:br/>
            <a:r>
              <a:t>y sufrimientos de los hermanos.</a:t>
            </a:r>
            <a:endParaRPr sz="1800" cap="none">
              <a:latin typeface="Calibri" pitchFamily="2" charset="0"/>
              <a:ea typeface="SimSun" pitchFamily="0" charset="0"/>
              <a:cs typeface="Times New Roman" pitchFamily="1" charset="0"/>
            </a:endParaRP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E0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QAAACQAAABAOAAA5A8AAAAAAAAmAAAACAAAAP//////////"/>
              </a:ext>
            </a:extLst>
          </p:cNvSpPr>
          <p:nvPr/>
        </p:nvSpPr>
        <p:spPr>
          <a:xfrm>
            <a:off x="635" y="22860"/>
            <a:ext cx="9143365" cy="2560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lnSpc>
                <a:spcPct val="90000"/>
              </a:lnSpc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                   Refugio de los pecadores, </a:t>
            </a:r>
            <a:br/>
            <a:r>
              <a:t>                      obtén la conversión del corazón 	                   de los que generan guerras, </a:t>
            </a:r>
            <a:br/>
            <a:r>
              <a:t>	                    odios y pobreza, explotan </a:t>
            </a:r>
            <a:br/>
            <a:r>
              <a:t>                        a los hermanos  </a:t>
            </a:r>
            <a:br/>
            <a:r>
              <a:t>	                    y sus fragilidades, </a:t>
            </a:r>
            <a:br/>
            <a:r>
              <a:t>                        hacen de la vida humana 	 </a:t>
            </a:r>
            <a:br/>
            <a:r>
              <a:t>     	                 indigno comercio.</a:t>
            </a:r>
          </a:p>
          <a:p>
            <a:pPr>
              <a:defRPr sz="3200" cap="none">
                <a:latin typeface="Marcellus SC" pitchFamily="2" charset="0"/>
                <a:ea typeface="Marcellus SC" pitchFamily="2" charset="0"/>
                <a:cs typeface="Marcellus SC" pitchFamily="2" charset="0"/>
              </a:defRPr>
            </a:pPr>
            <a:r>
              <a:t>    Modelo de caridad, bendice a los hombres </a:t>
            </a:r>
            <a:br/>
            <a:r>
              <a:t>y mujeres de buena voluntad, que acogen </a:t>
            </a:r>
            <a:br/>
            <a:r>
              <a:t>y sirven a los que llegan a esta tierra: </a:t>
            </a:r>
            <a:br/>
            <a:r>
              <a:t>que el amor recibido y donado sea semilla </a:t>
            </a:r>
            <a:br/>
            <a:r>
              <a:t>de nuevos lazos fraternales y aurora </a:t>
            </a:r>
            <a:br/>
            <a:r>
              <a:t>de un mundo de paz”. Amén.</a:t>
            </a:r>
          </a:p>
          <a:p>
            <a:pPr/>
          </a:p>
        </p:txBody>
      </p:sp>
      <p:pic>
        <p:nvPicPr>
          <p:cNvPr id="3" name="Imagen1"/>
          <p:cNvPicPr>
            <a:picLocks noChangeAspect="1"/>
            <a:extLst>
              <a:ext uri="smNativeData">
                <pr:smNativeData xmlns:pr="smNativeData" xmlns="smNativeData" val="SMDATA_17_LIGOY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I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DQDAAAOAAAAkw4AAIMW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8890"/>
            <a:ext cx="1848485" cy="36506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bg>
      <p:bgPr>
        <a:solidFill>
          <a:srgbClr val="D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1"/>
          <p:cNvSpPr txBox="1">
            <a:extLst>
              <a:ext uri="smNativeData">
                <pr:smNativeData xmlns:pr="smNativeData" xmlns="smNativeData" val="SMDATA_15_LIGOY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gAAAAAAAABBOAAAIBMAAAAAAAAmAAAACAAAAP//////////"/>
              </a:ext>
            </a:extLst>
          </p:cNvSpPr>
          <p:nvPr/>
        </p:nvSpPr>
        <p:spPr>
          <a:xfrm>
            <a:off x="1270" y="0"/>
            <a:ext cx="9143365" cy="31089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b="1" cap="none">
                <a:solidFill>
                  <a:srgbClr val="7F0000"/>
                </a:solidFill>
              </a:defRPr>
            </a:pPr>
            <a:r>
              <a:rPr sz="3600" cap="none"/>
              <a:t>Paso 5 –  Video  </a:t>
            </a:r>
            <a:endParaRPr sz="3600" cap="none"/>
          </a:p>
          <a:p>
            <a:pPr>
              <a:defRPr sz="3600" b="1" cap="none">
                <a:solidFill>
                  <a:srgbClr val="00007F"/>
                </a:solidFill>
              </a:defRPr>
            </a:pPr>
            <a:r>
              <a:t>        </a:t>
            </a:r>
            <a:r>
              <a:rPr sz="3400" cap="none"/>
              <a:t>Terminamos esta propuesta orante </a:t>
            </a:r>
            <a:br/>
            <a:r>
              <a:rPr sz="3400" cap="none"/>
              <a:t>con un vídeo que refleja el drama </a:t>
            </a:r>
            <a:br/>
            <a:r>
              <a:rPr sz="3400" cap="none"/>
              <a:t>de la inmigración a través de los ojos de una niña y que, a la vez, nos hace reflexionar, </a:t>
            </a:r>
            <a:br/>
            <a:r>
              <a:rPr sz="3400" cap="none"/>
              <a:t>sobre la importancia de la convivencia </a:t>
            </a:r>
            <a:br/>
            <a:r>
              <a:rPr sz="3400" cap="none"/>
              <a:t>y colaboración entre culturas que nos enriquece </a:t>
            </a:r>
            <a:br/>
            <a:r>
              <a:rPr sz="3400" cap="none"/>
              <a:t>y nos permite construir un mundo mejor, </a:t>
            </a:r>
            <a:br/>
            <a:r>
              <a:rPr sz="3400" cap="none"/>
              <a:t>así como la necesidad de poner fin a los muros que impiden pasar a “nuestra página” entendiendo que solo trabajando </a:t>
            </a:r>
            <a:br/>
            <a:r>
              <a:rPr sz="3400" cap="none"/>
              <a:t>de manera conjunta construiremos ese mundo que tanto deseamos.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medal</cp:lastModifiedBy>
  <cp:revision>0</cp:revision>
  <dcterms:created xsi:type="dcterms:W3CDTF">2021-11-05T15:04:35Z</dcterms:created>
  <dcterms:modified xsi:type="dcterms:W3CDTF">2021-11-12T14:58:52Z</dcterms:modified>
</cp:coreProperties>
</file>