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29"/>
  </p:notesMasterIdLst>
  <p:handoutMasterIdLst>
    <p:handoutMasterId r:id="rId30"/>
  </p:handoutMasterIdLst>
  <p:sldIdLst>
    <p:sldId id="458" r:id="rId2"/>
    <p:sldId id="459" r:id="rId3"/>
    <p:sldId id="463" r:id="rId4"/>
    <p:sldId id="464" r:id="rId5"/>
    <p:sldId id="465" r:id="rId6"/>
    <p:sldId id="467" r:id="rId7"/>
    <p:sldId id="481" r:id="rId8"/>
    <p:sldId id="480" r:id="rId9"/>
    <p:sldId id="482" r:id="rId10"/>
    <p:sldId id="483" r:id="rId11"/>
    <p:sldId id="484" r:id="rId12"/>
    <p:sldId id="485" r:id="rId13"/>
    <p:sldId id="486" r:id="rId14"/>
    <p:sldId id="487" r:id="rId15"/>
    <p:sldId id="341" r:id="rId16"/>
    <p:sldId id="327" r:id="rId17"/>
    <p:sldId id="328" r:id="rId18"/>
    <p:sldId id="492" r:id="rId19"/>
    <p:sldId id="490" r:id="rId20"/>
    <p:sldId id="477" r:id="rId21"/>
    <p:sldId id="488" r:id="rId22"/>
    <p:sldId id="493" r:id="rId23"/>
    <p:sldId id="498" r:id="rId24"/>
    <p:sldId id="495" r:id="rId25"/>
    <p:sldId id="496" r:id="rId26"/>
    <p:sldId id="497" r:id="rId27"/>
    <p:sldId id="353" r:id="rId2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74242" autoAdjust="0"/>
  </p:normalViewPr>
  <p:slideViewPr>
    <p:cSldViewPr snapToGrid="0">
      <p:cViewPr varScale="1">
        <p:scale>
          <a:sx n="55" d="100"/>
          <a:sy n="55" d="100"/>
        </p:scale>
        <p:origin x="12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33E9A-3D19-42B6-8E1C-4E989655AA00}" type="datetimeFigureOut">
              <a:rPr lang="nb-NO" smtClean="0"/>
              <a:t>08.01.2020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3895D-519B-4AFB-AFCB-F10F37FB89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2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64BE5-37B0-4BBC-8426-6CDC22BB34BD}" type="datetimeFigureOut">
              <a:rPr lang="nb-NO" smtClean="0"/>
              <a:t>08.01.2020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4E468-D0C6-4231-8FCD-FAE2394D659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92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b="0" kern="1200" spc="-50" baseline="0" dirty="0">
              <a:solidFill>
                <a:schemeClr val="tx1">
                  <a:lumMod val="85000"/>
                  <a:lumOff val="15000"/>
                </a:schemeClr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4579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4480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1795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8947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359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6635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840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7407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dirty="0">
              <a:latin typeface="+mj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2907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9316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149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70955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5801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60012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3976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5892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30578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53121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b-NO" sz="12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36828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181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232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76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064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9219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996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2814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4E468-D0C6-4231-8FCD-FAE2394D6598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01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358E-4F2C-4209-83BC-7EFE0C98B409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29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6967-FBD5-42FA-ACB1-C7462B4A60A3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049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EAF-7490-4829-B366-0138B6B45836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911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C761-6858-4C0C-AE36-0E55A7DFDA5A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4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C718-9155-49D3-9B9F-069319165328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7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D54B-C4B4-481D-876D-EBFE087413E1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64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0B0B-5A42-4716-84CB-5CA5E8FE0B93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37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56D-82BC-4E38-8376-7DFE67923763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503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0EEA-61BE-4352-B0B1-4FA0BD0D8576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897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1397CC-4659-4A55-BC70-C79A090B817E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367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13F4-081A-45CD-8699-5CC82587C99F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579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89C5FB-1F8D-457D-A93E-68F7BD1A9039}" type="datetime1">
              <a:rPr lang="nb-NO" smtClean="0"/>
              <a:t>08.01.2020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0C6F0C-72B0-4267-ADC5-838F4517A3CD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0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oglivssyn.n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05455" y="431046"/>
            <a:ext cx="6924906" cy="3100865"/>
          </a:xfrm>
        </p:spPr>
        <p:txBody>
          <a:bodyPr>
            <a:noAutofit/>
          </a:bodyPr>
          <a:lstStyle/>
          <a:p>
            <a:pPr algn="r"/>
            <a:r>
              <a:rPr lang="ar-EG" sz="4000" dirty="0">
                <a:solidFill>
                  <a:srgbClr val="002060"/>
                </a:solidFill>
                <a:latin typeface="Garamond" panose="02020404030301010803" pitchFamily="18" charset="0"/>
              </a:rPr>
              <a:t>المعوقات والمعززات في جماعة دينية </a:t>
            </a:r>
            <a:endParaRPr lang="nb-NO" sz="4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5" y="569067"/>
            <a:ext cx="3847869" cy="5400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029" y="4967166"/>
            <a:ext cx="4135332" cy="720000"/>
          </a:xfrm>
          <a:prstGeom prst="rect">
            <a:avLst/>
          </a:prstGeom>
        </p:spPr>
      </p:pic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427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  <a:latin typeface="Garamond" panose="02020404030301010803" pitchFamily="18" charset="0"/>
              </a:rPr>
              <a:t>2. الآراء الهدامة في الأوساط الدينية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EG" sz="4000" i="1" u="sng" dirty="0">
                <a:solidFill>
                  <a:srgbClr val="002060"/>
                </a:solidFill>
                <a:latin typeface="Garamond" panose="02020404030301010803" pitchFamily="18" charset="0"/>
              </a:rPr>
              <a:t>لا</a:t>
            </a:r>
            <a:r>
              <a:rPr lang="ar-EG" sz="4000" dirty="0">
                <a:solidFill>
                  <a:srgbClr val="002060"/>
                </a:solidFill>
                <a:latin typeface="Garamond" panose="02020404030301010803" pitchFamily="18" charset="0"/>
              </a:rPr>
              <a:t> تتحدث عن الأمور المحظورة في النرويج: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تعدد الزواجات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الزواج بالإكراه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ختان الإناث وتشويه الأعضاء التناسلية لهن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العنف المرتبط بالتربية تجاه الأطفال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نشاطات دورية وممارسة صارمة لعدم الاختلاط بعد الدوام المدرسي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إقامة جبرية في بلد المنشأ لإحداث تأثير ديني </a:t>
            </a: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تُقيد من حرية الآخرين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b-NO" sz="26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10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2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. </a:t>
            </a:r>
            <a:r>
              <a:rPr lang="ar-EG" dirty="0">
                <a:solidFill>
                  <a:srgbClr val="002060"/>
                </a:solidFill>
              </a:rPr>
              <a:t>حرية </a:t>
            </a:r>
            <a:r>
              <a:rPr lang="ar-EG" dirty="0" smtClean="0">
                <a:solidFill>
                  <a:srgbClr val="002060"/>
                </a:solidFill>
              </a:rPr>
              <a:t>التعبير</a:t>
            </a:r>
            <a:r>
              <a:rPr lang="nb-NO" dirty="0" smtClean="0">
                <a:solidFill>
                  <a:srgbClr val="002060"/>
                </a:solidFill>
              </a:rPr>
              <a:t>2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/>
              <a:t>المعوقات والمعززات في جماعة دينية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11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6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  <a:latin typeface="Garamond" panose="02020404030301010803" pitchFamily="18" charset="0"/>
              </a:rPr>
              <a:t>تعزز الآراء والمواقف الداعمة لحرية التعبير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واضحة فيما يخص ما هي حرية التعبير وما ليس حرية التعبير </a:t>
            </a:r>
            <a:endParaRPr lang="nb-NO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حرية التعبير هي: </a:t>
            </a:r>
          </a:p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600" b="1" dirty="0">
                <a:solidFill>
                  <a:schemeClr val="tx1"/>
                </a:solidFill>
              </a:rPr>
              <a:t>•</a:t>
            </a:r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في أن يكون للمرء آرائه ومشاركة تلك الآراء </a:t>
            </a:r>
          </a:p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600" b="1" dirty="0">
                <a:solidFill>
                  <a:schemeClr val="tx1"/>
                </a:solidFill>
              </a:rPr>
              <a:t>•</a:t>
            </a:r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في مشاركة المعتقد أو غير الاعتقاد في شيء </a:t>
            </a:r>
            <a:endParaRPr lang="nb-NO" sz="36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3200" dirty="0"/>
          </a:p>
          <a:p>
            <a:endParaRPr lang="nb-NO" sz="3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12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13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ar-EG" dirty="0">
                <a:solidFill>
                  <a:srgbClr val="002060"/>
                </a:solidFill>
                <a:latin typeface="Garamond" panose="02020404030301010803" pitchFamily="18" charset="0"/>
              </a:rPr>
              <a:t>حدود حرية التعبير وما هو الذي لا يعتبر حرية تعبير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حرية التعبير ليست الحق في .... </a:t>
            </a:r>
          </a:p>
          <a:p>
            <a:pPr algn="r"/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200" b="1" dirty="0">
                <a:solidFill>
                  <a:schemeClr val="tx1"/>
                </a:solidFill>
              </a:rPr>
              <a:t>•</a:t>
            </a:r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... تهديد آخرين </a:t>
            </a:r>
          </a:p>
          <a:p>
            <a:pPr algn="r"/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200" b="1" dirty="0">
                <a:solidFill>
                  <a:schemeClr val="tx1"/>
                </a:solidFill>
              </a:rPr>
              <a:t>•</a:t>
            </a:r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... التحريض على العنف أو التهديد </a:t>
            </a:r>
          </a:p>
          <a:p>
            <a:pPr algn="r"/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200" b="1" dirty="0">
                <a:solidFill>
                  <a:schemeClr val="tx1"/>
                </a:solidFill>
              </a:rPr>
              <a:t>•</a:t>
            </a:r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... تقييد حرية الآخرين </a:t>
            </a:r>
          </a:p>
          <a:p>
            <a:pPr algn="r"/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3200" b="1" dirty="0">
                <a:solidFill>
                  <a:schemeClr val="tx1"/>
                </a:solidFill>
              </a:rPr>
              <a:t>•</a:t>
            </a:r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.... الدخول إلى كل مكان </a:t>
            </a:r>
          </a:p>
          <a:p>
            <a:pPr algn="r"/>
            <a:r>
              <a:rPr lang="ar-EG" sz="3200" b="1" dirty="0">
                <a:solidFill>
                  <a:schemeClr val="tx1"/>
                </a:solidFill>
              </a:rPr>
              <a:t>     •</a:t>
            </a:r>
            <a:r>
              <a:rPr lang="ar-EG" sz="3200" dirty="0">
                <a:solidFill>
                  <a:srgbClr val="002060"/>
                </a:solidFill>
                <a:latin typeface="Garamond" panose="02020404030301010803" pitchFamily="18" charset="0"/>
              </a:rPr>
              <a:t> .... أن يتم نشر آرائك عندما يناسبك ذلك</a:t>
            </a:r>
            <a:endParaRPr lang="nb-NO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3200" dirty="0"/>
          </a:p>
          <a:p>
            <a:endParaRPr lang="nb-NO" sz="3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13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7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. </a:t>
            </a:r>
            <a:r>
              <a:rPr lang="ar-EG" dirty="0">
                <a:solidFill>
                  <a:srgbClr val="002060"/>
                </a:solidFill>
              </a:rPr>
              <a:t>حرية </a:t>
            </a:r>
            <a:r>
              <a:rPr lang="ar-EG" dirty="0" smtClean="0">
                <a:solidFill>
                  <a:srgbClr val="002060"/>
                </a:solidFill>
              </a:rPr>
              <a:t>الدين</a:t>
            </a:r>
            <a:r>
              <a:rPr lang="nb-NO" dirty="0" smtClean="0">
                <a:solidFill>
                  <a:srgbClr val="002060"/>
                </a:solidFill>
              </a:rPr>
              <a:t>3</a:t>
            </a:r>
            <a:r>
              <a:rPr lang="ar-EG" dirty="0" smtClean="0">
                <a:solidFill>
                  <a:srgbClr val="002060"/>
                </a:solidFill>
              </a:rPr>
              <a:t>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المعوقات والمعززات في حياة جماعة دينية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14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0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6490" y="552191"/>
            <a:ext cx="10058400" cy="1080878"/>
          </a:xfrm>
        </p:spPr>
        <p:txBody>
          <a:bodyPr>
            <a:normAutofit/>
          </a:bodyPr>
          <a:lstStyle/>
          <a:p>
            <a:pPr algn="r"/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آراء ومواقف معززة في حرية الدين 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6490" y="2058399"/>
            <a:ext cx="100584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الحق في الاعتقاد أو عدم الاعتقاد </a:t>
            </a:r>
          </a:p>
          <a:p>
            <a:pPr lvl="0" algn="r"/>
            <a:r>
              <a:rPr lang="ar-EG" sz="2800" dirty="0">
                <a:solidFill>
                  <a:srgbClr val="002060"/>
                </a:solidFill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</a:t>
            </a:r>
            <a:r>
              <a:rPr lang="ar-EG" sz="2800" dirty="0">
                <a:solidFill>
                  <a:srgbClr val="002060"/>
                </a:solidFill>
              </a:rPr>
              <a:t> لدى الوالدين الحق في تربية أطفالهم طبقا لتقاليدهم ومعتقداتهم ولكن ... </a:t>
            </a:r>
            <a:endParaRPr lang="nb-NO" sz="2800" dirty="0">
              <a:solidFill>
                <a:srgbClr val="002060"/>
              </a:solidFill>
            </a:endParaRPr>
          </a:p>
          <a:p>
            <a:pPr marL="201168" lvl="1" indent="0">
              <a:buNone/>
            </a:pPr>
            <a:endParaRPr lang="nb-NO" sz="2800" dirty="0">
              <a:solidFill>
                <a:srgbClr val="002060"/>
              </a:solidFill>
            </a:endParaRPr>
          </a:p>
          <a:p>
            <a:pPr marL="201168" lvl="1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    </a:t>
            </a: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400" dirty="0">
                <a:solidFill>
                  <a:srgbClr val="002060"/>
                </a:solidFill>
              </a:rPr>
              <a:t> ... لدى الأطفال الحق في أن يتم الإصغاء إليهم وأن يعبروا عن رأيهم في الأمور التي تخصهم</a:t>
            </a:r>
          </a:p>
          <a:p>
            <a:pPr marL="201168" lvl="1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       </a:t>
            </a: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400" dirty="0">
                <a:solidFill>
                  <a:srgbClr val="002060"/>
                </a:solidFill>
              </a:rPr>
              <a:t> يجب أن يعطي الوالدان أهمية لرأي الطفل على حسب عمر الطفل ومدى نضوجه، وعندما يبلغ الطفل عامه الثاني عشر فيجب إعطاء أهمية كبيرة لما يراه الطفل</a:t>
            </a:r>
          </a:p>
          <a:p>
            <a:pPr marL="201168" lvl="1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       </a:t>
            </a: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400" dirty="0">
                <a:solidFill>
                  <a:srgbClr val="002060"/>
                </a:solidFill>
              </a:rPr>
              <a:t> يحق للشباب بدءا من عمر الخامسة عشرة اختيار الانتماء الديني ونظرة الحياة التي يريدونها  </a:t>
            </a:r>
            <a:endParaRPr lang="nb-NO" sz="2400" dirty="0">
              <a:solidFill>
                <a:srgbClr val="002060"/>
              </a:solidFill>
            </a:endParaRPr>
          </a:p>
          <a:p>
            <a:pPr marL="201168" lvl="1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       </a:t>
            </a: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400" dirty="0">
                <a:solidFill>
                  <a:srgbClr val="002060"/>
                </a:solidFill>
              </a:rPr>
              <a:t> حق الفرد في الحماية </a:t>
            </a:r>
            <a:r>
              <a:rPr lang="ar-EG" sz="2400" i="1" dirty="0">
                <a:solidFill>
                  <a:srgbClr val="002060"/>
                </a:solidFill>
              </a:rPr>
              <a:t>من</a:t>
            </a:r>
            <a:r>
              <a:rPr lang="ar-EG" sz="2400" dirty="0">
                <a:solidFill>
                  <a:srgbClr val="002060"/>
                </a:solidFill>
              </a:rPr>
              <a:t> التعرض للتمييز بسبب نظرته في الحياة</a:t>
            </a:r>
            <a:endParaRPr lang="nb-NO" sz="24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15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06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6490" y="552191"/>
            <a:ext cx="10058400" cy="1080878"/>
          </a:xfrm>
        </p:spPr>
        <p:txBody>
          <a:bodyPr>
            <a:normAutofit/>
          </a:bodyPr>
          <a:lstStyle/>
          <a:p>
            <a:pPr algn="r"/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حرية الدين هي: 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6490" y="2058399"/>
            <a:ext cx="100584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في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الممارسة الفردية أو مع آخرين 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في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الاختيار أو التغيير أو ترك عقيدة معينة في نظرة الحياة أو دين</a:t>
            </a: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من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الإجبار عن التخلي عن دينك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الحرية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من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الإجبار على اتباع دين معين  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16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60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083" y="826498"/>
            <a:ext cx="9711944" cy="907883"/>
          </a:xfrm>
        </p:spPr>
        <p:txBody>
          <a:bodyPr>
            <a:normAutofit/>
          </a:bodyPr>
          <a:lstStyle/>
          <a:p>
            <a:pPr algn="r"/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حرية الدين ليست: 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19944" y="1968396"/>
            <a:ext cx="100584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الحق في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عدم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التعرض للنقد </a:t>
            </a: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الحق في أن يقول المرء ما يحب باسم الدين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(مساحة حرية التعبير واسعة، ولكن لا يحق للمرء أن يحرض على العنف أو على أفعال ضد القانون باسم الدين)</a:t>
            </a: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الحق في </a:t>
            </a:r>
            <a:r>
              <a:rPr lang="ar-EG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عدم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التعامل والتعرض لديانة الآخرين 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nb-NO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17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4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. </a:t>
            </a:r>
            <a:r>
              <a:rPr lang="ar-EG" dirty="0">
                <a:solidFill>
                  <a:srgbClr val="002060"/>
                </a:solidFill>
              </a:rPr>
              <a:t>هل يعتبر أمر ما </a:t>
            </a:r>
            <a:r>
              <a:rPr lang="ar-EG" dirty="0" smtClean="0">
                <a:solidFill>
                  <a:srgbClr val="002060"/>
                </a:solidFill>
              </a:rPr>
              <a:t>مخالفا</a:t>
            </a:r>
            <a:r>
              <a:rPr lang="nb-NO" dirty="0" smtClean="0">
                <a:solidFill>
                  <a:srgbClr val="002060"/>
                </a:solidFill>
              </a:rPr>
              <a:t>4</a:t>
            </a:r>
            <a:r>
              <a:rPr lang="ar-EG" dirty="0" smtClean="0">
                <a:solidFill>
                  <a:srgbClr val="002060"/>
                </a:solidFill>
              </a:rPr>
              <a:t> للقانون </a:t>
            </a:r>
            <a:r>
              <a:rPr lang="ar-EG" dirty="0">
                <a:solidFill>
                  <a:srgbClr val="002060"/>
                </a:solidFill>
              </a:rPr>
              <a:t>إذا قال الدين عنه إنه </a:t>
            </a:r>
            <a:r>
              <a:rPr lang="ar-EG" dirty="0" smtClean="0">
                <a:solidFill>
                  <a:srgbClr val="002060"/>
                </a:solidFill>
              </a:rPr>
              <a:t>محظور؟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المعوقات والمعززات في حياة جماعة دينية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18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07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7641" y="577163"/>
            <a:ext cx="10058400" cy="1113829"/>
          </a:xfrm>
        </p:spPr>
        <p:txBody>
          <a:bodyPr>
            <a:noAutofit/>
          </a:bodyPr>
          <a:lstStyle/>
          <a:p>
            <a:pPr algn="r"/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الفرق بين الدين والأخلاق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7641" y="1994160"/>
            <a:ext cx="10058400" cy="439076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الآراء الأخلاقية للمجموعات المختلفة ليست قانونا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الفرد هو من يحتاج حماية في التشريعات ...</a:t>
            </a:r>
          </a:p>
          <a:p>
            <a:pPr marL="0" indent="0" algn="r">
              <a:buNone/>
            </a:pP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 .... </a:t>
            </a:r>
            <a:r>
              <a:rPr lang="ar-EG" sz="28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وليس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أيدولوجية معينة أو حزب سياسي أو تفسير ديني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الأخلاق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مسألة شخصية والبشر عليهم مسئولية مستقلة بذاتها ويجب عليهم تحمل عواقب أفعالهم 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الشرف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يُنظر إليه بشكل متباين، ولا يمكن لشخص أو مجموعة معاقبة أفراد باستخدام العنف أو حرمانهم من حقوقهم  </a:t>
            </a:r>
            <a:endParaRPr lang="nb-NO" sz="2800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19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6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54083" y="2228793"/>
            <a:ext cx="10058400" cy="402336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nb-NO" sz="2800" dirty="0"/>
          </a:p>
          <a:p>
            <a:pPr marL="0" indent="0" algn="r">
              <a:buNone/>
            </a:pPr>
            <a:r>
              <a:rPr lang="ar-EG" sz="6200" dirty="0">
                <a:solidFill>
                  <a:srgbClr val="002060"/>
                </a:solidFill>
              </a:rPr>
              <a:t>يعمل مجلس التعاون بين الطوائف الدينية والعقائدية على القضايا التالية: </a:t>
            </a:r>
          </a:p>
          <a:p>
            <a:pPr marL="0" indent="0" algn="r">
              <a:buNone/>
            </a:pPr>
            <a:r>
              <a:rPr lang="ar-EG" sz="6200" dirty="0">
                <a:solidFill>
                  <a:srgbClr val="002060"/>
                </a:solidFill>
              </a:rPr>
              <a:t>  </a:t>
            </a:r>
            <a:r>
              <a:rPr lang="ar-EG" sz="6000" b="1" dirty="0">
                <a:solidFill>
                  <a:schemeClr val="tx1"/>
                </a:solidFill>
              </a:rPr>
              <a:t>•</a:t>
            </a:r>
            <a:r>
              <a:rPr lang="ar-EG" sz="6200" dirty="0">
                <a:solidFill>
                  <a:srgbClr val="002060"/>
                </a:solidFill>
              </a:rPr>
              <a:t> الحوار </a:t>
            </a:r>
          </a:p>
          <a:p>
            <a:pPr marL="0" indent="0" algn="r">
              <a:buNone/>
            </a:pPr>
            <a:r>
              <a:rPr lang="ar-EG" sz="6200" dirty="0">
                <a:solidFill>
                  <a:srgbClr val="002060"/>
                </a:solidFill>
              </a:rPr>
              <a:t>  </a:t>
            </a:r>
            <a:r>
              <a:rPr lang="ar-EG" sz="6000" b="1" dirty="0">
                <a:solidFill>
                  <a:schemeClr val="tx1"/>
                </a:solidFill>
              </a:rPr>
              <a:t>•</a:t>
            </a:r>
            <a:r>
              <a:rPr lang="ar-EG" sz="6200" dirty="0">
                <a:solidFill>
                  <a:srgbClr val="002060"/>
                </a:solidFill>
              </a:rPr>
              <a:t> السياسة </a:t>
            </a:r>
          </a:p>
          <a:p>
            <a:pPr marL="0" indent="0" algn="r">
              <a:buNone/>
            </a:pPr>
            <a:r>
              <a:rPr lang="ar-EG" sz="6200" dirty="0">
                <a:solidFill>
                  <a:srgbClr val="002060"/>
                </a:solidFill>
              </a:rPr>
              <a:t>  </a:t>
            </a:r>
            <a:r>
              <a:rPr lang="ar-EG" sz="6000" b="1" dirty="0">
                <a:solidFill>
                  <a:schemeClr val="tx1"/>
                </a:solidFill>
              </a:rPr>
              <a:t>•</a:t>
            </a:r>
            <a:r>
              <a:rPr lang="ar-EG" sz="6200" dirty="0">
                <a:solidFill>
                  <a:srgbClr val="002060"/>
                </a:solidFill>
              </a:rPr>
              <a:t> القضايا الاجتماعية </a:t>
            </a:r>
            <a:endParaRPr lang="ar-EG" sz="2800" dirty="0">
              <a:solidFill>
                <a:srgbClr val="002060"/>
              </a:solidFill>
            </a:endParaRPr>
          </a:p>
          <a:p>
            <a:pPr marL="201168" lvl="1" indent="0">
              <a:buNone/>
            </a:pPr>
            <a:endParaRPr lang="nb-NO" sz="6800" dirty="0">
              <a:solidFill>
                <a:srgbClr val="002060"/>
              </a:solidFill>
            </a:endParaRPr>
          </a:p>
          <a:p>
            <a:pPr marL="201168" lvl="1" indent="0" algn="r">
              <a:buNone/>
            </a:pPr>
            <a:r>
              <a:rPr lang="nb-NO" sz="6800" dirty="0">
                <a:solidFill>
                  <a:srgbClr val="002060"/>
                </a:solidFill>
                <a:hlinkClick r:id="rId3"/>
              </a:rPr>
              <a:t>www.trooglivssyn.no</a:t>
            </a:r>
            <a:endParaRPr lang="nb-NO" sz="6800" dirty="0">
              <a:solidFill>
                <a:srgbClr val="002060"/>
              </a:solidFill>
            </a:endParaRPr>
          </a:p>
          <a:p>
            <a:pPr marL="201168" lvl="1" indent="0">
              <a:buNone/>
            </a:pPr>
            <a:endParaRPr lang="nb-NO" sz="2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7458"/>
            <a:ext cx="827066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3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7641" y="577163"/>
            <a:ext cx="10058400" cy="1113829"/>
          </a:xfrm>
        </p:spPr>
        <p:txBody>
          <a:bodyPr>
            <a:noAutofit/>
          </a:bodyPr>
          <a:lstStyle/>
          <a:p>
            <a:pPr algn="r"/>
            <a:r>
              <a:rPr lang="nb-NO" sz="44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sz="4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nb-NO" sz="44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sz="4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على الرغم من أن </a:t>
            </a:r>
            <a:r>
              <a:rPr lang="ar-EG" sz="4400" b="1" dirty="0">
                <a:solidFill>
                  <a:srgbClr val="002060"/>
                </a:solidFill>
                <a:latin typeface="Garamond" panose="02020404030301010803" pitchFamily="18" charset="0"/>
              </a:rPr>
              <a:t>الدين يحظر </a:t>
            </a:r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أو يسمح بأمر ما، فإن القانون النرويجي ينظر إليه بطريقة أخرى  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7641" y="1994160"/>
            <a:ext cx="10058400" cy="439076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أمثلة على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المحظورات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: 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الخيانة الزوجية غير أخلاقية – ولكن لا تستطيع / تريد الدولة حظرها قانونيا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يُحظر على الفتيات المشاركة في الأنشطة مع الأولاد، خاصة السباحة – ولكن ينص القانون النرويجي على أنه ينبغي على الجميع تعلم السباحة في هذه البلاد الساحلية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يحظر الدين عليك الطلاق – ولكن يحق للجميع الطلاق في النرويج   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nb-NO" sz="2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20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22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7641" y="577163"/>
            <a:ext cx="10058400" cy="1113829"/>
          </a:xfrm>
        </p:spPr>
        <p:txBody>
          <a:bodyPr>
            <a:noAutofit/>
          </a:bodyPr>
          <a:lstStyle/>
          <a:p>
            <a:pPr algn="r"/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على الرغم من أن </a:t>
            </a:r>
            <a:r>
              <a:rPr lang="ar-EG" sz="4400" b="1" dirty="0">
                <a:solidFill>
                  <a:srgbClr val="002060"/>
                </a:solidFill>
                <a:latin typeface="Garamond" panose="02020404030301010803" pitchFamily="18" charset="0"/>
              </a:rPr>
              <a:t>الدين يحظر </a:t>
            </a:r>
            <a:r>
              <a:rPr lang="ar-EG" sz="4400" dirty="0">
                <a:solidFill>
                  <a:srgbClr val="002060"/>
                </a:solidFill>
                <a:latin typeface="Garamond" panose="02020404030301010803" pitchFamily="18" charset="0"/>
              </a:rPr>
              <a:t>أو يسمح بأمر ما، فإن القانون النرويجي ينظر إليه بطريقة أخرى </a:t>
            </a:r>
            <a:endParaRPr lang="nb-NO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7641" y="1994160"/>
            <a:ext cx="10058400" cy="4863840"/>
          </a:xfrm>
        </p:spPr>
        <p:txBody>
          <a:bodyPr>
            <a:noAutofit/>
          </a:bodyPr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أمثلة على ما 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يسمح به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يمكن إتمام الزواج مع أكثر من امرأة في زواج ديني... 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... ولكن القانون النرويجي لا يعترف به 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كل من يُجري زواجا غير قانونيا ....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.... ليس لديه أي حقوق قانونية ناجمة عن الزواج 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.... ليس لديه أي حقوق مالية أو حقوق خاصة بالضريبة والسكن والممتلكات المشتركة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.... ليس لديه حق في الميراث في حالة وفاة الزوج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    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.... يكون لديه صعوبة في الحصول على طلاق معترف به على أساس ديني   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</a:endParaRPr>
          </a:p>
          <a:p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21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25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. </a:t>
            </a:r>
            <a:r>
              <a:rPr lang="ar-EG" dirty="0">
                <a:solidFill>
                  <a:srgbClr val="002060"/>
                </a:solidFill>
              </a:rPr>
              <a:t>هل احتياجات الفرد </a:t>
            </a:r>
            <a:r>
              <a:rPr lang="ar-EG" dirty="0" smtClean="0">
                <a:solidFill>
                  <a:srgbClr val="002060"/>
                </a:solidFill>
              </a:rPr>
              <a:t>أو</a:t>
            </a:r>
            <a:r>
              <a:rPr lang="nb-NO" dirty="0" smtClean="0">
                <a:solidFill>
                  <a:srgbClr val="002060"/>
                </a:solidFill>
              </a:rPr>
              <a:t>5</a:t>
            </a:r>
            <a:r>
              <a:rPr lang="ar-EG" dirty="0" smtClean="0">
                <a:solidFill>
                  <a:srgbClr val="002060"/>
                </a:solidFill>
              </a:rPr>
              <a:t> </a:t>
            </a:r>
            <a:r>
              <a:rPr lang="ar-EG" dirty="0">
                <a:solidFill>
                  <a:srgbClr val="002060"/>
                </a:solidFill>
              </a:rPr>
              <a:t>المجتمع هي الأهم؟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المعوقات والمعززات في حياة جماعة دينية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22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5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الفرد والجماعة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6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الفهم النرويجي العام للعلاقة بين الفرد والمجتمع: </a:t>
            </a:r>
          </a:p>
          <a:p>
            <a:pPr mar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    </a:t>
            </a:r>
            <a:r>
              <a:rPr lang="ar-EG" sz="2600" dirty="0">
                <a:solidFill>
                  <a:srgbClr val="002060"/>
                </a:solidFill>
              </a:rPr>
              <a:t> يتمتع الفرد بحقوق مستقلة </a:t>
            </a:r>
          </a:p>
          <a:p>
            <a:pPr marL="0" indent="0" algn="r">
              <a:buNone/>
            </a:pPr>
            <a:endParaRPr lang="ar-EG" sz="26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    </a:t>
            </a:r>
            <a:r>
              <a:rPr lang="ar-EG" sz="2600" dirty="0">
                <a:solidFill>
                  <a:srgbClr val="002060"/>
                </a:solidFill>
              </a:rPr>
              <a:t> لدى الفرد الحق في اتخاذ قرارته الذاتية</a:t>
            </a:r>
          </a:p>
          <a:p>
            <a:pPr marL="0" indent="0" algn="r">
              <a:buNone/>
            </a:pPr>
            <a:endParaRPr lang="ar-EG" sz="26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    </a:t>
            </a:r>
            <a:r>
              <a:rPr lang="ar-EG" sz="2600" dirty="0">
                <a:solidFill>
                  <a:srgbClr val="002060"/>
                </a:solidFill>
              </a:rPr>
              <a:t> يقرر الفرد بنفسة كيف ومع من يريد أن يعيش حياته </a:t>
            </a:r>
            <a:endParaRPr lang="nb-NO" sz="2600" dirty="0">
              <a:solidFill>
                <a:srgbClr val="002060"/>
              </a:solidFill>
            </a:endParaRPr>
          </a:p>
          <a:p>
            <a:endParaRPr lang="nb-NO" sz="2600" dirty="0">
              <a:solidFill>
                <a:srgbClr val="002060"/>
              </a:solidFill>
            </a:endParaRPr>
          </a:p>
          <a:p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23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77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الشرف والقانون والفرد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 algn="r">
              <a:buNone/>
            </a:pP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600" b="1" dirty="0">
                <a:solidFill>
                  <a:srgbClr val="002060"/>
                </a:solidFill>
                <a:latin typeface="Garamond" panose="02020404030301010803" pitchFamily="18" charset="0"/>
              </a:rPr>
              <a:t> الشرف </a:t>
            </a:r>
            <a:r>
              <a:rPr lang="ar-EG" sz="2600" dirty="0">
                <a:solidFill>
                  <a:srgbClr val="002060"/>
                </a:solidFill>
                <a:latin typeface="Garamond" panose="02020404030301010803" pitchFamily="18" charset="0"/>
              </a:rPr>
              <a:t>هو ليس تشريعا أو قانونا، ولذلك لا يحق معاقبة الأفراد باستخدام العنف أو حرمانهم من الحقوق التي يتمتعون بها بسبب ذلك. </a:t>
            </a:r>
          </a:p>
          <a:p>
            <a:pPr marL="201168" lvl="1" indent="0" algn="r">
              <a:buNone/>
            </a:pPr>
            <a:endParaRPr lang="ar-EG" sz="26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201168" lvl="1" indent="0" algn="r">
              <a:buNone/>
            </a:pPr>
            <a:r>
              <a:rPr lang="ar-EG" sz="26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  </a:t>
            </a:r>
            <a:r>
              <a:rPr lang="ar-EG" sz="2600" dirty="0">
                <a:solidFill>
                  <a:srgbClr val="002060"/>
                </a:solidFill>
                <a:latin typeface="Garamond" panose="02020404030301010803" pitchFamily="18" charset="0"/>
              </a:rPr>
              <a:t> إن العقاب والعدل متروكان للقضاء والشرطة واللذان يضمنان مبدأ المساواة في المعاملة والتقاضي العادل.</a:t>
            </a:r>
          </a:p>
          <a:p>
            <a:pPr marL="201168" lvl="1" indent="0" algn="r">
              <a:buNone/>
            </a:pPr>
            <a:endParaRPr lang="ar-EG" sz="26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201168" lvl="1" indent="0" algn="r">
              <a:buNone/>
            </a:pPr>
            <a:r>
              <a:rPr lang="ar-EG" sz="26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  </a:t>
            </a:r>
            <a:r>
              <a:rPr lang="ar-EG" sz="2600" dirty="0">
                <a:solidFill>
                  <a:srgbClr val="002060"/>
                </a:solidFill>
                <a:latin typeface="Garamond" panose="02020404030301010803" pitchFamily="18" charset="0"/>
              </a:rPr>
              <a:t> ولكن هذا لا يعني أن الشرف أو السمعة ليس مهمين أو لا يعتبران مهمين للفرد، غير أن حرية الفرد تحتل مكانة بارزة في التشريع النرويجي. </a:t>
            </a:r>
            <a:endParaRPr lang="nb-NO" sz="26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24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14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>
                <a:solidFill>
                  <a:srgbClr val="002060"/>
                </a:solidFill>
              </a:rPr>
              <a:t>4. </a:t>
            </a:r>
            <a:r>
              <a:rPr lang="ar-EG" dirty="0">
                <a:solidFill>
                  <a:srgbClr val="002060"/>
                </a:solidFill>
              </a:rPr>
              <a:t>كيف تتحدث جماعتك </a:t>
            </a:r>
            <a:r>
              <a:rPr lang="ar-EG" dirty="0" smtClean="0">
                <a:solidFill>
                  <a:srgbClr val="002060"/>
                </a:solidFill>
              </a:rPr>
              <a:t>الدينية </a:t>
            </a:r>
            <a:r>
              <a:rPr lang="ar-EG" dirty="0">
                <a:solidFill>
                  <a:srgbClr val="002060"/>
                </a:solidFill>
              </a:rPr>
              <a:t>وتعطي معلومات حول </a:t>
            </a:r>
            <a:r>
              <a:rPr lang="ar-EG" dirty="0" smtClean="0">
                <a:solidFill>
                  <a:srgbClr val="002060"/>
                </a:solidFill>
              </a:rPr>
              <a:t>باقي </a:t>
            </a:r>
            <a:r>
              <a:rPr lang="ar-EG" dirty="0">
                <a:solidFill>
                  <a:srgbClr val="002060"/>
                </a:solidFill>
              </a:rPr>
              <a:t>المجتمع؟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المعوقات والمعززات في حياة جماعة دينية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25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63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مجتمع ذو نظرة حياة منفتحة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EG" sz="2400" b="1" dirty="0">
                <a:solidFill>
                  <a:schemeClr val="tx1"/>
                </a:solidFill>
              </a:rPr>
              <a:t>•</a:t>
            </a:r>
            <a:r>
              <a:rPr lang="ar-EG" sz="2400" dirty="0">
                <a:solidFill>
                  <a:srgbClr val="002060"/>
                </a:solidFill>
              </a:rPr>
              <a:t> يحق للمرء أن يكون متشككا تجاه المجتمع النرويجي أو القيم النرويجية، ولهذا فمن المهم استخدام حرية التعبير وحق التصويت ليسجل الخلافات وما الذي يراه المرء أفضل. </a:t>
            </a:r>
          </a:p>
          <a:p>
            <a:pPr marL="0" indent="0" algn="r">
              <a:buNone/>
            </a:pPr>
            <a:endParaRPr lang="ar-EG" sz="24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</a:t>
            </a:r>
            <a:r>
              <a:rPr lang="ar-EG" sz="2400" dirty="0">
                <a:solidFill>
                  <a:srgbClr val="002060"/>
                </a:solidFill>
              </a:rPr>
              <a:t> إشارات الخطر: تتحدث الجماعة الدينية فقط سلبا عن المجتمع الكبير، وكذلك دون إظهار الأمور التي يوفرها المجتمع النرويجي </a:t>
            </a:r>
          </a:p>
          <a:p>
            <a:pPr marL="0" indent="0" algn="r">
              <a:buNone/>
            </a:pPr>
            <a:endParaRPr lang="ar-EG" sz="24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</a:t>
            </a:r>
            <a:r>
              <a:rPr lang="ar-EG" sz="2400" dirty="0">
                <a:solidFill>
                  <a:srgbClr val="002060"/>
                </a:solidFill>
              </a:rPr>
              <a:t> تتحدث فقط سلبا عن أن النرويج بلد علماني، وكذلك دون التطرق إلى أن النرويج هي مجتمع ذو نظرة حياة منفتحة والذي ييسر الأمور من أجل التنوع الديني  </a:t>
            </a:r>
          </a:p>
          <a:p>
            <a:pPr marL="0" indent="0" algn="r">
              <a:buNone/>
            </a:pPr>
            <a:endParaRPr lang="ar-EG" sz="24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400" dirty="0">
                <a:solidFill>
                  <a:srgbClr val="002060"/>
                </a:solidFill>
              </a:rPr>
              <a:t>   </a:t>
            </a:r>
          </a:p>
          <a:p>
            <a:pPr marL="0" indent="0" algn="r">
              <a:buNone/>
            </a:pPr>
            <a:r>
              <a:rPr lang="ar-EG" sz="2400" b="1" dirty="0">
                <a:solidFill>
                  <a:srgbClr val="002060"/>
                </a:solidFill>
              </a:rPr>
              <a:t>   لا يوجد أي تعارض في أن يكون المرء متدينا داخل جماعة دينية أو خارجها – والمشاركة الفعالة في المجتمع.</a:t>
            </a:r>
            <a:endParaRPr lang="nb-NO" sz="2400" b="1" dirty="0">
              <a:solidFill>
                <a:srgbClr val="00206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26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7" y="5376393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76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066800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br>
              <a:rPr lang="nb-NO" sz="6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ar-EG" sz="6000" dirty="0">
                <a:solidFill>
                  <a:srgbClr val="002060"/>
                </a:solidFill>
                <a:latin typeface="Garamond" panose="02020404030301010803" pitchFamily="18" charset="0"/>
              </a:rPr>
              <a:t>مع جزيل الشكر!</a:t>
            </a:r>
            <a:r>
              <a:rPr lang="nb-NO" sz="60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sz="6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endParaRPr lang="nb-NO" sz="6000" dirty="0">
              <a:solidFill>
                <a:srgbClr val="002060"/>
              </a:solidFill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50" y="4626195"/>
            <a:ext cx="6074676" cy="1057658"/>
          </a:xfrm>
          <a:prstGeom prst="rect">
            <a:avLst/>
          </a:prstGeom>
        </p:spPr>
      </p:pic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3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97280" y="212463"/>
            <a:ext cx="10058400" cy="1450757"/>
          </a:xfrm>
        </p:spPr>
        <p:txBody>
          <a:bodyPr>
            <a:normAutofit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</a:rPr>
              <a:t>مشروع "الطوائف الدينية والعقائدية ضد الضبط الاجتماعي السلبي"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097280" y="2173389"/>
            <a:ext cx="100584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تدعمه مديرية شئون الاندماج والتنوع 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تحدثنا مع رجال الدين وأشخاص مهمين من كلا الجنسين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الهدف من ورشة العمل هو الحديث عن الأمور التي يحق للمرء عملها والأمور الواجب عملها وكذلك ما الذي تستطيع ولا تستطيع عمله وما هي مساحة التصرف التي تتمتع بها</a:t>
            </a:r>
          </a:p>
          <a:p>
            <a:pPr marL="0" indent="0" algn="r">
              <a:buNone/>
            </a:pPr>
            <a:endParaRPr lang="ar-EG" sz="28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القانون الجديد وإعلان البرلمان حول "الطوائف الدينية والعقائدية" </a:t>
            </a:r>
            <a:r>
              <a:rPr lang="nb-NO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3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0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</a:rPr>
              <a:t>مشروع "الطوائف الدينية والعقائدية ضد الضبط الاجتماعي السلبي"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 lnSpcReduction="10000"/>
          </a:bodyPr>
          <a:lstStyle/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حق المرء في تقرير أمور حياته الشخصية يحتل مكانة راسخة في النرويج</a:t>
            </a:r>
          </a:p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600" dirty="0">
                <a:solidFill>
                  <a:srgbClr val="002060"/>
                </a:solidFill>
              </a:rPr>
              <a:t> اتفاقيات حقوق الإنسان </a:t>
            </a:r>
          </a:p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600" dirty="0">
                <a:solidFill>
                  <a:srgbClr val="002060"/>
                </a:solidFill>
              </a:rPr>
              <a:t> تشمل حرية الدين حق المعتقد وحق تغيير المعتقد وحق التوقف عن الاعتقاد وحق ممارسة المعتقد</a:t>
            </a:r>
          </a:p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600" dirty="0">
                <a:solidFill>
                  <a:srgbClr val="002060"/>
                </a:solidFill>
              </a:rPr>
              <a:t> حرية الأطفال وحقوقهم </a:t>
            </a:r>
          </a:p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</a:t>
            </a:r>
            <a:r>
              <a:rPr lang="ar-EG" sz="2400" b="1" dirty="0">
                <a:solidFill>
                  <a:schemeClr val="tx1"/>
                </a:solidFill>
              </a:rPr>
              <a:t>• </a:t>
            </a:r>
            <a:r>
              <a:rPr lang="ar-EG" sz="2600" dirty="0">
                <a:solidFill>
                  <a:srgbClr val="002060"/>
                </a:solidFill>
              </a:rPr>
              <a:t> المساواة</a:t>
            </a:r>
          </a:p>
          <a:p>
            <a:pPr marL="0" lvl="0" indent="0" algn="r">
              <a:buNone/>
            </a:pPr>
            <a:endParaRPr lang="ar-EG" sz="2600" dirty="0">
              <a:solidFill>
                <a:srgbClr val="002060"/>
              </a:solidFill>
            </a:endParaRPr>
          </a:p>
          <a:p>
            <a:pPr marL="0" lvl="0" indent="0" algn="r">
              <a:buNone/>
            </a:pPr>
            <a:r>
              <a:rPr lang="ar-EG" sz="2600" dirty="0">
                <a:solidFill>
                  <a:srgbClr val="002060"/>
                </a:solidFill>
              </a:rPr>
              <a:t>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600" dirty="0">
                <a:solidFill>
                  <a:srgbClr val="002060"/>
                </a:solidFill>
              </a:rPr>
              <a:t> الضبط الاجتماعي السلبي = الفقدان الممنهج لحق التقرير في أمور الحياة الشخصية </a:t>
            </a:r>
            <a:endParaRPr lang="nb-NO" sz="2600" dirty="0">
              <a:solidFill>
                <a:srgbClr val="002060"/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4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8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</a:rPr>
              <a:t>يتناول موضوع ورشة العمل القضايا التالية: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EG" sz="2800" dirty="0">
              <a:solidFill>
                <a:srgbClr val="002060"/>
              </a:solidFill>
            </a:endParaRPr>
          </a:p>
          <a:p>
            <a:endParaRPr lang="nb-NO" sz="28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4. الفرق بين القانون والأخلاق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5. الفرد والمجتمع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6. مجتمع ذو نظرة حياة منفتحة </a:t>
            </a:r>
          </a:p>
          <a:p>
            <a:pPr marL="0" indent="0" algn="r">
              <a:buNone/>
            </a:pPr>
            <a:endParaRPr lang="nb-NO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2060"/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ar-EG" sz="28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1. الأوساط الدينية والعقائدية الهدامة والبناءة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2. حرية التعبير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</a:rPr>
              <a:t>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</a:rPr>
              <a:t> 3. حرية الدين </a:t>
            </a:r>
            <a:endParaRPr lang="nb-NO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2060"/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5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44175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4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>
                <a:solidFill>
                  <a:srgbClr val="002060"/>
                </a:solidFill>
              </a:rPr>
              <a:t>1. ماهي الأوساط الدينية والعقائدية الهدامة والبناءة؟ 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EG" dirty="0"/>
              <a:t>المعوقات والمعززات في حياة جماعة دينية؟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6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0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97280" y="212462"/>
            <a:ext cx="10058400" cy="1450757"/>
          </a:xfrm>
        </p:spPr>
        <p:txBody>
          <a:bodyPr>
            <a:normAutofit fontScale="90000"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تصبح الأوساط الدينية والعقائدية البناءة "معززة" لكل من الفرد والوسط نفسه. </a:t>
            </a:r>
            <a:r>
              <a:rPr lang="nb-NO" sz="36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nb-NO" sz="36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عندما يكون المجتمع الديني معززا: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يجري الحديث بطريقة منفتحة عما تستطيع ولا تستطيع عمله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يجري الحديث عن المستقبل، ولا ينظرون فقط إلى الماضي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يقبل النقد ويرد عليه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يشارك في حوار مع الطوائف الدينية والعقائدية الأخرى والمجتمع الكبير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يُعلم عن أنواع المساعدات والأماكن التي يمكنك الحصول فيها على مساعدة</a:t>
            </a: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7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44175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0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2. توفر الأوساط الدينية والعقائدية البناءة الانتماء والرعاية وشبكة المعارف الاجتماعية داخل المجموعة وخارجها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تكون منفتحة على أن المجتمع يوفر على سبيل المثال: </a:t>
            </a:r>
          </a:p>
          <a:p>
            <a:pPr marL="0" indent="0" algn="r">
              <a:buNone/>
            </a:pP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مساعدة إلى العائلة عن طريق دورات تثقيفية لأولياء الأمور وحماية الطفل والمنظمات التطوعية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تدريس في المدرسة حول دين الشخص ونظرته للحياة وحول دين الآخرين ونظرتهم للحياة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عروض في الكثير من المستشفيات ودور الرعاية والسجون والعسكرية تتعلق بالخدمات الدينية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ختان الأولاد الصغار بالمستشفيات </a:t>
            </a:r>
          </a:p>
          <a:p>
            <a:pPr marL="0" indent="0" algn="r">
              <a:buNone/>
            </a:pPr>
            <a:r>
              <a:rPr lang="ar-EG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تقوم بالإعلام عن عدم وجود أي معارضة في أن يكون المرء متدينا من خلال جماعة دينية أو خارجها – والمشاركة الفعالة في المجتمع الكبير </a:t>
            </a:r>
            <a:endParaRPr lang="nb-NO" sz="28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nb-NO" sz="2800" dirty="0">
              <a:solidFill>
                <a:srgbClr val="002060"/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8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2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2067"/>
          </a:xfrm>
        </p:spPr>
        <p:txBody>
          <a:bodyPr>
            <a:normAutofit/>
          </a:bodyPr>
          <a:lstStyle/>
          <a:p>
            <a:pPr algn="r"/>
            <a:r>
              <a:rPr lang="ar-EG" sz="3600" dirty="0">
                <a:solidFill>
                  <a:srgbClr val="002060"/>
                </a:solidFill>
                <a:latin typeface="Garamond" panose="02020404030301010803" pitchFamily="18" charset="0"/>
              </a:rPr>
              <a:t>آراء ومواقف هدامة في الأوساط الدينية تكون معوقة: 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54083" y="1816442"/>
            <a:ext cx="10058400" cy="442372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تنغلق على نفسها – تصب معظم اهتمامها على نفسها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</a:t>
            </a:r>
            <a:r>
              <a:rPr lang="ar-EG" sz="29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3200" dirty="0">
                <a:solidFill>
                  <a:schemeClr val="tx1"/>
                </a:solidFill>
              </a:rPr>
              <a:t>•</a:t>
            </a:r>
            <a:r>
              <a:rPr lang="ar-EG" sz="2900" dirty="0">
                <a:solidFill>
                  <a:srgbClr val="002060"/>
                </a:solidFill>
                <a:latin typeface="Garamond" panose="02020404030301010803" pitchFamily="18" charset="0"/>
              </a:rPr>
              <a:t> ليس لديها تفاعل كبير مع المجتمع من حولها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تُعرّف نفسها بأنها عكس أو أفضل من الآخرين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ar-EG" sz="2900" dirty="0">
                <a:solidFill>
                  <a:srgbClr val="002060"/>
                </a:solidFill>
                <a:latin typeface="Garamond" panose="02020404030301010803" pitchFamily="18" charset="0"/>
              </a:rPr>
              <a:t>تمارس الضبط الاجتماعي داخلها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على سبيل المثال: تجميد أو معاقبة الذين يختارون عدم المشاركة أو الخروج منها 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    </a:t>
            </a:r>
            <a:r>
              <a:rPr lang="ar-EG" sz="2800" b="1" dirty="0">
                <a:solidFill>
                  <a:schemeClr val="tx1"/>
                </a:solidFill>
              </a:rPr>
              <a:t>•</a:t>
            </a: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على سبيل المثال: تعوق الحرية خاصة للبنات والنساء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 نظرة سلبية إلى القيم النرويجية الليبرالية وتتحدث بلغتين، لغة داخلية وأخرى للخارج</a:t>
            </a:r>
          </a:p>
          <a:p>
            <a:pPr marL="0" indent="0" algn="r">
              <a:buNone/>
            </a:pPr>
            <a:r>
              <a:rPr lang="ar-EG" sz="2800" dirty="0">
                <a:solidFill>
                  <a:srgbClr val="002060"/>
                </a:solidFill>
                <a:latin typeface="Garamond" panose="02020404030301010803" pitchFamily="18" charset="0"/>
              </a:rPr>
              <a:t>سوء استعمال حرية التعبير ولا تقبل انتقاد الدين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6F0C-72B0-4267-ADC5-838F4517A3CD}" type="slidenum">
              <a:rPr lang="nb-NO" smtClean="0"/>
              <a:t>9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3" y="5326590"/>
            <a:ext cx="117985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74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">
  <a:themeElements>
    <a:clrScheme name="Egendefinert 1">
      <a:dk1>
        <a:srgbClr val="17406D"/>
      </a:dk1>
      <a:lt1>
        <a:sysClr val="window" lastClr="FFFFFF"/>
      </a:lt1>
      <a:dk2>
        <a:srgbClr val="17406D"/>
      </a:dk2>
      <a:lt2>
        <a:srgbClr val="DBEFF9"/>
      </a:lt2>
      <a:accent1>
        <a:srgbClr val="0B5394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85DFD0"/>
      </a:folHlink>
    </a:clrScheme>
    <a:fontScheme name="Egendefinert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10619</TotalTime>
  <Words>1434</Words>
  <Application>Microsoft Office PowerPoint</Application>
  <PresentationFormat>Widescreen</PresentationFormat>
  <Paragraphs>218</Paragraphs>
  <Slides>27</Slides>
  <Notes>27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Garamond</vt:lpstr>
      <vt:lpstr>Wingdings</vt:lpstr>
      <vt:lpstr>Retrospekt</vt:lpstr>
      <vt:lpstr>المعوقات والمعززات في جماعة دينية </vt:lpstr>
      <vt:lpstr>PowerPoint-presentasjon</vt:lpstr>
      <vt:lpstr>مشروع "الطوائف الدينية والعقائدية ضد الضبط الاجتماعي السلبي"</vt:lpstr>
      <vt:lpstr>مشروع "الطوائف الدينية والعقائدية ضد الضبط الاجتماعي السلبي"</vt:lpstr>
      <vt:lpstr>يتناول موضوع ورشة العمل القضايا التالية:</vt:lpstr>
      <vt:lpstr>1. ماهي الأوساط الدينية والعقائدية الهدامة والبناءة؟ </vt:lpstr>
      <vt:lpstr>تصبح الأوساط الدينية والعقائدية البناءة "معززة" لكل من الفرد والوسط نفسه.  </vt:lpstr>
      <vt:lpstr>2. توفر الأوساط الدينية والعقائدية البناءة الانتماء والرعاية وشبكة المعارف الاجتماعية داخل المجموعة وخارجها</vt:lpstr>
      <vt:lpstr>آراء ومواقف هدامة في الأوساط الدينية تكون معوقة: </vt:lpstr>
      <vt:lpstr>2. الآراء الهدامة في الأوساط الدينية </vt:lpstr>
      <vt:lpstr>. حرية التعبير2</vt:lpstr>
      <vt:lpstr>تعزز الآراء والمواقف الداعمة لحرية التعبير</vt:lpstr>
      <vt:lpstr>   حدود حرية التعبير وما هو الذي لا يعتبر حرية تعبير </vt:lpstr>
      <vt:lpstr>. حرية الدين3 </vt:lpstr>
      <vt:lpstr>آراء ومواقف معززة في حرية الدين </vt:lpstr>
      <vt:lpstr>حرية الدين هي: </vt:lpstr>
      <vt:lpstr>حرية الدين ليست: </vt:lpstr>
      <vt:lpstr>. هل يعتبر أمر ما مخالفا4 للقانون إذا قال الدين عنه إنه محظور؟</vt:lpstr>
      <vt:lpstr>الفرق بين الدين والأخلاق</vt:lpstr>
      <vt:lpstr>  على الرغم من أن الدين يحظر أو يسمح بأمر ما، فإن القانون النرويجي ينظر إليه بطريقة أخرى  </vt:lpstr>
      <vt:lpstr>على الرغم من أن الدين يحظر أو يسمح بأمر ما، فإن القانون النرويجي ينظر إليه بطريقة أخرى </vt:lpstr>
      <vt:lpstr>. هل احتياجات الفرد أو5 المجتمع هي الأهم؟ </vt:lpstr>
      <vt:lpstr>الفرد والجماعة</vt:lpstr>
      <vt:lpstr>الشرف والقانون والفرد </vt:lpstr>
      <vt:lpstr>4. كيف تتحدث جماعتك الدينية وتعطي معلومات حول باقي المجتمع؟ </vt:lpstr>
      <vt:lpstr>مجتمع ذو نظرة حياة منفتحة </vt:lpstr>
      <vt:lpstr>  مع جزيل الشكر!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Verdier- etikk, moral, tro og livssyn.</dc:title>
  <dc:creator>Sosan Mollestad</dc:creator>
  <cp:lastModifiedBy>Kai Erik Westergaard</cp:lastModifiedBy>
  <cp:revision>803</cp:revision>
  <cp:lastPrinted>2019-10-30T10:43:10Z</cp:lastPrinted>
  <dcterms:created xsi:type="dcterms:W3CDTF">2017-02-04T09:56:38Z</dcterms:created>
  <dcterms:modified xsi:type="dcterms:W3CDTF">2020-01-08T20:11:59Z</dcterms:modified>
</cp:coreProperties>
</file>