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8" r:id="rId1"/>
  </p:sldMasterIdLst>
  <p:notesMasterIdLst>
    <p:notesMasterId r:id="rId38"/>
  </p:notesMasterIdLst>
  <p:handoutMasterIdLst>
    <p:handoutMasterId r:id="rId39"/>
  </p:handoutMasterIdLst>
  <p:sldIdLst>
    <p:sldId id="458" r:id="rId2"/>
    <p:sldId id="459" r:id="rId3"/>
    <p:sldId id="465" r:id="rId4"/>
    <p:sldId id="463" r:id="rId5"/>
    <p:sldId id="464" r:id="rId6"/>
    <p:sldId id="509" r:id="rId7"/>
    <p:sldId id="510" r:id="rId8"/>
    <p:sldId id="504" r:id="rId9"/>
    <p:sldId id="508" r:id="rId10"/>
    <p:sldId id="511" r:id="rId11"/>
    <p:sldId id="512" r:id="rId12"/>
    <p:sldId id="513" r:id="rId13"/>
    <p:sldId id="514" r:id="rId14"/>
    <p:sldId id="484" r:id="rId15"/>
    <p:sldId id="505" r:id="rId16"/>
    <p:sldId id="515" r:id="rId17"/>
    <p:sldId id="507" r:id="rId18"/>
    <p:sldId id="517" r:id="rId19"/>
    <p:sldId id="516" r:id="rId20"/>
    <p:sldId id="506" r:id="rId21"/>
    <p:sldId id="485" r:id="rId22"/>
    <p:sldId id="518" r:id="rId23"/>
    <p:sldId id="503" r:id="rId24"/>
    <p:sldId id="519" r:id="rId25"/>
    <p:sldId id="487" r:id="rId26"/>
    <p:sldId id="341" r:id="rId27"/>
    <p:sldId id="526" r:id="rId28"/>
    <p:sldId id="522" r:id="rId29"/>
    <p:sldId id="523" r:id="rId30"/>
    <p:sldId id="524" r:id="rId31"/>
    <p:sldId id="525" r:id="rId32"/>
    <p:sldId id="527" r:id="rId33"/>
    <p:sldId id="528" r:id="rId34"/>
    <p:sldId id="520" r:id="rId35"/>
    <p:sldId id="521" r:id="rId36"/>
    <p:sldId id="353" r:id="rId37"/>
  </p:sldIdLst>
  <p:sldSz cx="12192000" cy="6858000"/>
  <p:notesSz cx="6797675" cy="992663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8" autoAdjust="0"/>
    <p:restoredTop sz="74242" autoAdjust="0"/>
  </p:normalViewPr>
  <p:slideViewPr>
    <p:cSldViewPr snapToGrid="0">
      <p:cViewPr varScale="1">
        <p:scale>
          <a:sx n="76" d="100"/>
          <a:sy n="76" d="100"/>
        </p:scale>
        <p:origin x="660"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1"/>
            <a:ext cx="2946400" cy="496889"/>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849689" y="1"/>
            <a:ext cx="2946400" cy="496889"/>
          </a:xfrm>
          <a:prstGeom prst="rect">
            <a:avLst/>
          </a:prstGeom>
        </p:spPr>
        <p:txBody>
          <a:bodyPr vert="horz" lIns="91440" tIns="45720" rIns="91440" bIns="45720" rtlCol="0"/>
          <a:lstStyle>
            <a:lvl1pPr algn="r">
              <a:defRPr sz="1200"/>
            </a:lvl1pPr>
          </a:lstStyle>
          <a:p>
            <a:fld id="{EDA33E9A-3D19-42B6-8E1C-4E989655AA00}" type="datetimeFigureOut">
              <a:rPr lang="nb-NO" smtClean="0"/>
              <a:t>30.12.2019</a:t>
            </a:fld>
            <a:endParaRPr lang="nb-NO"/>
          </a:p>
        </p:txBody>
      </p:sp>
      <p:sp>
        <p:nvSpPr>
          <p:cNvPr id="4" name="Plassholder for bunntekst 3"/>
          <p:cNvSpPr>
            <a:spLocks noGrp="1"/>
          </p:cNvSpPr>
          <p:nvPr>
            <p:ph type="ftr" sz="quarter" idx="2"/>
          </p:nvPr>
        </p:nvSpPr>
        <p:spPr>
          <a:xfrm>
            <a:off x="0" y="9429750"/>
            <a:ext cx="2946400" cy="496889"/>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849689" y="9429750"/>
            <a:ext cx="2946400" cy="496889"/>
          </a:xfrm>
          <a:prstGeom prst="rect">
            <a:avLst/>
          </a:prstGeom>
        </p:spPr>
        <p:txBody>
          <a:bodyPr vert="horz" lIns="91440" tIns="45720" rIns="91440" bIns="45720" rtlCol="0" anchor="b"/>
          <a:lstStyle>
            <a:lvl1pPr algn="r">
              <a:defRPr sz="1200"/>
            </a:lvl1pPr>
          </a:lstStyle>
          <a:p>
            <a:fld id="{D653895D-519B-4AFB-AFCB-F10F37FB89DA}" type="slidenum">
              <a:rPr lang="nb-NO" smtClean="0"/>
              <a:t>‹#›</a:t>
            </a:fld>
            <a:endParaRPr lang="nb-NO"/>
          </a:p>
        </p:txBody>
      </p:sp>
    </p:spTree>
    <p:extLst>
      <p:ext uri="{BB962C8B-B14F-4D97-AF65-F5344CB8AC3E}">
        <p14:creationId xmlns:p14="http://schemas.microsoft.com/office/powerpoint/2010/main" val="1155291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1" y="0"/>
            <a:ext cx="2945659" cy="498055"/>
          </a:xfrm>
          <a:prstGeom prst="rect">
            <a:avLst/>
          </a:prstGeom>
        </p:spPr>
        <p:txBody>
          <a:bodyPr vert="horz" lIns="91440" tIns="45720" rIns="91440" bIns="45720" rtlCol="0"/>
          <a:lstStyle>
            <a:lvl1pPr algn="l">
              <a:defRPr sz="1200"/>
            </a:lvl1pPr>
          </a:lstStyle>
          <a:p>
            <a:endParaRPr lang="nb-NO" dirty="0"/>
          </a:p>
        </p:txBody>
      </p:sp>
      <p:sp>
        <p:nvSpPr>
          <p:cNvPr id="3" name="Plassholder for dato 2"/>
          <p:cNvSpPr>
            <a:spLocks noGrp="1"/>
          </p:cNvSpPr>
          <p:nvPr>
            <p:ph type="dt" idx="1"/>
          </p:nvPr>
        </p:nvSpPr>
        <p:spPr>
          <a:xfrm>
            <a:off x="3850444" y="0"/>
            <a:ext cx="2945659" cy="498055"/>
          </a:xfrm>
          <a:prstGeom prst="rect">
            <a:avLst/>
          </a:prstGeom>
        </p:spPr>
        <p:txBody>
          <a:bodyPr vert="horz" lIns="91440" tIns="45720" rIns="91440" bIns="45720" rtlCol="0"/>
          <a:lstStyle>
            <a:lvl1pPr algn="r">
              <a:defRPr sz="1200"/>
            </a:lvl1pPr>
          </a:lstStyle>
          <a:p>
            <a:fld id="{37F64BE5-37B0-4BBC-8426-6CDC22BB34BD}" type="datetimeFigureOut">
              <a:rPr lang="nb-NO" smtClean="0"/>
              <a:t>30.12.2019</a:t>
            </a:fld>
            <a:endParaRPr lang="nb-NO" dirty="0"/>
          </a:p>
        </p:txBody>
      </p:sp>
      <p:sp>
        <p:nvSpPr>
          <p:cNvPr id="4" name="Plassholder for lysbilde 3"/>
          <p:cNvSpPr>
            <a:spLocks noGrp="1" noRot="1" noChangeAspect="1"/>
          </p:cNvSpPr>
          <p:nvPr>
            <p:ph type="sldImg" idx="2"/>
          </p:nvPr>
        </p:nvSpPr>
        <p:spPr>
          <a:xfrm>
            <a:off x="425450" y="1243013"/>
            <a:ext cx="5946775" cy="3346450"/>
          </a:xfrm>
          <a:prstGeom prst="rect">
            <a:avLst/>
          </a:prstGeom>
          <a:noFill/>
          <a:ln w="12700">
            <a:solidFill>
              <a:prstClr val="black"/>
            </a:solidFill>
          </a:ln>
        </p:spPr>
        <p:txBody>
          <a:bodyPr vert="horz" lIns="91440" tIns="45720" rIns="91440" bIns="45720" rtlCol="0" anchor="ctr"/>
          <a:lstStyle/>
          <a:p>
            <a:endParaRPr lang="nb-NO" dirty="0"/>
          </a:p>
        </p:txBody>
      </p:sp>
      <p:sp>
        <p:nvSpPr>
          <p:cNvPr id="5" name="Plassholder for notat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1" y="9428584"/>
            <a:ext cx="2945659" cy="498055"/>
          </a:xfrm>
          <a:prstGeom prst="rect">
            <a:avLst/>
          </a:prstGeom>
        </p:spPr>
        <p:txBody>
          <a:bodyPr vert="horz" lIns="91440" tIns="45720" rIns="91440" bIns="45720" rtlCol="0" anchor="b"/>
          <a:lstStyle>
            <a:lvl1pPr algn="l">
              <a:defRPr sz="1200"/>
            </a:lvl1pPr>
          </a:lstStyle>
          <a:p>
            <a:endParaRPr lang="nb-NO" dirty="0"/>
          </a:p>
        </p:txBody>
      </p:sp>
      <p:sp>
        <p:nvSpPr>
          <p:cNvPr id="7" name="Plassholder for lysbildenummer 6"/>
          <p:cNvSpPr>
            <a:spLocks noGrp="1"/>
          </p:cNvSpPr>
          <p:nvPr>
            <p:ph type="sldNum" sz="quarter" idx="5"/>
          </p:nvPr>
        </p:nvSpPr>
        <p:spPr>
          <a:xfrm>
            <a:off x="3850444" y="9428584"/>
            <a:ext cx="2945659" cy="498055"/>
          </a:xfrm>
          <a:prstGeom prst="rect">
            <a:avLst/>
          </a:prstGeom>
        </p:spPr>
        <p:txBody>
          <a:bodyPr vert="horz" lIns="91440" tIns="45720" rIns="91440" bIns="45720" rtlCol="0" anchor="b"/>
          <a:lstStyle>
            <a:lvl1pPr algn="r">
              <a:defRPr sz="1200"/>
            </a:lvl1pPr>
          </a:lstStyle>
          <a:p>
            <a:fld id="{A084E468-D0C6-4231-8FCD-FAE2394D6598}" type="slidenum">
              <a:rPr lang="nb-NO" smtClean="0"/>
              <a:t>‹#›</a:t>
            </a:fld>
            <a:endParaRPr lang="nb-NO" dirty="0"/>
          </a:p>
        </p:txBody>
      </p:sp>
    </p:spTree>
    <p:extLst>
      <p:ext uri="{BB962C8B-B14F-4D97-AF65-F5344CB8AC3E}">
        <p14:creationId xmlns:p14="http://schemas.microsoft.com/office/powerpoint/2010/main" val="3319292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sz="1200" b="0" kern="1200" spc="-50" baseline="0" dirty="0">
              <a:solidFill>
                <a:schemeClr val="tx1">
                  <a:lumMod val="85000"/>
                  <a:lumOff val="15000"/>
                </a:schemeClr>
              </a:solidFill>
              <a:latin typeface="Garamond" panose="02020404030301010803" pitchFamily="18" charset="0"/>
              <a:ea typeface="+mn-ea"/>
              <a:cs typeface="+mn-cs"/>
            </a:endParaRPr>
          </a:p>
        </p:txBody>
      </p:sp>
      <p:sp>
        <p:nvSpPr>
          <p:cNvPr id="4" name="Plassholder for lysbildenummer 3"/>
          <p:cNvSpPr>
            <a:spLocks noGrp="1"/>
          </p:cNvSpPr>
          <p:nvPr>
            <p:ph type="sldNum" sz="quarter" idx="10"/>
          </p:nvPr>
        </p:nvSpPr>
        <p:spPr/>
        <p:txBody>
          <a:bodyPr/>
          <a:lstStyle/>
          <a:p>
            <a:fld id="{A084E468-D0C6-4231-8FCD-FAE2394D6598}" type="slidenum">
              <a:rPr lang="nb-NO" smtClean="0"/>
              <a:t>1</a:t>
            </a:fld>
            <a:endParaRPr lang="nb-NO" dirty="0"/>
          </a:p>
        </p:txBody>
      </p:sp>
    </p:spTree>
    <p:extLst>
      <p:ext uri="{BB962C8B-B14F-4D97-AF65-F5344CB8AC3E}">
        <p14:creationId xmlns:p14="http://schemas.microsoft.com/office/powerpoint/2010/main" val="42245798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A084E468-D0C6-4231-8FCD-FAE2394D6598}" type="slidenum">
              <a:rPr lang="nb-NO" smtClean="0"/>
              <a:t>10</a:t>
            </a:fld>
            <a:endParaRPr lang="nb-NO" dirty="0"/>
          </a:p>
        </p:txBody>
      </p:sp>
    </p:spTree>
    <p:extLst>
      <p:ext uri="{BB962C8B-B14F-4D97-AF65-F5344CB8AC3E}">
        <p14:creationId xmlns:p14="http://schemas.microsoft.com/office/powerpoint/2010/main" val="22652873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A084E468-D0C6-4231-8FCD-FAE2394D6598}" type="slidenum">
              <a:rPr lang="nb-NO" smtClean="0"/>
              <a:t>11</a:t>
            </a:fld>
            <a:endParaRPr lang="nb-NO" dirty="0"/>
          </a:p>
        </p:txBody>
      </p:sp>
    </p:spTree>
    <p:extLst>
      <p:ext uri="{BB962C8B-B14F-4D97-AF65-F5344CB8AC3E}">
        <p14:creationId xmlns:p14="http://schemas.microsoft.com/office/powerpoint/2010/main" val="13642842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A084E468-D0C6-4231-8FCD-FAE2394D6598}" type="slidenum">
              <a:rPr lang="nb-NO" smtClean="0"/>
              <a:t>12</a:t>
            </a:fld>
            <a:endParaRPr lang="nb-NO" dirty="0"/>
          </a:p>
        </p:txBody>
      </p:sp>
    </p:spTree>
    <p:extLst>
      <p:ext uri="{BB962C8B-B14F-4D97-AF65-F5344CB8AC3E}">
        <p14:creationId xmlns:p14="http://schemas.microsoft.com/office/powerpoint/2010/main" val="39730159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A084E468-D0C6-4231-8FCD-FAE2394D6598}" type="slidenum">
              <a:rPr lang="nb-NO" smtClean="0"/>
              <a:t>13</a:t>
            </a:fld>
            <a:endParaRPr lang="nb-NO" dirty="0"/>
          </a:p>
        </p:txBody>
      </p:sp>
    </p:spTree>
    <p:extLst>
      <p:ext uri="{BB962C8B-B14F-4D97-AF65-F5344CB8AC3E}">
        <p14:creationId xmlns:p14="http://schemas.microsoft.com/office/powerpoint/2010/main" val="435582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A084E468-D0C6-4231-8FCD-FAE2394D6598}" type="slidenum">
              <a:rPr lang="nb-NO" smtClean="0"/>
              <a:t>14</a:t>
            </a:fld>
            <a:endParaRPr lang="nb-NO" dirty="0"/>
          </a:p>
        </p:txBody>
      </p:sp>
    </p:spTree>
    <p:extLst>
      <p:ext uri="{BB962C8B-B14F-4D97-AF65-F5344CB8AC3E}">
        <p14:creationId xmlns:p14="http://schemas.microsoft.com/office/powerpoint/2010/main" val="37537761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A084E468-D0C6-4231-8FCD-FAE2394D6598}" type="slidenum">
              <a:rPr lang="nb-NO" smtClean="0"/>
              <a:t>15</a:t>
            </a:fld>
            <a:endParaRPr lang="nb-NO" dirty="0"/>
          </a:p>
        </p:txBody>
      </p:sp>
    </p:spTree>
    <p:extLst>
      <p:ext uri="{BB962C8B-B14F-4D97-AF65-F5344CB8AC3E}">
        <p14:creationId xmlns:p14="http://schemas.microsoft.com/office/powerpoint/2010/main" val="34967015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A084E468-D0C6-4231-8FCD-FAE2394D6598}" type="slidenum">
              <a:rPr lang="nb-NO" smtClean="0"/>
              <a:t>16</a:t>
            </a:fld>
            <a:endParaRPr lang="nb-NO" dirty="0"/>
          </a:p>
        </p:txBody>
      </p:sp>
    </p:spTree>
    <p:extLst>
      <p:ext uri="{BB962C8B-B14F-4D97-AF65-F5344CB8AC3E}">
        <p14:creationId xmlns:p14="http://schemas.microsoft.com/office/powerpoint/2010/main" val="30918320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A084E468-D0C6-4231-8FCD-FAE2394D6598}" type="slidenum">
              <a:rPr lang="nb-NO" smtClean="0"/>
              <a:t>17</a:t>
            </a:fld>
            <a:endParaRPr lang="nb-NO" dirty="0"/>
          </a:p>
        </p:txBody>
      </p:sp>
    </p:spTree>
    <p:extLst>
      <p:ext uri="{BB962C8B-B14F-4D97-AF65-F5344CB8AC3E}">
        <p14:creationId xmlns:p14="http://schemas.microsoft.com/office/powerpoint/2010/main" val="21974269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A084E468-D0C6-4231-8FCD-FAE2394D6598}" type="slidenum">
              <a:rPr lang="nb-NO" smtClean="0"/>
              <a:t>18</a:t>
            </a:fld>
            <a:endParaRPr lang="nb-NO" dirty="0"/>
          </a:p>
        </p:txBody>
      </p:sp>
    </p:spTree>
    <p:extLst>
      <p:ext uri="{BB962C8B-B14F-4D97-AF65-F5344CB8AC3E}">
        <p14:creationId xmlns:p14="http://schemas.microsoft.com/office/powerpoint/2010/main" val="12158512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A084E468-D0C6-4231-8FCD-FAE2394D6598}" type="slidenum">
              <a:rPr lang="nb-NO" smtClean="0"/>
              <a:t>19</a:t>
            </a:fld>
            <a:endParaRPr lang="nb-NO" dirty="0"/>
          </a:p>
        </p:txBody>
      </p:sp>
    </p:spTree>
    <p:extLst>
      <p:ext uri="{BB962C8B-B14F-4D97-AF65-F5344CB8AC3E}">
        <p14:creationId xmlns:p14="http://schemas.microsoft.com/office/powerpoint/2010/main" val="2514004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A084E468-D0C6-4231-8FCD-FAE2394D6598}" type="slidenum">
              <a:rPr lang="nb-NO" smtClean="0"/>
              <a:t>2</a:t>
            </a:fld>
            <a:endParaRPr lang="nb-NO" dirty="0"/>
          </a:p>
        </p:txBody>
      </p:sp>
    </p:spTree>
    <p:extLst>
      <p:ext uri="{BB962C8B-B14F-4D97-AF65-F5344CB8AC3E}">
        <p14:creationId xmlns:p14="http://schemas.microsoft.com/office/powerpoint/2010/main" val="14270955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A084E468-D0C6-4231-8FCD-FAE2394D6598}" type="slidenum">
              <a:rPr lang="nb-NO" smtClean="0"/>
              <a:t>20</a:t>
            </a:fld>
            <a:endParaRPr lang="nb-NO" dirty="0"/>
          </a:p>
        </p:txBody>
      </p:sp>
    </p:spTree>
    <p:extLst>
      <p:ext uri="{BB962C8B-B14F-4D97-AF65-F5344CB8AC3E}">
        <p14:creationId xmlns:p14="http://schemas.microsoft.com/office/powerpoint/2010/main" val="42876650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baseline="0" dirty="0">
              <a:solidFill>
                <a:srgbClr val="C00000"/>
              </a:solidFill>
            </a:endParaRPr>
          </a:p>
        </p:txBody>
      </p:sp>
      <p:sp>
        <p:nvSpPr>
          <p:cNvPr id="4" name="Plassholder for lysbildenummer 3"/>
          <p:cNvSpPr>
            <a:spLocks noGrp="1"/>
          </p:cNvSpPr>
          <p:nvPr>
            <p:ph type="sldNum" sz="quarter" idx="10"/>
          </p:nvPr>
        </p:nvSpPr>
        <p:spPr/>
        <p:txBody>
          <a:bodyPr/>
          <a:lstStyle/>
          <a:p>
            <a:fld id="{A084E468-D0C6-4231-8FCD-FAE2394D6598}" type="slidenum">
              <a:rPr lang="nb-NO" smtClean="0"/>
              <a:t>21</a:t>
            </a:fld>
            <a:endParaRPr lang="nb-NO" dirty="0"/>
          </a:p>
        </p:txBody>
      </p:sp>
    </p:spTree>
    <p:extLst>
      <p:ext uri="{BB962C8B-B14F-4D97-AF65-F5344CB8AC3E}">
        <p14:creationId xmlns:p14="http://schemas.microsoft.com/office/powerpoint/2010/main" val="6689470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084E468-D0C6-4231-8FCD-FAE2394D6598}" type="slidenum">
              <a:rPr lang="nb-NO" smtClean="0"/>
              <a:t>22</a:t>
            </a:fld>
            <a:endParaRPr lang="nb-NO" dirty="0"/>
          </a:p>
        </p:txBody>
      </p:sp>
    </p:spTree>
    <p:extLst>
      <p:ext uri="{BB962C8B-B14F-4D97-AF65-F5344CB8AC3E}">
        <p14:creationId xmlns:p14="http://schemas.microsoft.com/office/powerpoint/2010/main" val="39249689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A084E468-D0C6-4231-8FCD-FAE2394D6598}" type="slidenum">
              <a:rPr lang="nb-NO" smtClean="0"/>
              <a:t>23</a:t>
            </a:fld>
            <a:endParaRPr lang="nb-NO" dirty="0"/>
          </a:p>
        </p:txBody>
      </p:sp>
    </p:spTree>
    <p:extLst>
      <p:ext uri="{BB962C8B-B14F-4D97-AF65-F5344CB8AC3E}">
        <p14:creationId xmlns:p14="http://schemas.microsoft.com/office/powerpoint/2010/main" val="20854166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A084E468-D0C6-4231-8FCD-FAE2394D6598}" type="slidenum">
              <a:rPr lang="nb-NO" smtClean="0"/>
              <a:t>24</a:t>
            </a:fld>
            <a:endParaRPr lang="nb-NO" dirty="0"/>
          </a:p>
        </p:txBody>
      </p:sp>
    </p:spTree>
    <p:extLst>
      <p:ext uri="{BB962C8B-B14F-4D97-AF65-F5344CB8AC3E}">
        <p14:creationId xmlns:p14="http://schemas.microsoft.com/office/powerpoint/2010/main" val="12637345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084E468-D0C6-4231-8FCD-FAE2394D6598}" type="slidenum">
              <a:rPr lang="nb-NO" smtClean="0"/>
              <a:t>25</a:t>
            </a:fld>
            <a:endParaRPr lang="nb-NO" dirty="0"/>
          </a:p>
        </p:txBody>
      </p:sp>
    </p:spTree>
    <p:extLst>
      <p:ext uri="{BB962C8B-B14F-4D97-AF65-F5344CB8AC3E}">
        <p14:creationId xmlns:p14="http://schemas.microsoft.com/office/powerpoint/2010/main" val="1116690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solidFill>
                <a:srgbClr val="002060"/>
              </a:solidFill>
            </a:endParaRPr>
          </a:p>
        </p:txBody>
      </p:sp>
      <p:sp>
        <p:nvSpPr>
          <p:cNvPr id="4" name="Plassholder for lysbildenummer 3"/>
          <p:cNvSpPr>
            <a:spLocks noGrp="1"/>
          </p:cNvSpPr>
          <p:nvPr>
            <p:ph type="sldNum" sz="quarter" idx="10"/>
          </p:nvPr>
        </p:nvSpPr>
        <p:spPr/>
        <p:txBody>
          <a:bodyPr/>
          <a:lstStyle/>
          <a:p>
            <a:fld id="{A084E468-D0C6-4231-8FCD-FAE2394D6598}" type="slidenum">
              <a:rPr lang="nb-NO" smtClean="0"/>
              <a:t>26</a:t>
            </a:fld>
            <a:endParaRPr lang="nb-NO" dirty="0"/>
          </a:p>
        </p:txBody>
      </p:sp>
    </p:spTree>
    <p:extLst>
      <p:ext uri="{BB962C8B-B14F-4D97-AF65-F5344CB8AC3E}">
        <p14:creationId xmlns:p14="http://schemas.microsoft.com/office/powerpoint/2010/main" val="26338408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A084E468-D0C6-4231-8FCD-FAE2394D6598}" type="slidenum">
              <a:rPr lang="nb-NO" smtClean="0"/>
              <a:t>27</a:t>
            </a:fld>
            <a:endParaRPr lang="nb-NO" dirty="0"/>
          </a:p>
        </p:txBody>
      </p:sp>
    </p:spTree>
    <p:extLst>
      <p:ext uri="{BB962C8B-B14F-4D97-AF65-F5344CB8AC3E}">
        <p14:creationId xmlns:p14="http://schemas.microsoft.com/office/powerpoint/2010/main" val="32905596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A084E468-D0C6-4231-8FCD-FAE2394D6598}" type="slidenum">
              <a:rPr lang="nb-NO" smtClean="0"/>
              <a:t>28</a:t>
            </a:fld>
            <a:endParaRPr lang="nb-NO" dirty="0"/>
          </a:p>
        </p:txBody>
      </p:sp>
    </p:spTree>
    <p:extLst>
      <p:ext uri="{BB962C8B-B14F-4D97-AF65-F5344CB8AC3E}">
        <p14:creationId xmlns:p14="http://schemas.microsoft.com/office/powerpoint/2010/main" val="4761411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A084E468-D0C6-4231-8FCD-FAE2394D6598}" type="slidenum">
              <a:rPr lang="nb-NO" smtClean="0"/>
              <a:t>29</a:t>
            </a:fld>
            <a:endParaRPr lang="nb-NO" dirty="0"/>
          </a:p>
        </p:txBody>
      </p:sp>
    </p:spTree>
    <p:extLst>
      <p:ext uri="{BB962C8B-B14F-4D97-AF65-F5344CB8AC3E}">
        <p14:creationId xmlns:p14="http://schemas.microsoft.com/office/powerpoint/2010/main" val="195242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A084E468-D0C6-4231-8FCD-FAE2394D6598}" type="slidenum">
              <a:rPr lang="nb-NO" smtClean="0"/>
              <a:t>3</a:t>
            </a:fld>
            <a:endParaRPr lang="nb-NO" dirty="0"/>
          </a:p>
        </p:txBody>
      </p:sp>
    </p:spTree>
    <p:extLst>
      <p:ext uri="{BB962C8B-B14F-4D97-AF65-F5344CB8AC3E}">
        <p14:creationId xmlns:p14="http://schemas.microsoft.com/office/powerpoint/2010/main" val="373064966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A084E468-D0C6-4231-8FCD-FAE2394D6598}" type="slidenum">
              <a:rPr lang="nb-NO" smtClean="0"/>
              <a:t>30</a:t>
            </a:fld>
            <a:endParaRPr lang="nb-NO" dirty="0"/>
          </a:p>
        </p:txBody>
      </p:sp>
    </p:spTree>
    <p:extLst>
      <p:ext uri="{BB962C8B-B14F-4D97-AF65-F5344CB8AC3E}">
        <p14:creationId xmlns:p14="http://schemas.microsoft.com/office/powerpoint/2010/main" val="19242570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A084E468-D0C6-4231-8FCD-FAE2394D6598}" type="slidenum">
              <a:rPr lang="nb-NO" smtClean="0"/>
              <a:t>31</a:t>
            </a:fld>
            <a:endParaRPr lang="nb-NO" dirty="0"/>
          </a:p>
        </p:txBody>
      </p:sp>
    </p:spTree>
    <p:extLst>
      <p:ext uri="{BB962C8B-B14F-4D97-AF65-F5344CB8AC3E}">
        <p14:creationId xmlns:p14="http://schemas.microsoft.com/office/powerpoint/2010/main" val="307071922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A084E468-D0C6-4231-8FCD-FAE2394D6598}" type="slidenum">
              <a:rPr lang="nb-NO" smtClean="0"/>
              <a:t>32</a:t>
            </a:fld>
            <a:endParaRPr lang="nb-NO" dirty="0"/>
          </a:p>
        </p:txBody>
      </p:sp>
    </p:spTree>
    <p:extLst>
      <p:ext uri="{BB962C8B-B14F-4D97-AF65-F5344CB8AC3E}">
        <p14:creationId xmlns:p14="http://schemas.microsoft.com/office/powerpoint/2010/main" val="19572509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a:buFont typeface="Arial" panose="020B0604020202020204" pitchFamily="34" charset="0"/>
              <a:buNone/>
            </a:pPr>
            <a:endParaRPr lang="nb-NO" sz="1200" dirty="0">
              <a:solidFill>
                <a:srgbClr val="002060"/>
              </a:solidFill>
              <a:latin typeface="Garamond" panose="02020404030301010803" pitchFamily="18" charset="0"/>
            </a:endParaRPr>
          </a:p>
        </p:txBody>
      </p:sp>
      <p:sp>
        <p:nvSpPr>
          <p:cNvPr id="4" name="Plassholder for lysbildenummer 3"/>
          <p:cNvSpPr>
            <a:spLocks noGrp="1"/>
          </p:cNvSpPr>
          <p:nvPr>
            <p:ph type="sldNum" sz="quarter" idx="10"/>
          </p:nvPr>
        </p:nvSpPr>
        <p:spPr/>
        <p:txBody>
          <a:bodyPr/>
          <a:lstStyle/>
          <a:p>
            <a:fld id="{A084E468-D0C6-4231-8FCD-FAE2394D6598}" type="slidenum">
              <a:rPr lang="nb-NO" smtClean="0"/>
              <a:t>33</a:t>
            </a:fld>
            <a:endParaRPr lang="nb-NO" dirty="0"/>
          </a:p>
        </p:txBody>
      </p:sp>
    </p:spTree>
    <p:extLst>
      <p:ext uri="{BB962C8B-B14F-4D97-AF65-F5344CB8AC3E}">
        <p14:creationId xmlns:p14="http://schemas.microsoft.com/office/powerpoint/2010/main" val="31451510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A084E468-D0C6-4231-8FCD-FAE2394D6598}" type="slidenum">
              <a:rPr lang="nb-NO" smtClean="0"/>
              <a:t>34</a:t>
            </a:fld>
            <a:endParaRPr lang="nb-NO" dirty="0"/>
          </a:p>
        </p:txBody>
      </p:sp>
    </p:spTree>
    <p:extLst>
      <p:ext uri="{BB962C8B-B14F-4D97-AF65-F5344CB8AC3E}">
        <p14:creationId xmlns:p14="http://schemas.microsoft.com/office/powerpoint/2010/main" val="254041902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084E468-D0C6-4231-8FCD-FAE2394D6598}" type="slidenum">
              <a:rPr lang="nb-NO" smtClean="0"/>
              <a:t>35</a:t>
            </a:fld>
            <a:endParaRPr lang="nb-NO" dirty="0"/>
          </a:p>
        </p:txBody>
      </p:sp>
    </p:spTree>
    <p:extLst>
      <p:ext uri="{BB962C8B-B14F-4D97-AF65-F5344CB8AC3E}">
        <p14:creationId xmlns:p14="http://schemas.microsoft.com/office/powerpoint/2010/main" val="290474607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084E468-D0C6-4231-8FCD-FAE2394D6598}" type="slidenum">
              <a:rPr lang="nb-NO" smtClean="0"/>
              <a:t>36</a:t>
            </a:fld>
            <a:endParaRPr lang="nb-NO" dirty="0"/>
          </a:p>
        </p:txBody>
      </p:sp>
    </p:spTree>
    <p:extLst>
      <p:ext uri="{BB962C8B-B14F-4D97-AF65-F5344CB8AC3E}">
        <p14:creationId xmlns:p14="http://schemas.microsoft.com/office/powerpoint/2010/main" val="741813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b="1" dirty="0"/>
          </a:p>
        </p:txBody>
      </p:sp>
      <p:sp>
        <p:nvSpPr>
          <p:cNvPr id="4" name="Plassholder for lysbildenummer 3"/>
          <p:cNvSpPr>
            <a:spLocks noGrp="1"/>
          </p:cNvSpPr>
          <p:nvPr>
            <p:ph type="sldNum" sz="quarter" idx="10"/>
          </p:nvPr>
        </p:nvSpPr>
        <p:spPr/>
        <p:txBody>
          <a:bodyPr/>
          <a:lstStyle/>
          <a:p>
            <a:fld id="{A084E468-D0C6-4231-8FCD-FAE2394D6598}" type="slidenum">
              <a:rPr lang="nb-NO" smtClean="0"/>
              <a:t>4</a:t>
            </a:fld>
            <a:endParaRPr lang="nb-NO" dirty="0"/>
          </a:p>
        </p:txBody>
      </p:sp>
    </p:spTree>
    <p:extLst>
      <p:ext uri="{BB962C8B-B14F-4D97-AF65-F5344CB8AC3E}">
        <p14:creationId xmlns:p14="http://schemas.microsoft.com/office/powerpoint/2010/main" val="562328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sz="1200" kern="1200" dirty="0">
              <a:solidFill>
                <a:schemeClr val="tx1"/>
              </a:solidFill>
              <a:effectLst/>
              <a:latin typeface="+mn-lt"/>
              <a:ea typeface="+mn-ea"/>
              <a:cs typeface="+mn-cs"/>
            </a:endParaRPr>
          </a:p>
        </p:txBody>
      </p:sp>
      <p:sp>
        <p:nvSpPr>
          <p:cNvPr id="4" name="Plassholder for lysbildenummer 3"/>
          <p:cNvSpPr>
            <a:spLocks noGrp="1"/>
          </p:cNvSpPr>
          <p:nvPr>
            <p:ph type="sldNum" sz="quarter" idx="10"/>
          </p:nvPr>
        </p:nvSpPr>
        <p:spPr/>
        <p:txBody>
          <a:bodyPr/>
          <a:lstStyle/>
          <a:p>
            <a:fld id="{A084E468-D0C6-4231-8FCD-FAE2394D6598}" type="slidenum">
              <a:rPr lang="nb-NO" smtClean="0"/>
              <a:t>5</a:t>
            </a:fld>
            <a:endParaRPr lang="nb-NO" dirty="0"/>
          </a:p>
        </p:txBody>
      </p:sp>
    </p:spTree>
    <p:extLst>
      <p:ext uri="{BB962C8B-B14F-4D97-AF65-F5344CB8AC3E}">
        <p14:creationId xmlns:p14="http://schemas.microsoft.com/office/powerpoint/2010/main" val="41877617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A084E468-D0C6-4231-8FCD-FAE2394D6598}" type="slidenum">
              <a:rPr lang="nb-NO" smtClean="0"/>
              <a:t>6</a:t>
            </a:fld>
            <a:endParaRPr lang="nb-NO" dirty="0"/>
          </a:p>
        </p:txBody>
      </p:sp>
    </p:spTree>
    <p:extLst>
      <p:ext uri="{BB962C8B-B14F-4D97-AF65-F5344CB8AC3E}">
        <p14:creationId xmlns:p14="http://schemas.microsoft.com/office/powerpoint/2010/main" val="25444516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sz="1200" dirty="0">
              <a:solidFill>
                <a:srgbClr val="002060"/>
              </a:solidFill>
            </a:endParaRPr>
          </a:p>
        </p:txBody>
      </p:sp>
      <p:sp>
        <p:nvSpPr>
          <p:cNvPr id="4" name="Plassholder for lysbildenummer 3"/>
          <p:cNvSpPr>
            <a:spLocks noGrp="1"/>
          </p:cNvSpPr>
          <p:nvPr>
            <p:ph type="sldNum" sz="quarter" idx="10"/>
          </p:nvPr>
        </p:nvSpPr>
        <p:spPr/>
        <p:txBody>
          <a:bodyPr/>
          <a:lstStyle/>
          <a:p>
            <a:fld id="{A084E468-D0C6-4231-8FCD-FAE2394D6598}" type="slidenum">
              <a:rPr lang="nb-NO" smtClean="0"/>
              <a:t>7</a:t>
            </a:fld>
            <a:endParaRPr lang="nb-NO" dirty="0"/>
          </a:p>
        </p:txBody>
      </p:sp>
    </p:spTree>
    <p:extLst>
      <p:ext uri="{BB962C8B-B14F-4D97-AF65-F5344CB8AC3E}">
        <p14:creationId xmlns:p14="http://schemas.microsoft.com/office/powerpoint/2010/main" val="8792366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A084E468-D0C6-4231-8FCD-FAE2394D6598}" type="slidenum">
              <a:rPr lang="nb-NO" smtClean="0"/>
              <a:t>8</a:t>
            </a:fld>
            <a:endParaRPr lang="nb-NO" dirty="0"/>
          </a:p>
        </p:txBody>
      </p:sp>
    </p:spTree>
    <p:extLst>
      <p:ext uri="{BB962C8B-B14F-4D97-AF65-F5344CB8AC3E}">
        <p14:creationId xmlns:p14="http://schemas.microsoft.com/office/powerpoint/2010/main" val="37727598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A084E468-D0C6-4231-8FCD-FAE2394D6598}" type="slidenum">
              <a:rPr lang="nb-NO" smtClean="0"/>
              <a:t>9</a:t>
            </a:fld>
            <a:endParaRPr lang="nb-NO" dirty="0"/>
          </a:p>
        </p:txBody>
      </p:sp>
    </p:spTree>
    <p:extLst>
      <p:ext uri="{BB962C8B-B14F-4D97-AF65-F5344CB8AC3E}">
        <p14:creationId xmlns:p14="http://schemas.microsoft.com/office/powerpoint/2010/main" val="933269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nb-NO"/>
              <a:t>Klikk for å redigere tittelstil</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b-NO"/>
              <a:t>Klikk for å redigere undertittelstil i malen</a:t>
            </a:r>
            <a:endParaRPr lang="en-US" dirty="0"/>
          </a:p>
        </p:txBody>
      </p:sp>
      <p:sp>
        <p:nvSpPr>
          <p:cNvPr id="4" name="Date Placeholder 3"/>
          <p:cNvSpPr>
            <a:spLocks noGrp="1"/>
          </p:cNvSpPr>
          <p:nvPr>
            <p:ph type="dt" sz="half" idx="10"/>
          </p:nvPr>
        </p:nvSpPr>
        <p:spPr/>
        <p:txBody>
          <a:bodyPr/>
          <a:lstStyle/>
          <a:p>
            <a:fld id="{CE69358E-4F2C-4209-83BC-7EFE0C98B409}" type="datetime1">
              <a:rPr lang="nb-NO" smtClean="0"/>
              <a:t>30.12.2019</a:t>
            </a:fld>
            <a:endParaRPr lang="nb-NO" dirty="0"/>
          </a:p>
        </p:txBody>
      </p:sp>
      <p:sp>
        <p:nvSpPr>
          <p:cNvPr id="5" name="Footer Placeholder 4"/>
          <p:cNvSpPr>
            <a:spLocks noGrp="1"/>
          </p:cNvSpPr>
          <p:nvPr>
            <p:ph type="ftr" sz="quarter" idx="11"/>
          </p:nvPr>
        </p:nvSpPr>
        <p:spPr/>
        <p:txBody>
          <a:bodyPr/>
          <a:lstStyle/>
          <a:p>
            <a:endParaRPr lang="nb-NO" dirty="0"/>
          </a:p>
        </p:txBody>
      </p:sp>
      <p:sp>
        <p:nvSpPr>
          <p:cNvPr id="6" name="Slide Number Placeholder 5"/>
          <p:cNvSpPr>
            <a:spLocks noGrp="1"/>
          </p:cNvSpPr>
          <p:nvPr>
            <p:ph type="sldNum" sz="quarter" idx="12"/>
          </p:nvPr>
        </p:nvSpPr>
        <p:spPr/>
        <p:txBody>
          <a:bodyPr/>
          <a:lstStyle/>
          <a:p>
            <a:fld id="{8E0C6F0C-72B0-4267-ADC5-838F4517A3CD}" type="slidenum">
              <a:rPr lang="nb-NO" smtClean="0"/>
              <a:t>‹#›</a:t>
            </a:fld>
            <a:endParaRPr lang="nb-NO"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8295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B14C6967-FBD5-42FA-ACB1-C7462B4A60A3}" type="datetime1">
              <a:rPr lang="nb-NO" smtClean="0"/>
              <a:t>30.12.2019</a:t>
            </a:fld>
            <a:endParaRPr lang="nb-NO" dirty="0"/>
          </a:p>
        </p:txBody>
      </p:sp>
      <p:sp>
        <p:nvSpPr>
          <p:cNvPr id="5" name="Footer Placeholder 4"/>
          <p:cNvSpPr>
            <a:spLocks noGrp="1"/>
          </p:cNvSpPr>
          <p:nvPr>
            <p:ph type="ftr" sz="quarter" idx="11"/>
          </p:nvPr>
        </p:nvSpPr>
        <p:spPr/>
        <p:txBody>
          <a:bodyPr/>
          <a:lstStyle/>
          <a:p>
            <a:endParaRPr lang="nb-NO" dirty="0"/>
          </a:p>
        </p:txBody>
      </p:sp>
      <p:sp>
        <p:nvSpPr>
          <p:cNvPr id="6" name="Slide Number Placeholder 5"/>
          <p:cNvSpPr>
            <a:spLocks noGrp="1"/>
          </p:cNvSpPr>
          <p:nvPr>
            <p:ph type="sldNum" sz="quarter" idx="12"/>
          </p:nvPr>
        </p:nvSpPr>
        <p:spPr/>
        <p:txBody>
          <a:bodyPr/>
          <a:lstStyle/>
          <a:p>
            <a:fld id="{8E0C6F0C-72B0-4267-ADC5-838F4517A3CD}" type="slidenum">
              <a:rPr lang="nb-NO" smtClean="0"/>
              <a:t>‹#›</a:t>
            </a:fld>
            <a:endParaRPr lang="nb-NO" dirty="0"/>
          </a:p>
        </p:txBody>
      </p:sp>
    </p:spTree>
    <p:extLst>
      <p:ext uri="{BB962C8B-B14F-4D97-AF65-F5344CB8AC3E}">
        <p14:creationId xmlns:p14="http://schemas.microsoft.com/office/powerpoint/2010/main" val="3700497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drett tittel og teks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81C7CEAF-7490-4829-B366-0138B6B45836}" type="datetime1">
              <a:rPr lang="nb-NO" smtClean="0"/>
              <a:t>30.12.2019</a:t>
            </a:fld>
            <a:endParaRPr lang="nb-NO" dirty="0"/>
          </a:p>
        </p:txBody>
      </p:sp>
      <p:sp>
        <p:nvSpPr>
          <p:cNvPr id="5" name="Footer Placeholder 4"/>
          <p:cNvSpPr>
            <a:spLocks noGrp="1"/>
          </p:cNvSpPr>
          <p:nvPr>
            <p:ph type="ftr" sz="quarter" idx="11"/>
          </p:nvPr>
        </p:nvSpPr>
        <p:spPr/>
        <p:txBody>
          <a:bodyPr/>
          <a:lstStyle/>
          <a:p>
            <a:endParaRPr lang="nb-NO" dirty="0"/>
          </a:p>
        </p:txBody>
      </p:sp>
      <p:sp>
        <p:nvSpPr>
          <p:cNvPr id="6" name="Slide Number Placeholder 5"/>
          <p:cNvSpPr>
            <a:spLocks noGrp="1"/>
          </p:cNvSpPr>
          <p:nvPr>
            <p:ph type="sldNum" sz="quarter" idx="12"/>
          </p:nvPr>
        </p:nvSpPr>
        <p:spPr/>
        <p:txBody>
          <a:bodyPr/>
          <a:lstStyle/>
          <a:p>
            <a:fld id="{8E0C6F0C-72B0-4267-ADC5-838F4517A3CD}" type="slidenum">
              <a:rPr lang="nb-NO" smtClean="0"/>
              <a:t>‹#›</a:t>
            </a:fld>
            <a:endParaRPr lang="nb-NO" dirty="0"/>
          </a:p>
        </p:txBody>
      </p:sp>
    </p:spTree>
    <p:extLst>
      <p:ext uri="{BB962C8B-B14F-4D97-AF65-F5344CB8AC3E}">
        <p14:creationId xmlns:p14="http://schemas.microsoft.com/office/powerpoint/2010/main" val="1129117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8505C761-6858-4C0C-AE36-0E55A7DFDA5A}" type="datetime1">
              <a:rPr lang="nb-NO" smtClean="0"/>
              <a:t>30.12.2019</a:t>
            </a:fld>
            <a:endParaRPr lang="nb-NO" dirty="0"/>
          </a:p>
        </p:txBody>
      </p:sp>
      <p:sp>
        <p:nvSpPr>
          <p:cNvPr id="5" name="Footer Placeholder 4"/>
          <p:cNvSpPr>
            <a:spLocks noGrp="1"/>
          </p:cNvSpPr>
          <p:nvPr>
            <p:ph type="ftr" sz="quarter" idx="11"/>
          </p:nvPr>
        </p:nvSpPr>
        <p:spPr/>
        <p:txBody>
          <a:bodyPr/>
          <a:lstStyle/>
          <a:p>
            <a:endParaRPr lang="nb-NO" dirty="0"/>
          </a:p>
        </p:txBody>
      </p:sp>
      <p:sp>
        <p:nvSpPr>
          <p:cNvPr id="6" name="Slide Number Placeholder 5"/>
          <p:cNvSpPr>
            <a:spLocks noGrp="1"/>
          </p:cNvSpPr>
          <p:nvPr>
            <p:ph type="sldNum" sz="quarter" idx="12"/>
          </p:nvPr>
        </p:nvSpPr>
        <p:spPr/>
        <p:txBody>
          <a:bodyPr/>
          <a:lstStyle/>
          <a:p>
            <a:fld id="{8E0C6F0C-72B0-4267-ADC5-838F4517A3CD}" type="slidenum">
              <a:rPr lang="nb-NO" smtClean="0"/>
              <a:t>‹#›</a:t>
            </a:fld>
            <a:endParaRPr lang="nb-NO" dirty="0"/>
          </a:p>
        </p:txBody>
      </p:sp>
    </p:spTree>
    <p:extLst>
      <p:ext uri="{BB962C8B-B14F-4D97-AF65-F5344CB8AC3E}">
        <p14:creationId xmlns:p14="http://schemas.microsoft.com/office/powerpoint/2010/main" val="189407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Deloverskrift">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nb-NO"/>
              <a:t>Klikk for å redigere tittelstil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A788C718-9155-49D3-9B9F-069319165328}" type="datetime1">
              <a:rPr lang="nb-NO" smtClean="0"/>
              <a:t>30.12.2019</a:t>
            </a:fld>
            <a:endParaRPr lang="nb-NO" dirty="0"/>
          </a:p>
        </p:txBody>
      </p:sp>
      <p:sp>
        <p:nvSpPr>
          <p:cNvPr id="5" name="Footer Placeholder 4"/>
          <p:cNvSpPr>
            <a:spLocks noGrp="1"/>
          </p:cNvSpPr>
          <p:nvPr>
            <p:ph type="ftr" sz="quarter" idx="11"/>
          </p:nvPr>
        </p:nvSpPr>
        <p:spPr/>
        <p:txBody>
          <a:bodyPr/>
          <a:lstStyle/>
          <a:p>
            <a:endParaRPr lang="nb-NO" dirty="0"/>
          </a:p>
        </p:txBody>
      </p:sp>
      <p:sp>
        <p:nvSpPr>
          <p:cNvPr id="6" name="Slide Number Placeholder 5"/>
          <p:cNvSpPr>
            <a:spLocks noGrp="1"/>
          </p:cNvSpPr>
          <p:nvPr>
            <p:ph type="sldNum" sz="quarter" idx="12"/>
          </p:nvPr>
        </p:nvSpPr>
        <p:spPr/>
        <p:txBody>
          <a:bodyPr/>
          <a:lstStyle/>
          <a:p>
            <a:fld id="{8E0C6F0C-72B0-4267-ADC5-838F4517A3CD}" type="slidenum">
              <a:rPr lang="nb-NO" smtClean="0"/>
              <a:t>‹#›</a:t>
            </a:fld>
            <a:endParaRPr lang="nb-NO"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0576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nb-NO"/>
              <a:t>Klikk for å redigere tittelstil</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BF17D54B-C4B4-481D-876D-EBFE087413E1}" type="datetime1">
              <a:rPr lang="nb-NO" smtClean="0"/>
              <a:t>30.12.2019</a:t>
            </a:fld>
            <a:endParaRPr lang="nb-NO" dirty="0"/>
          </a:p>
        </p:txBody>
      </p:sp>
      <p:sp>
        <p:nvSpPr>
          <p:cNvPr id="6" name="Footer Placeholder 5"/>
          <p:cNvSpPr>
            <a:spLocks noGrp="1"/>
          </p:cNvSpPr>
          <p:nvPr>
            <p:ph type="ftr" sz="quarter" idx="11"/>
          </p:nvPr>
        </p:nvSpPr>
        <p:spPr/>
        <p:txBody>
          <a:bodyPr/>
          <a:lstStyle/>
          <a:p>
            <a:endParaRPr lang="nb-NO" dirty="0"/>
          </a:p>
        </p:txBody>
      </p:sp>
      <p:sp>
        <p:nvSpPr>
          <p:cNvPr id="7" name="Slide Number Placeholder 6"/>
          <p:cNvSpPr>
            <a:spLocks noGrp="1"/>
          </p:cNvSpPr>
          <p:nvPr>
            <p:ph type="sldNum" sz="quarter" idx="12"/>
          </p:nvPr>
        </p:nvSpPr>
        <p:spPr/>
        <p:txBody>
          <a:bodyPr/>
          <a:lstStyle/>
          <a:p>
            <a:fld id="{8E0C6F0C-72B0-4267-ADC5-838F4517A3CD}" type="slidenum">
              <a:rPr lang="nb-NO" smtClean="0"/>
              <a:t>‹#›</a:t>
            </a:fld>
            <a:endParaRPr lang="nb-NO" dirty="0"/>
          </a:p>
        </p:txBody>
      </p:sp>
    </p:spTree>
    <p:extLst>
      <p:ext uri="{BB962C8B-B14F-4D97-AF65-F5344CB8AC3E}">
        <p14:creationId xmlns:p14="http://schemas.microsoft.com/office/powerpoint/2010/main" val="4196467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nb-NO"/>
              <a:t>Klikk for å redigere tittelstil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Content Placeholder 3"/>
          <p:cNvSpPr>
            <a:spLocks noGrp="1"/>
          </p:cNvSpPr>
          <p:nvPr>
            <p:ph sz="half" idx="2"/>
          </p:nvPr>
        </p:nvSpPr>
        <p:spPr>
          <a:xfrm>
            <a:off x="1097280" y="2582335"/>
            <a:ext cx="4937760" cy="328676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Content Placeholder 5"/>
          <p:cNvSpPr>
            <a:spLocks noGrp="1"/>
          </p:cNvSpPr>
          <p:nvPr>
            <p:ph sz="quarter" idx="4"/>
          </p:nvPr>
        </p:nvSpPr>
        <p:spPr>
          <a:xfrm>
            <a:off x="6217920" y="2582334"/>
            <a:ext cx="4937760" cy="328676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80C10B0B-5A42-4716-84CB-5CA5E8FE0B93}" type="datetime1">
              <a:rPr lang="nb-NO" smtClean="0"/>
              <a:t>30.12.2019</a:t>
            </a:fld>
            <a:endParaRPr lang="nb-NO" dirty="0"/>
          </a:p>
        </p:txBody>
      </p:sp>
      <p:sp>
        <p:nvSpPr>
          <p:cNvPr id="8" name="Footer Placeholder 7"/>
          <p:cNvSpPr>
            <a:spLocks noGrp="1"/>
          </p:cNvSpPr>
          <p:nvPr>
            <p:ph type="ftr" sz="quarter" idx="11"/>
          </p:nvPr>
        </p:nvSpPr>
        <p:spPr/>
        <p:txBody>
          <a:bodyPr/>
          <a:lstStyle/>
          <a:p>
            <a:endParaRPr lang="nb-NO" dirty="0"/>
          </a:p>
        </p:txBody>
      </p:sp>
      <p:sp>
        <p:nvSpPr>
          <p:cNvPr id="9" name="Slide Number Placeholder 8"/>
          <p:cNvSpPr>
            <a:spLocks noGrp="1"/>
          </p:cNvSpPr>
          <p:nvPr>
            <p:ph type="sldNum" sz="quarter" idx="12"/>
          </p:nvPr>
        </p:nvSpPr>
        <p:spPr/>
        <p:txBody>
          <a:bodyPr/>
          <a:lstStyle/>
          <a:p>
            <a:fld id="{8E0C6F0C-72B0-4267-ADC5-838F4517A3CD}" type="slidenum">
              <a:rPr lang="nb-NO" smtClean="0"/>
              <a:t>‹#›</a:t>
            </a:fld>
            <a:endParaRPr lang="nb-NO" dirty="0"/>
          </a:p>
        </p:txBody>
      </p:sp>
    </p:spTree>
    <p:extLst>
      <p:ext uri="{BB962C8B-B14F-4D97-AF65-F5344CB8AC3E}">
        <p14:creationId xmlns:p14="http://schemas.microsoft.com/office/powerpoint/2010/main" val="1253773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55B5056D-82BC-4E38-8376-7DFE67923763}" type="datetime1">
              <a:rPr lang="nb-NO" smtClean="0"/>
              <a:t>30.12.2019</a:t>
            </a:fld>
            <a:endParaRPr lang="nb-NO" dirty="0"/>
          </a:p>
        </p:txBody>
      </p:sp>
      <p:sp>
        <p:nvSpPr>
          <p:cNvPr id="4" name="Footer Placeholder 3"/>
          <p:cNvSpPr>
            <a:spLocks noGrp="1"/>
          </p:cNvSpPr>
          <p:nvPr>
            <p:ph type="ftr" sz="quarter" idx="11"/>
          </p:nvPr>
        </p:nvSpPr>
        <p:spPr/>
        <p:txBody>
          <a:bodyPr/>
          <a:lstStyle/>
          <a:p>
            <a:endParaRPr lang="nb-NO" dirty="0"/>
          </a:p>
        </p:txBody>
      </p:sp>
      <p:sp>
        <p:nvSpPr>
          <p:cNvPr id="5" name="Slide Number Placeholder 4"/>
          <p:cNvSpPr>
            <a:spLocks noGrp="1"/>
          </p:cNvSpPr>
          <p:nvPr>
            <p:ph type="sldNum" sz="quarter" idx="12"/>
          </p:nvPr>
        </p:nvSpPr>
        <p:spPr/>
        <p:txBody>
          <a:bodyPr/>
          <a:lstStyle/>
          <a:p>
            <a:fld id="{8E0C6F0C-72B0-4267-ADC5-838F4517A3CD}" type="slidenum">
              <a:rPr lang="nb-NO" smtClean="0"/>
              <a:t>‹#›</a:t>
            </a:fld>
            <a:endParaRPr lang="nb-NO" dirty="0"/>
          </a:p>
        </p:txBody>
      </p:sp>
    </p:spTree>
    <p:extLst>
      <p:ext uri="{BB962C8B-B14F-4D97-AF65-F5344CB8AC3E}">
        <p14:creationId xmlns:p14="http://schemas.microsoft.com/office/powerpoint/2010/main" val="3675037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t">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D260EEA-61BE-4352-B0B1-4FA0BD0D8576}" type="datetime1">
              <a:rPr lang="nb-NO" smtClean="0"/>
              <a:t>30.12.2019</a:t>
            </a:fld>
            <a:endParaRPr lang="nb-NO"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nb-NO" dirty="0"/>
          </a:p>
        </p:txBody>
      </p:sp>
      <p:sp>
        <p:nvSpPr>
          <p:cNvPr id="9" name="Slide Number Placeholder 8"/>
          <p:cNvSpPr>
            <a:spLocks noGrp="1"/>
          </p:cNvSpPr>
          <p:nvPr>
            <p:ph type="sldNum" sz="quarter" idx="12"/>
          </p:nvPr>
        </p:nvSpPr>
        <p:spPr/>
        <p:txBody>
          <a:bodyPr/>
          <a:lstStyle/>
          <a:p>
            <a:fld id="{8E0C6F0C-72B0-4267-ADC5-838F4517A3CD}" type="slidenum">
              <a:rPr lang="nb-NO" smtClean="0"/>
              <a:t>‹#›</a:t>
            </a:fld>
            <a:endParaRPr lang="nb-NO" dirty="0"/>
          </a:p>
        </p:txBody>
      </p:sp>
    </p:spTree>
    <p:extLst>
      <p:ext uri="{BB962C8B-B14F-4D97-AF65-F5344CB8AC3E}">
        <p14:creationId xmlns:p14="http://schemas.microsoft.com/office/powerpoint/2010/main" val="154897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nhold med teks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nb-NO"/>
              <a:t>Klikk for å redigere tittelstil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C1397CC-4659-4A55-BC70-C79A090B817E}" type="datetime1">
              <a:rPr lang="nb-NO" smtClean="0"/>
              <a:t>30.12.2019</a:t>
            </a:fld>
            <a:endParaRPr lang="nb-NO"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nb-NO"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E0C6F0C-72B0-4267-ADC5-838F4517A3CD}" type="slidenum">
              <a:rPr lang="nb-NO" smtClean="0"/>
              <a:t>‹#›</a:t>
            </a:fld>
            <a:endParaRPr lang="nb-NO" dirty="0"/>
          </a:p>
        </p:txBody>
      </p:sp>
    </p:spTree>
    <p:extLst>
      <p:ext uri="{BB962C8B-B14F-4D97-AF65-F5344CB8AC3E}">
        <p14:creationId xmlns:p14="http://schemas.microsoft.com/office/powerpoint/2010/main" val="1503679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e med tekst">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nb-NO"/>
              <a:t>Klikk for å redigere tittelstil</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22FB13F4-081A-45CD-8699-5CC82587C99F}" type="datetime1">
              <a:rPr lang="nb-NO" smtClean="0"/>
              <a:t>30.12.2019</a:t>
            </a:fld>
            <a:endParaRPr lang="nb-NO" dirty="0"/>
          </a:p>
        </p:txBody>
      </p:sp>
      <p:sp>
        <p:nvSpPr>
          <p:cNvPr id="6" name="Footer Placeholder 5"/>
          <p:cNvSpPr>
            <a:spLocks noGrp="1"/>
          </p:cNvSpPr>
          <p:nvPr>
            <p:ph type="ftr" sz="quarter" idx="11"/>
          </p:nvPr>
        </p:nvSpPr>
        <p:spPr/>
        <p:txBody>
          <a:bodyPr/>
          <a:lstStyle/>
          <a:p>
            <a:endParaRPr lang="nb-NO" dirty="0"/>
          </a:p>
        </p:txBody>
      </p:sp>
      <p:sp>
        <p:nvSpPr>
          <p:cNvPr id="7" name="Slide Number Placeholder 6"/>
          <p:cNvSpPr>
            <a:spLocks noGrp="1"/>
          </p:cNvSpPr>
          <p:nvPr>
            <p:ph type="sldNum" sz="quarter" idx="12"/>
          </p:nvPr>
        </p:nvSpPr>
        <p:spPr/>
        <p:txBody>
          <a:bodyPr/>
          <a:lstStyle/>
          <a:p>
            <a:fld id="{8E0C6F0C-72B0-4267-ADC5-838F4517A3CD}" type="slidenum">
              <a:rPr lang="nb-NO" smtClean="0"/>
              <a:t>‹#›</a:t>
            </a:fld>
            <a:endParaRPr lang="nb-NO" dirty="0"/>
          </a:p>
        </p:txBody>
      </p:sp>
    </p:spTree>
    <p:extLst>
      <p:ext uri="{BB962C8B-B14F-4D97-AF65-F5344CB8AC3E}">
        <p14:creationId xmlns:p14="http://schemas.microsoft.com/office/powerpoint/2010/main" val="2365798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nb-NO"/>
              <a:t>Klikk for å redigere tittelstil</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889C5FB-1F8D-457D-A93E-68F7BD1A9039}" type="datetime1">
              <a:rPr lang="nb-NO" smtClean="0"/>
              <a:t>30.12.2019</a:t>
            </a:fld>
            <a:endParaRPr lang="nb-NO"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nb-NO"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E0C6F0C-72B0-4267-ADC5-838F4517A3CD}" type="slidenum">
              <a:rPr lang="nb-NO" smtClean="0"/>
              <a:t>‹#›</a:t>
            </a:fld>
            <a:endParaRPr lang="nb-NO"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007114"/>
      </p:ext>
    </p:extLst>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trooglivssyn.no/"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3.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www.politiet.no/kontakt-oss/stottesenter-for-kriminalitetsutsatte/" TargetMode="External"/><Relationship Id="rId7" Type="http://schemas.openxmlformats.org/officeDocument/2006/relationships/hyperlink" Target="https://dinutvei.no/nettlesing-uten-spor/4-nettlesing-uten-spor"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hyperlink" Target="https://dinutvei.no/hjelpetilbud" TargetMode="External"/><Relationship Id="rId5" Type="http://schemas.openxmlformats.org/officeDocument/2006/relationships/hyperlink" Target="http://www.hjelpekilden.no/" TargetMode="External"/><Relationship Id="rId4" Type="http://schemas.openxmlformats.org/officeDocument/2006/relationships/hyperlink" Target="https://barnevernvakten.no/"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www.fafo.no/index.php/zoo-publikasjoner/fafo-rapporter/item/migrasjon-foreldreskap-og-sosial-kontroll"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s://rettentil.no/"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4605455" y="431046"/>
            <a:ext cx="6924906" cy="3100865"/>
          </a:xfrm>
        </p:spPr>
        <p:txBody>
          <a:bodyPr>
            <a:noAutofit/>
          </a:bodyPr>
          <a:lstStyle/>
          <a:p>
            <a:pPr algn="r" rtl="1"/>
            <a:r>
              <a:rPr lang="ur-PK" sz="4000" dirty="0">
                <a:solidFill>
                  <a:srgbClr val="002060"/>
                </a:solidFill>
                <a:latin typeface="Calibri" panose="020F0502020204030204" pitchFamily="34" charset="0"/>
                <a:cs typeface="Calibri" panose="020F0502020204030204" pitchFamily="34" charset="0"/>
              </a:rPr>
              <a:t>مذہب اور ازدواجی زندگی – نوعمر افراد اور نوجوان بالغ</a:t>
            </a:r>
            <a:r>
              <a:rPr lang="nb-NO" sz="4000" dirty="0">
                <a:solidFill>
                  <a:srgbClr val="002060"/>
                </a:solidFill>
                <a:latin typeface="Calibri" panose="020F0502020204030204" pitchFamily="34" charset="0"/>
                <a:cs typeface="Calibri" panose="020F0502020204030204" pitchFamily="34" charset="0"/>
              </a:rPr>
              <a:t/>
            </a:r>
            <a:br>
              <a:rPr lang="nb-NO" sz="4000" dirty="0">
                <a:solidFill>
                  <a:srgbClr val="002060"/>
                </a:solidFill>
                <a:latin typeface="Calibri" panose="020F0502020204030204" pitchFamily="34" charset="0"/>
                <a:cs typeface="Calibri" panose="020F0502020204030204" pitchFamily="34" charset="0"/>
              </a:rPr>
            </a:br>
            <a:endParaRPr lang="nb-NO" sz="4000" dirty="0">
              <a:solidFill>
                <a:srgbClr val="002060"/>
              </a:solidFill>
              <a:latin typeface="Calibri" panose="020F0502020204030204" pitchFamily="34" charset="0"/>
              <a:cs typeface="Calibri" panose="020F0502020204030204" pitchFamily="34" charset="0"/>
            </a:endParaRPr>
          </a:p>
        </p:txBody>
      </p:sp>
      <p:pic>
        <p:nvPicPr>
          <p:cNvPr id="5" name="Bild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045" y="569067"/>
            <a:ext cx="3847869" cy="5400000"/>
          </a:xfrm>
          <a:prstGeom prst="rect">
            <a:avLst/>
          </a:prstGeom>
        </p:spPr>
      </p:pic>
      <p:pic>
        <p:nvPicPr>
          <p:cNvPr id="4" name="Bild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95029" y="4967166"/>
            <a:ext cx="4135332" cy="720000"/>
          </a:xfrm>
          <a:prstGeom prst="rect">
            <a:avLst/>
          </a:prstGeom>
        </p:spPr>
      </p:pic>
      <p:sp>
        <p:nvSpPr>
          <p:cNvPr id="3" name="Plassholder for lysbildenummer 2"/>
          <p:cNvSpPr>
            <a:spLocks noGrp="1"/>
          </p:cNvSpPr>
          <p:nvPr>
            <p:ph type="sldNum" sz="quarter" idx="12"/>
          </p:nvPr>
        </p:nvSpPr>
        <p:spPr/>
        <p:txBody>
          <a:bodyPr/>
          <a:lstStyle/>
          <a:p>
            <a:fld id="{8E0C6F0C-72B0-4267-ADC5-838F4517A3CD}" type="slidenum">
              <a:rPr lang="nb-NO" smtClean="0"/>
              <a:t>1</a:t>
            </a:fld>
            <a:endParaRPr lang="nb-NO" dirty="0"/>
          </a:p>
        </p:txBody>
      </p:sp>
    </p:spTree>
    <p:extLst>
      <p:ext uri="{BB962C8B-B14F-4D97-AF65-F5344CB8AC3E}">
        <p14:creationId xmlns:p14="http://schemas.microsoft.com/office/powerpoint/2010/main" val="2004275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normAutofit/>
          </a:bodyPr>
          <a:lstStyle/>
          <a:p>
            <a:pPr algn="r" rtl="1"/>
            <a:r>
              <a:rPr lang="ur-PK" sz="3600" dirty="0">
                <a:solidFill>
                  <a:srgbClr val="002060"/>
                </a:solidFill>
                <a:latin typeface="Calibri" panose="020F0502020204030204" pitchFamily="34" charset="0"/>
                <a:cs typeface="Calibri" panose="020F0502020204030204" pitchFamily="34" charset="0"/>
              </a:rPr>
              <a:t>تعمیری مذہبی و نظریاتی ماحول وابستگی، ہمدردانہ خبرگیری اور سماجی تعلقات پیش کرتے ہیں</a:t>
            </a:r>
            <a:endParaRPr lang="nb-NO" sz="3600" dirty="0">
              <a:solidFill>
                <a:srgbClr val="002060"/>
              </a:solidFill>
              <a:latin typeface="Calibri" panose="020F0502020204030204" pitchFamily="34" charset="0"/>
              <a:cs typeface="Calibri" panose="020F0502020204030204" pitchFamily="34" charset="0"/>
            </a:endParaRPr>
          </a:p>
        </p:txBody>
      </p:sp>
      <p:sp>
        <p:nvSpPr>
          <p:cNvPr id="4" name="Plassholder for innhold 3"/>
          <p:cNvSpPr>
            <a:spLocks noGrp="1"/>
          </p:cNvSpPr>
          <p:nvPr>
            <p:ph idx="1"/>
          </p:nvPr>
        </p:nvSpPr>
        <p:spPr>
          <a:xfrm>
            <a:off x="1097280" y="2086892"/>
            <a:ext cx="10058400" cy="4023360"/>
          </a:xfrm>
        </p:spPr>
        <p:txBody>
          <a:bodyPr>
            <a:normAutofit/>
          </a:bodyPr>
          <a:lstStyle/>
          <a:p>
            <a:pPr marL="0" indent="0" algn="r" rtl="1">
              <a:buNone/>
            </a:pPr>
            <a:r>
              <a:rPr lang="ur-PK" sz="2400" b="1" dirty="0">
                <a:solidFill>
                  <a:srgbClr val="002060"/>
                </a:solidFill>
                <a:latin typeface="Calibri" panose="020F0502020204030204" pitchFamily="34" charset="0"/>
                <a:cs typeface="Calibri" panose="020F0502020204030204" pitchFamily="34" charset="0"/>
              </a:rPr>
              <a:t>۔ ۔ ۔ اور یہ معلومات دیتے ہیں کہ نارویجن معاشرہ کیا پیش کرتا ہے:</a:t>
            </a:r>
            <a:endParaRPr lang="nb-NO" sz="2400" b="1" dirty="0">
              <a:solidFill>
                <a:srgbClr val="002060"/>
              </a:solidFill>
              <a:latin typeface="Calibri" panose="020F0502020204030204" pitchFamily="34" charset="0"/>
              <a:cs typeface="Calibri" panose="020F0502020204030204" pitchFamily="34" charset="0"/>
            </a:endParaRPr>
          </a:p>
          <a:p>
            <a:pPr algn="r" rtl="1">
              <a:buFont typeface="Arial" panose="020B0604020202020204" pitchFamily="34" charset="0"/>
              <a:buChar char="•"/>
            </a:pPr>
            <a:r>
              <a:rPr lang="ur-PK" sz="2400" dirty="0">
                <a:solidFill>
                  <a:srgbClr val="002060"/>
                </a:solidFill>
                <a:latin typeface="Calibri" panose="020F0502020204030204" pitchFamily="34" charset="0"/>
                <a:cs typeface="Calibri" panose="020F0502020204030204" pitchFamily="34" charset="0"/>
              </a:rPr>
              <a:t> والدین کے کورسوں، تحفظ بچگان اور رضاکارانہ تنظیموں کے ذریعے گھرانوں کی مدد</a:t>
            </a:r>
          </a:p>
          <a:p>
            <a:pPr algn="r" rtl="1">
              <a:buFont typeface="Arial" panose="020B0604020202020204" pitchFamily="34" charset="0"/>
              <a:buChar char="•"/>
            </a:pPr>
            <a:r>
              <a:rPr lang="ur-PK" sz="2400" dirty="0">
                <a:solidFill>
                  <a:srgbClr val="002060"/>
                </a:solidFill>
                <a:latin typeface="Calibri" panose="020F0502020204030204" pitchFamily="34" charset="0"/>
                <a:cs typeface="Calibri" panose="020F0502020204030204" pitchFamily="34" charset="0"/>
              </a:rPr>
              <a:t> سکول میں اپنے اور دوسروں کے مذہب اور نظریۂ حیات کی تعلیم</a:t>
            </a:r>
          </a:p>
          <a:p>
            <a:pPr algn="r" rtl="1">
              <a:buFont typeface="Arial" panose="020B0604020202020204" pitchFamily="34" charset="0"/>
              <a:buChar char="•"/>
            </a:pPr>
            <a:r>
              <a:rPr lang="ur-PK" sz="2400" dirty="0">
                <a:solidFill>
                  <a:srgbClr val="002060"/>
                </a:solidFill>
                <a:latin typeface="Calibri" panose="020F0502020204030204" pitchFamily="34" charset="0"/>
                <a:cs typeface="Calibri" panose="020F0502020204030204" pitchFamily="34" charset="0"/>
              </a:rPr>
              <a:t>بہت سے ہسپتالوں، کیئر ہومز، جیلوں اور محکمۂ دفاع میں الگ مذہبی خدمات کا انتظام</a:t>
            </a:r>
          </a:p>
          <a:p>
            <a:pPr algn="r" rtl="1">
              <a:buFont typeface="Arial" panose="020B0604020202020204" pitchFamily="34" charset="0"/>
              <a:buChar char="•"/>
            </a:pPr>
            <a:r>
              <a:rPr lang="ur-PK" sz="2400" dirty="0">
                <a:solidFill>
                  <a:srgbClr val="002060"/>
                </a:solidFill>
                <a:latin typeface="Calibri" panose="020F0502020204030204" pitchFamily="34" charset="0"/>
                <a:cs typeface="Calibri" panose="020F0502020204030204" pitchFamily="34" charset="0"/>
              </a:rPr>
              <a:t>ہسپتالوں میں ننھے لڑکوں کا ختنہ</a:t>
            </a:r>
          </a:p>
          <a:p>
            <a:pPr algn="r" rtl="1">
              <a:buFont typeface="Arial" panose="020B0604020202020204" pitchFamily="34" charset="0"/>
              <a:buChar char="•"/>
            </a:pPr>
            <a:r>
              <a:rPr lang="ur-PK" sz="2400" dirty="0">
                <a:solidFill>
                  <a:srgbClr val="002060"/>
                </a:solidFill>
                <a:latin typeface="Calibri" panose="020F0502020204030204" pitchFamily="34" charset="0"/>
                <a:cs typeface="Calibri" panose="020F0502020204030204" pitchFamily="34" charset="0"/>
              </a:rPr>
              <a:t>۔۔۔</a:t>
            </a:r>
            <a:r>
              <a:rPr lang="nb-NO" sz="2400" dirty="0">
                <a:solidFill>
                  <a:srgbClr val="002060"/>
                </a:solidFill>
                <a:latin typeface="Garamond" panose="02020404030301010803" pitchFamily="18" charset="0"/>
              </a:rPr>
              <a:t> </a:t>
            </a:r>
          </a:p>
          <a:p>
            <a:endParaRPr lang="nb-NO" sz="2400" dirty="0">
              <a:solidFill>
                <a:srgbClr val="002060"/>
              </a:solidFill>
              <a:latin typeface="Garamond" panose="02020404030301010803" pitchFamily="18" charset="0"/>
            </a:endParaRPr>
          </a:p>
          <a:p>
            <a:pPr marL="0" indent="0">
              <a:buNone/>
            </a:pPr>
            <a:endParaRPr lang="nb-NO" sz="2200" dirty="0">
              <a:solidFill>
                <a:srgbClr val="002060"/>
              </a:solidFill>
              <a:latin typeface="Garamond" panose="02020404030301010803" pitchFamily="18" charset="0"/>
            </a:endParaRPr>
          </a:p>
        </p:txBody>
      </p:sp>
      <p:sp>
        <p:nvSpPr>
          <p:cNvPr id="2" name="Plassholder for lysbildenummer 1"/>
          <p:cNvSpPr>
            <a:spLocks noGrp="1"/>
          </p:cNvSpPr>
          <p:nvPr>
            <p:ph type="sldNum" sz="quarter" idx="12"/>
          </p:nvPr>
        </p:nvSpPr>
        <p:spPr/>
        <p:txBody>
          <a:bodyPr/>
          <a:lstStyle/>
          <a:p>
            <a:fld id="{8E0C6F0C-72B0-4267-ADC5-838F4517A3CD}" type="slidenum">
              <a:rPr lang="nb-NO" smtClean="0"/>
              <a:t>10</a:t>
            </a:fld>
            <a:endParaRPr lang="nb-NO" dirty="0"/>
          </a:p>
        </p:txBody>
      </p:sp>
      <p:pic>
        <p:nvPicPr>
          <p:cNvPr id="5" name="Bild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0850" y="5361759"/>
            <a:ext cx="1179854" cy="720000"/>
          </a:xfrm>
          <a:prstGeom prst="rect">
            <a:avLst/>
          </a:prstGeom>
        </p:spPr>
      </p:pic>
    </p:spTree>
    <p:extLst>
      <p:ext uri="{BB962C8B-B14F-4D97-AF65-F5344CB8AC3E}">
        <p14:creationId xmlns:p14="http://schemas.microsoft.com/office/powerpoint/2010/main" val="3383541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normAutofit/>
          </a:bodyPr>
          <a:lstStyle/>
          <a:p>
            <a:pPr algn="r" rtl="1"/>
            <a:r>
              <a:rPr lang="ur-PK" sz="3600" dirty="0">
                <a:solidFill>
                  <a:srgbClr val="002060"/>
                </a:solidFill>
                <a:latin typeface="Calibri" panose="020F0502020204030204" pitchFamily="34" charset="0"/>
                <a:cs typeface="Calibri" panose="020F0502020204030204" pitchFamily="34" charset="0"/>
              </a:rPr>
              <a:t>تعمیری مذہبی و نظریاتی ماحول نارویجن معاشرے کی ان سہولیات کے بارے میں معلومات دیتے ہیں</a:t>
            </a:r>
            <a:endParaRPr lang="nb-NO" sz="3600" dirty="0">
              <a:solidFill>
                <a:srgbClr val="002060"/>
              </a:solidFill>
            </a:endParaRPr>
          </a:p>
        </p:txBody>
      </p:sp>
      <p:sp>
        <p:nvSpPr>
          <p:cNvPr id="4" name="Plassholder for innhold 3"/>
          <p:cNvSpPr>
            <a:spLocks noGrp="1"/>
          </p:cNvSpPr>
          <p:nvPr>
            <p:ph idx="1"/>
          </p:nvPr>
        </p:nvSpPr>
        <p:spPr>
          <a:xfrm>
            <a:off x="1097280" y="2086892"/>
            <a:ext cx="10058400" cy="4023360"/>
          </a:xfrm>
        </p:spPr>
        <p:txBody>
          <a:bodyPr>
            <a:normAutofit/>
          </a:bodyPr>
          <a:lstStyle/>
          <a:p>
            <a:pPr algn="r" rtl="1">
              <a:buFont typeface="Arial" panose="020B0604020202020204" pitchFamily="34" charset="0"/>
              <a:buChar char="•"/>
            </a:pPr>
            <a:r>
              <a:rPr lang="ur-PK" sz="2400" dirty="0">
                <a:solidFill>
                  <a:srgbClr val="002060"/>
                </a:solidFill>
                <a:latin typeface="Calibri" panose="020F0502020204030204" pitchFamily="34" charset="0"/>
                <a:cs typeface="Calibri" panose="020F0502020204030204" pitchFamily="34" charset="0"/>
              </a:rPr>
              <a:t> اپنی روایت کے مطابق تدفین</a:t>
            </a:r>
          </a:p>
          <a:p>
            <a:pPr algn="r" rtl="1">
              <a:buFont typeface="Arial" panose="020B0604020202020204" pitchFamily="34" charset="0"/>
              <a:buChar char="•"/>
            </a:pPr>
            <a:r>
              <a:rPr lang="ur-PK" sz="2400" dirty="0">
                <a:solidFill>
                  <a:srgbClr val="002060"/>
                </a:solidFill>
                <a:latin typeface="Calibri" panose="020F0502020204030204" pitchFamily="34" charset="0"/>
                <a:cs typeface="Calibri" panose="020F0502020204030204" pitchFamily="34" charset="0"/>
              </a:rPr>
              <a:t> حلال اور کوشر خوراک کی درامد</a:t>
            </a:r>
          </a:p>
          <a:p>
            <a:pPr algn="r" rtl="1">
              <a:buFont typeface="Arial" panose="020B0604020202020204" pitchFamily="34" charset="0"/>
              <a:buChar char="•"/>
            </a:pPr>
            <a:r>
              <a:rPr lang="ur-PK" sz="2400" dirty="0">
                <a:solidFill>
                  <a:srgbClr val="002060"/>
                </a:solidFill>
                <a:latin typeface="Calibri" panose="020F0502020204030204" pitchFamily="34" charset="0"/>
                <a:cs typeface="Calibri" panose="020F0502020204030204" pitchFamily="34" charset="0"/>
              </a:rPr>
              <a:t> نوعمر افراد کے لیے اجتماعی رضاکارانہ کام، زبان کی تربیت، عورتوں کے کلب، ملاقات کی سروس وغیرہ جو نارویجن معاشرے کے فائدہ مند ادارے ہیں</a:t>
            </a:r>
            <a:endParaRPr lang="nb-NO" sz="2400" dirty="0">
              <a:solidFill>
                <a:srgbClr val="002060"/>
              </a:solidFill>
              <a:latin typeface="Calibri" panose="020F0502020204030204" pitchFamily="34" charset="0"/>
              <a:cs typeface="Calibri" panose="020F0502020204030204" pitchFamily="34" charset="0"/>
            </a:endParaRPr>
          </a:p>
          <a:p>
            <a:pPr marL="0" indent="0" algn="r" rtl="1">
              <a:buNone/>
            </a:pPr>
            <a:endParaRPr lang="ur-PK" sz="2400" b="1" dirty="0">
              <a:solidFill>
                <a:srgbClr val="002060"/>
              </a:solidFill>
              <a:latin typeface="Calibri" panose="020F0502020204030204" pitchFamily="34" charset="0"/>
              <a:cs typeface="Calibri" panose="020F0502020204030204" pitchFamily="34" charset="0"/>
            </a:endParaRPr>
          </a:p>
          <a:p>
            <a:pPr marL="0" indent="0" algn="r" rtl="1">
              <a:buNone/>
            </a:pPr>
            <a:r>
              <a:rPr lang="ur-PK" sz="2400" b="1" dirty="0">
                <a:solidFill>
                  <a:srgbClr val="002060"/>
                </a:solidFill>
                <a:latin typeface="Calibri" panose="020F0502020204030204" pitchFamily="34" charset="0"/>
                <a:cs typeface="Calibri" panose="020F0502020204030204" pitchFamily="34" charset="0"/>
              </a:rPr>
              <a:t>یہ عین درست ہے کہ انسان کسی مذہبی جماعت کے اندر یا باہر رہتے ہوۓ دین پر چلنے والا بھی ہو  - اور نارویجن معاشرے میں بھی بھرپور حصہ لیتا ہو۔</a:t>
            </a:r>
          </a:p>
          <a:p>
            <a:pPr marL="0" indent="0">
              <a:buNone/>
            </a:pPr>
            <a:endParaRPr lang="nb-NO" sz="2400" dirty="0">
              <a:solidFill>
                <a:srgbClr val="002060"/>
              </a:solidFill>
              <a:latin typeface="Garamond" panose="02020404030301010803" pitchFamily="18" charset="0"/>
            </a:endParaRPr>
          </a:p>
          <a:p>
            <a:endParaRPr lang="nb-NO" sz="2400" dirty="0">
              <a:solidFill>
                <a:srgbClr val="002060"/>
              </a:solidFill>
              <a:latin typeface="Garamond" panose="02020404030301010803" pitchFamily="18" charset="0"/>
            </a:endParaRPr>
          </a:p>
        </p:txBody>
      </p:sp>
      <p:sp>
        <p:nvSpPr>
          <p:cNvPr id="2" name="Plassholder for lysbildenummer 1"/>
          <p:cNvSpPr>
            <a:spLocks noGrp="1"/>
          </p:cNvSpPr>
          <p:nvPr>
            <p:ph type="sldNum" sz="quarter" idx="12"/>
          </p:nvPr>
        </p:nvSpPr>
        <p:spPr/>
        <p:txBody>
          <a:bodyPr/>
          <a:lstStyle/>
          <a:p>
            <a:fld id="{8E0C6F0C-72B0-4267-ADC5-838F4517A3CD}" type="slidenum">
              <a:rPr lang="nb-NO" smtClean="0"/>
              <a:t>11</a:t>
            </a:fld>
            <a:endParaRPr lang="nb-NO" dirty="0"/>
          </a:p>
        </p:txBody>
      </p:sp>
      <p:pic>
        <p:nvPicPr>
          <p:cNvPr id="5" name="Bild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0850" y="5361759"/>
            <a:ext cx="1179854" cy="720000"/>
          </a:xfrm>
          <a:prstGeom prst="rect">
            <a:avLst/>
          </a:prstGeom>
        </p:spPr>
      </p:pic>
    </p:spTree>
    <p:extLst>
      <p:ext uri="{BB962C8B-B14F-4D97-AF65-F5344CB8AC3E}">
        <p14:creationId xmlns:p14="http://schemas.microsoft.com/office/powerpoint/2010/main" val="521026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normAutofit/>
          </a:bodyPr>
          <a:lstStyle/>
          <a:p>
            <a:pPr algn="r" rtl="1"/>
            <a:r>
              <a:rPr lang="ur-PK" sz="3600" dirty="0">
                <a:solidFill>
                  <a:srgbClr val="002060"/>
                </a:solidFill>
                <a:latin typeface="Calibri" panose="020F0502020204030204" pitchFamily="34" charset="0"/>
                <a:cs typeface="Calibri" panose="020F0502020204030204" pitchFamily="34" charset="0"/>
              </a:rPr>
              <a:t>1۔ مذہبی ماحولوں میں نقصان دہ رجحانات</a:t>
            </a:r>
            <a:endParaRPr lang="nb-NO" sz="3600" dirty="0">
              <a:solidFill>
                <a:srgbClr val="002060"/>
              </a:solidFill>
              <a:latin typeface="Calibri" panose="020F0502020204030204" pitchFamily="34" charset="0"/>
              <a:cs typeface="Calibri" panose="020F0502020204030204" pitchFamily="34" charset="0"/>
            </a:endParaRPr>
          </a:p>
        </p:txBody>
      </p:sp>
      <p:sp>
        <p:nvSpPr>
          <p:cNvPr id="4" name="Plassholder for innhold 3"/>
          <p:cNvSpPr>
            <a:spLocks noGrp="1"/>
          </p:cNvSpPr>
          <p:nvPr>
            <p:ph idx="1"/>
          </p:nvPr>
        </p:nvSpPr>
        <p:spPr>
          <a:xfrm>
            <a:off x="1097280" y="2086892"/>
            <a:ext cx="10058400" cy="4023360"/>
          </a:xfrm>
        </p:spPr>
        <p:txBody>
          <a:bodyPr>
            <a:normAutofit fontScale="92500" lnSpcReduction="10000"/>
          </a:bodyPr>
          <a:lstStyle/>
          <a:p>
            <a:pPr algn="r" rtl="1">
              <a:buFont typeface="Arial" panose="020B0604020202020204" pitchFamily="34" charset="0"/>
              <a:buChar char="•"/>
            </a:pPr>
            <a:r>
              <a:rPr lang="ur-PK" sz="2800" dirty="0">
                <a:solidFill>
                  <a:srgbClr val="002060"/>
                </a:solidFill>
                <a:latin typeface="Calibri" panose="020F0502020204030204" pitchFamily="34" charset="0"/>
                <a:cs typeface="Calibri" panose="020F0502020204030204" pitchFamily="34" charset="0"/>
              </a:rPr>
              <a:t> خود کو بند رکھتے ہیں – زیادہ تر اپنے آپ میں مگن رہتے ہیں</a:t>
            </a:r>
            <a:endParaRPr lang="nb-NO" sz="2800" dirty="0">
              <a:solidFill>
                <a:srgbClr val="002060"/>
              </a:solidFill>
              <a:latin typeface="Calibri" panose="020F0502020204030204" pitchFamily="34" charset="0"/>
              <a:cs typeface="Calibri" panose="020F0502020204030204" pitchFamily="34" charset="0"/>
            </a:endParaRPr>
          </a:p>
          <a:p>
            <a:pPr lvl="1" algn="r" rtl="1">
              <a:buFont typeface="Arial" panose="020B0604020202020204" pitchFamily="34" charset="0"/>
              <a:buChar char="•"/>
            </a:pPr>
            <a:r>
              <a:rPr lang="ur-PK" sz="2400" dirty="0">
                <a:solidFill>
                  <a:srgbClr val="002060"/>
                </a:solidFill>
                <a:latin typeface="Calibri" panose="020F0502020204030204" pitchFamily="34" charset="0"/>
                <a:cs typeface="Calibri" panose="020F0502020204030204" pitchFamily="34" charset="0"/>
              </a:rPr>
              <a:t>اپنے گردوپیش کے معاشرے سے کم واسطہ رکھتے ہیں</a:t>
            </a:r>
          </a:p>
          <a:p>
            <a:pPr lvl="1" algn="r" rtl="1">
              <a:buFont typeface="Arial" panose="020B0604020202020204" pitchFamily="34" charset="0"/>
              <a:buChar char="•"/>
            </a:pPr>
            <a:r>
              <a:rPr lang="ur-PK" sz="2400" dirty="0">
                <a:solidFill>
                  <a:srgbClr val="002060"/>
                </a:solidFill>
                <a:latin typeface="Calibri" panose="020F0502020204030204" pitchFamily="34" charset="0"/>
                <a:cs typeface="Calibri" panose="020F0502020204030204" pitchFamily="34" charset="0"/>
              </a:rPr>
              <a:t>خود کو دوسروں سے متضاد اور بہتر بیان کرتے ہیں</a:t>
            </a:r>
            <a:endParaRPr lang="nb-NO" sz="2800" dirty="0">
              <a:solidFill>
                <a:srgbClr val="002060"/>
              </a:solidFill>
              <a:latin typeface="Calibri" panose="020F0502020204030204" pitchFamily="34" charset="0"/>
              <a:cs typeface="Calibri" panose="020F0502020204030204" pitchFamily="34" charset="0"/>
            </a:endParaRPr>
          </a:p>
          <a:p>
            <a:pPr algn="r" rtl="1">
              <a:buFont typeface="Arial" panose="020B0604020202020204" pitchFamily="34" charset="0"/>
              <a:buChar char="•"/>
            </a:pPr>
            <a:r>
              <a:rPr lang="ur-PK" sz="2800" dirty="0">
                <a:solidFill>
                  <a:srgbClr val="002060"/>
                </a:solidFill>
                <a:latin typeface="Calibri" panose="020F0502020204030204" pitchFamily="34" charset="0"/>
                <a:cs typeface="Calibri" panose="020F0502020204030204" pitchFamily="34" charset="0"/>
              </a:rPr>
              <a:t>اپنے گروہ کے اندر سوشل کنٹرول استعمال کرتے ہیں</a:t>
            </a:r>
            <a:endParaRPr lang="nb-NO" sz="2800" dirty="0">
              <a:solidFill>
                <a:srgbClr val="002060"/>
              </a:solidFill>
              <a:latin typeface="Calibri" panose="020F0502020204030204" pitchFamily="34" charset="0"/>
              <a:cs typeface="Calibri" panose="020F0502020204030204" pitchFamily="34" charset="0"/>
            </a:endParaRPr>
          </a:p>
          <a:p>
            <a:pPr lvl="1" algn="r" rtl="1">
              <a:buFont typeface="Arial" panose="020B0604020202020204" pitchFamily="34" charset="0"/>
              <a:buChar char="•"/>
            </a:pPr>
            <a:r>
              <a:rPr lang="ur-PK" sz="2400" dirty="0">
                <a:solidFill>
                  <a:srgbClr val="002060"/>
                </a:solidFill>
                <a:latin typeface="Calibri" panose="020F0502020204030204" pitchFamily="34" charset="0"/>
                <a:cs typeface="Calibri" panose="020F0502020204030204" pitchFamily="34" charset="0"/>
              </a:rPr>
              <a:t>مثال: جو لوگ مذہبی جماعت میں شریک نہ ہونے یا اپنی رکنیت ختم کرنے کا انتخاب کریں، ان سے قطع تعلق کرتے ہیں یا انہیں سزا دیتے ہیں</a:t>
            </a:r>
            <a:endParaRPr lang="nb-NO" sz="2400" dirty="0">
              <a:solidFill>
                <a:srgbClr val="002060"/>
              </a:solidFill>
              <a:latin typeface="Calibri" panose="020F0502020204030204" pitchFamily="34" charset="0"/>
              <a:cs typeface="Calibri" panose="020F0502020204030204" pitchFamily="34" charset="0"/>
            </a:endParaRPr>
          </a:p>
          <a:p>
            <a:pPr algn="r" rtl="1">
              <a:buFont typeface="Arial" panose="020B0604020202020204" pitchFamily="34" charset="0"/>
              <a:buChar char="•"/>
            </a:pPr>
            <a:r>
              <a:rPr lang="ur-PK" sz="2800" dirty="0">
                <a:solidFill>
                  <a:srgbClr val="002060"/>
                </a:solidFill>
                <a:latin typeface="Calibri" panose="020F0502020204030204" pitchFamily="34" charset="0"/>
                <a:cs typeface="Calibri" panose="020F0502020204030204" pitchFamily="34" charset="0"/>
              </a:rPr>
              <a:t> ناروے کی آزاد خیالی کی اقدار کے بارے میں منفی سوچ اور دوغلی زبان؛ ایک زبان اپنی جماعت کے اندر اور ایک زبان باہر کے لوگوں کے لیے</a:t>
            </a:r>
            <a:endParaRPr lang="nb-NO" sz="2800" dirty="0">
              <a:solidFill>
                <a:srgbClr val="002060"/>
              </a:solidFill>
              <a:latin typeface="Calibri" panose="020F0502020204030204" pitchFamily="34" charset="0"/>
              <a:cs typeface="Calibri" panose="020F0502020204030204" pitchFamily="34" charset="0"/>
            </a:endParaRPr>
          </a:p>
          <a:p>
            <a:pPr lvl="1" algn="r" rtl="1">
              <a:buFont typeface="Arial" panose="020B0604020202020204" pitchFamily="34" charset="0"/>
              <a:buChar char="•"/>
            </a:pPr>
            <a:r>
              <a:rPr lang="ur-PK" sz="2400" dirty="0">
                <a:solidFill>
                  <a:srgbClr val="002060"/>
                </a:solidFill>
                <a:latin typeface="Calibri" panose="020F0502020204030204" pitchFamily="34" charset="0"/>
                <a:cs typeface="Calibri" panose="020F0502020204030204" pitchFamily="34" charset="0"/>
              </a:rPr>
              <a:t>مثال: بالخصوص لڑکیوں اور عورتوں کی آزادی میں رکاوٹ ڈالتے ہیں</a:t>
            </a:r>
            <a:endParaRPr lang="nb-NO" sz="2800" dirty="0">
              <a:solidFill>
                <a:srgbClr val="002060"/>
              </a:solidFill>
              <a:latin typeface="Calibri" panose="020F0502020204030204" pitchFamily="34" charset="0"/>
              <a:cs typeface="Calibri" panose="020F0502020204030204" pitchFamily="34" charset="0"/>
            </a:endParaRPr>
          </a:p>
          <a:p>
            <a:pPr algn="r" rtl="1">
              <a:buFont typeface="Arial" panose="020B0604020202020204" pitchFamily="34" charset="0"/>
              <a:buChar char="•"/>
            </a:pPr>
            <a:r>
              <a:rPr lang="ur-PK" sz="2800" dirty="0">
                <a:solidFill>
                  <a:srgbClr val="002060"/>
                </a:solidFill>
                <a:latin typeface="Calibri" panose="020F0502020204030204" pitchFamily="34" charset="0"/>
                <a:cs typeface="Calibri" panose="020F0502020204030204" pitchFamily="34" charset="0"/>
              </a:rPr>
              <a:t> آزادئ اظہار کا غلط استعمال، اور مذہب پر تنقید کو برداشت نہیں کرتے</a:t>
            </a:r>
            <a:endParaRPr lang="nb-NO" sz="2800" dirty="0">
              <a:solidFill>
                <a:srgbClr val="002060"/>
              </a:solidFill>
              <a:latin typeface="Calibri" panose="020F0502020204030204" pitchFamily="34" charset="0"/>
              <a:cs typeface="Calibri" panose="020F0502020204030204" pitchFamily="34" charset="0"/>
            </a:endParaRPr>
          </a:p>
        </p:txBody>
      </p:sp>
      <p:sp>
        <p:nvSpPr>
          <p:cNvPr id="2" name="Plassholder for lysbildenummer 1"/>
          <p:cNvSpPr>
            <a:spLocks noGrp="1"/>
          </p:cNvSpPr>
          <p:nvPr>
            <p:ph type="sldNum" sz="quarter" idx="12"/>
          </p:nvPr>
        </p:nvSpPr>
        <p:spPr/>
        <p:txBody>
          <a:bodyPr/>
          <a:lstStyle/>
          <a:p>
            <a:fld id="{8E0C6F0C-72B0-4267-ADC5-838F4517A3CD}" type="slidenum">
              <a:rPr lang="nb-NO" smtClean="0"/>
              <a:t>12</a:t>
            </a:fld>
            <a:endParaRPr lang="nb-NO" dirty="0"/>
          </a:p>
        </p:txBody>
      </p:sp>
      <p:pic>
        <p:nvPicPr>
          <p:cNvPr id="5" name="Bild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0850" y="5361759"/>
            <a:ext cx="1179854" cy="720000"/>
          </a:xfrm>
          <a:prstGeom prst="rect">
            <a:avLst/>
          </a:prstGeom>
        </p:spPr>
      </p:pic>
    </p:spTree>
    <p:extLst>
      <p:ext uri="{BB962C8B-B14F-4D97-AF65-F5344CB8AC3E}">
        <p14:creationId xmlns:p14="http://schemas.microsoft.com/office/powerpoint/2010/main" val="239204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normAutofit/>
          </a:bodyPr>
          <a:lstStyle/>
          <a:p>
            <a:pPr algn="r" rtl="1"/>
            <a:r>
              <a:rPr lang="ur-PK" sz="3600" dirty="0">
                <a:solidFill>
                  <a:srgbClr val="002060"/>
                </a:solidFill>
                <a:latin typeface="Calibri" panose="020F0502020204030204" pitchFamily="34" charset="0"/>
                <a:cs typeface="Calibri" panose="020F0502020204030204" pitchFamily="34" charset="0"/>
              </a:rPr>
              <a:t>2۔ مذہبی ماحولوں میں نقصان دہ رجحانات</a:t>
            </a:r>
            <a:endParaRPr lang="nb-NO" sz="3600" dirty="0">
              <a:solidFill>
                <a:srgbClr val="002060"/>
              </a:solidFill>
              <a:latin typeface="Calibri" panose="020F0502020204030204" pitchFamily="34" charset="0"/>
              <a:cs typeface="Calibri" panose="020F0502020204030204" pitchFamily="34" charset="0"/>
            </a:endParaRPr>
          </a:p>
        </p:txBody>
      </p:sp>
      <p:sp>
        <p:nvSpPr>
          <p:cNvPr id="4" name="Plassholder for innhold 3"/>
          <p:cNvSpPr>
            <a:spLocks noGrp="1"/>
          </p:cNvSpPr>
          <p:nvPr>
            <p:ph idx="1"/>
          </p:nvPr>
        </p:nvSpPr>
        <p:spPr>
          <a:xfrm>
            <a:off x="1097280" y="2086892"/>
            <a:ext cx="10058400" cy="4023360"/>
          </a:xfrm>
        </p:spPr>
        <p:txBody>
          <a:bodyPr>
            <a:normAutofit/>
          </a:bodyPr>
          <a:lstStyle/>
          <a:p>
            <a:pPr algn="r" rtl="1">
              <a:buFont typeface="Arial" panose="020B0604020202020204" pitchFamily="34" charset="0"/>
              <a:buChar char="•"/>
            </a:pPr>
            <a:r>
              <a:rPr lang="ur-PK" sz="2800" b="1" dirty="0">
                <a:solidFill>
                  <a:srgbClr val="002060"/>
                </a:solidFill>
                <a:latin typeface="Calibri" panose="020F0502020204030204" pitchFamily="34" charset="0"/>
                <a:cs typeface="Calibri" panose="020F0502020204030204" pitchFamily="34" charset="0"/>
              </a:rPr>
              <a:t> یہ </a:t>
            </a:r>
            <a:r>
              <a:rPr lang="ur-PK" sz="2800" b="1" i="1" u="sng" dirty="0">
                <a:solidFill>
                  <a:srgbClr val="002060"/>
                </a:solidFill>
                <a:latin typeface="Calibri" panose="020F0502020204030204" pitchFamily="34" charset="0"/>
                <a:cs typeface="Calibri" panose="020F0502020204030204" pitchFamily="34" charset="0"/>
              </a:rPr>
              <a:t>نہ</a:t>
            </a:r>
            <a:r>
              <a:rPr lang="ur-PK" sz="2800" b="1" dirty="0">
                <a:solidFill>
                  <a:srgbClr val="002060"/>
                </a:solidFill>
                <a:latin typeface="Calibri" panose="020F0502020204030204" pitchFamily="34" charset="0"/>
                <a:cs typeface="Calibri" panose="020F0502020204030204" pitchFamily="34" charset="0"/>
              </a:rPr>
              <a:t> بتانا کہ ناروے میں کیا منع ہے:</a:t>
            </a:r>
            <a:endParaRPr lang="ur-PK" sz="2600" dirty="0">
              <a:solidFill>
                <a:srgbClr val="002060"/>
              </a:solidFill>
              <a:latin typeface="Calibri" panose="020F0502020204030204" pitchFamily="34" charset="0"/>
              <a:cs typeface="Calibri" panose="020F0502020204030204" pitchFamily="34" charset="0"/>
            </a:endParaRPr>
          </a:p>
          <a:p>
            <a:pPr lvl="1" algn="r" rtl="1">
              <a:buFont typeface="Arial" panose="020B0604020202020204" pitchFamily="34" charset="0"/>
              <a:buChar char="•"/>
            </a:pPr>
            <a:r>
              <a:rPr lang="ur-PK" sz="2600" dirty="0">
                <a:solidFill>
                  <a:srgbClr val="002060"/>
                </a:solidFill>
                <a:latin typeface="Calibri" panose="020F0502020204030204" pitchFamily="34" charset="0"/>
                <a:cs typeface="Calibri" panose="020F0502020204030204" pitchFamily="34" charset="0"/>
              </a:rPr>
              <a:t>ایک سے زیادہ بیویاں</a:t>
            </a:r>
          </a:p>
          <a:p>
            <a:pPr lvl="1" algn="r" rtl="1">
              <a:buFont typeface="Arial" panose="020B0604020202020204" pitchFamily="34" charset="0"/>
              <a:buChar char="•"/>
            </a:pPr>
            <a:r>
              <a:rPr lang="ur-PK" sz="2600" dirty="0">
                <a:solidFill>
                  <a:srgbClr val="002060"/>
                </a:solidFill>
                <a:latin typeface="Calibri" panose="020F0502020204030204" pitchFamily="34" charset="0"/>
                <a:cs typeface="Calibri" panose="020F0502020204030204" pitchFamily="34" charset="0"/>
              </a:rPr>
              <a:t>جبری شادی</a:t>
            </a:r>
          </a:p>
          <a:p>
            <a:pPr lvl="1" algn="r" rtl="1">
              <a:buFont typeface="Arial" panose="020B0604020202020204" pitchFamily="34" charset="0"/>
              <a:buChar char="•"/>
            </a:pPr>
            <a:r>
              <a:rPr lang="ur-PK" sz="2600" dirty="0">
                <a:solidFill>
                  <a:srgbClr val="002060"/>
                </a:solidFill>
                <a:latin typeface="Calibri" panose="020F0502020204030204" pitchFamily="34" charset="0"/>
                <a:cs typeface="Calibri" panose="020F0502020204030204" pitchFamily="34" charset="0"/>
              </a:rPr>
              <a:t>لڑکیوں کے جنسی اعضا کاٹنا</a:t>
            </a:r>
          </a:p>
          <a:p>
            <a:pPr lvl="1" algn="r" rtl="1">
              <a:buFont typeface="Arial" panose="020B0604020202020204" pitchFamily="34" charset="0"/>
              <a:buChar char="•"/>
            </a:pPr>
            <a:r>
              <a:rPr lang="ur-PK" sz="2600" dirty="0">
                <a:solidFill>
                  <a:srgbClr val="002060"/>
                </a:solidFill>
                <a:latin typeface="Calibri" panose="020F0502020204030204" pitchFamily="34" charset="0"/>
                <a:cs typeface="Calibri" panose="020F0502020204030204" pitchFamily="34" charset="0"/>
              </a:rPr>
              <a:t>بچوں کی پرورش میں مار پیٹ کا استعمال</a:t>
            </a:r>
          </a:p>
          <a:p>
            <a:pPr lvl="1" algn="r" rtl="1">
              <a:buFont typeface="Arial" panose="020B0604020202020204" pitchFamily="34" charset="0"/>
              <a:buChar char="•"/>
            </a:pPr>
            <a:r>
              <a:rPr lang="ur-PK" sz="2600" dirty="0">
                <a:solidFill>
                  <a:srgbClr val="002060"/>
                </a:solidFill>
                <a:latin typeface="Calibri" panose="020F0502020204030204" pitchFamily="34" charset="0"/>
                <a:cs typeface="Calibri" panose="020F0502020204030204" pitchFamily="34" charset="0"/>
              </a:rPr>
              <a:t>سکول سے چھٹی کے بعد اکثر، اور لڑکوں اور لڑکیوں کو سختی سے الگ رکھتے ہوۓ سرگرمیاں</a:t>
            </a:r>
          </a:p>
          <a:p>
            <a:pPr lvl="1" algn="r" rtl="1">
              <a:buFont typeface="Arial" panose="020B0604020202020204" pitchFamily="34" charset="0"/>
              <a:buChar char="•"/>
            </a:pPr>
            <a:r>
              <a:rPr lang="ur-PK" sz="2600" dirty="0">
                <a:solidFill>
                  <a:srgbClr val="002060"/>
                </a:solidFill>
                <a:latin typeface="Calibri" panose="020F0502020204030204" pitchFamily="34" charset="0"/>
                <a:cs typeface="Calibri" panose="020F0502020204030204" pitchFamily="34" charset="0"/>
              </a:rPr>
              <a:t>مذہبی اثر کی خاطر آبائی وطن میں زبردستی قیام</a:t>
            </a:r>
            <a:endParaRPr lang="nb-NO" sz="2600" dirty="0">
              <a:solidFill>
                <a:srgbClr val="002060"/>
              </a:solidFill>
              <a:latin typeface="Calibri" panose="020F0502020204030204" pitchFamily="34" charset="0"/>
              <a:cs typeface="Calibri" panose="020F0502020204030204" pitchFamily="34" charset="0"/>
            </a:endParaRPr>
          </a:p>
          <a:p>
            <a:pPr marL="201168" lvl="1" indent="0" algn="r" rtl="1">
              <a:buNone/>
            </a:pPr>
            <a:endParaRPr lang="nb-NO" sz="2600" dirty="0">
              <a:solidFill>
                <a:srgbClr val="002060"/>
              </a:solidFill>
              <a:latin typeface="Calibri" panose="020F0502020204030204" pitchFamily="34" charset="0"/>
              <a:cs typeface="Calibri" panose="020F0502020204030204" pitchFamily="34" charset="0"/>
            </a:endParaRPr>
          </a:p>
          <a:p>
            <a:pPr lvl="1" algn="r" rtl="1">
              <a:buFont typeface="Arial" panose="020B0604020202020204" pitchFamily="34" charset="0"/>
              <a:buChar char="•"/>
            </a:pPr>
            <a:r>
              <a:rPr lang="ur-PK" sz="2800" b="1" dirty="0">
                <a:solidFill>
                  <a:srgbClr val="002060"/>
                </a:solidFill>
                <a:latin typeface="Calibri" panose="020F0502020204030204" pitchFamily="34" charset="0"/>
                <a:cs typeface="Calibri" panose="020F0502020204030204" pitchFamily="34" charset="0"/>
              </a:rPr>
              <a:t>دوسروں کی آزادیوں کو محدود کرنا</a:t>
            </a:r>
            <a:endParaRPr lang="nb-NO" sz="2800" b="1" dirty="0">
              <a:solidFill>
                <a:srgbClr val="002060"/>
              </a:solidFill>
              <a:latin typeface="Calibri" panose="020F0502020204030204" pitchFamily="34" charset="0"/>
              <a:cs typeface="Calibri" panose="020F0502020204030204" pitchFamily="34" charset="0"/>
            </a:endParaRPr>
          </a:p>
          <a:p>
            <a:pPr lvl="1">
              <a:buFont typeface="Arial" panose="020B0604020202020204" pitchFamily="34" charset="0"/>
              <a:buChar char="•"/>
            </a:pPr>
            <a:endParaRPr lang="nb-NO" sz="2600" dirty="0">
              <a:solidFill>
                <a:srgbClr val="002060"/>
              </a:solidFill>
              <a:latin typeface="Garamond" panose="02020404030301010803" pitchFamily="18" charset="0"/>
            </a:endParaRPr>
          </a:p>
        </p:txBody>
      </p:sp>
      <p:sp>
        <p:nvSpPr>
          <p:cNvPr id="2" name="Plassholder for lysbildenummer 1"/>
          <p:cNvSpPr>
            <a:spLocks noGrp="1"/>
          </p:cNvSpPr>
          <p:nvPr>
            <p:ph type="sldNum" sz="quarter" idx="12"/>
          </p:nvPr>
        </p:nvSpPr>
        <p:spPr/>
        <p:txBody>
          <a:bodyPr/>
          <a:lstStyle/>
          <a:p>
            <a:fld id="{8E0C6F0C-72B0-4267-ADC5-838F4517A3CD}" type="slidenum">
              <a:rPr lang="nb-NO" smtClean="0"/>
              <a:t>13</a:t>
            </a:fld>
            <a:endParaRPr lang="nb-NO" dirty="0"/>
          </a:p>
        </p:txBody>
      </p:sp>
      <p:pic>
        <p:nvPicPr>
          <p:cNvPr id="5" name="Bild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0850" y="5361759"/>
            <a:ext cx="1179854" cy="720000"/>
          </a:xfrm>
          <a:prstGeom prst="rect">
            <a:avLst/>
          </a:prstGeom>
        </p:spPr>
      </p:pic>
    </p:spTree>
    <p:extLst>
      <p:ext uri="{BB962C8B-B14F-4D97-AF65-F5344CB8AC3E}">
        <p14:creationId xmlns:p14="http://schemas.microsoft.com/office/powerpoint/2010/main" val="2174879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p:cNvSpPr>
            <a:spLocks noGrp="1"/>
          </p:cNvSpPr>
          <p:nvPr>
            <p:ph type="title"/>
          </p:nvPr>
        </p:nvSpPr>
        <p:spPr/>
        <p:txBody>
          <a:bodyPr>
            <a:normAutofit/>
          </a:bodyPr>
          <a:lstStyle/>
          <a:p>
            <a:pPr algn="r" rtl="1"/>
            <a:r>
              <a:rPr lang="ur-PK" sz="6600" dirty="0">
                <a:solidFill>
                  <a:srgbClr val="002060"/>
                </a:solidFill>
                <a:latin typeface="Calibri" panose="020F0502020204030204" pitchFamily="34" charset="0"/>
                <a:cs typeface="Calibri" panose="020F0502020204030204" pitchFamily="34" charset="0"/>
              </a:rPr>
              <a:t>1۔ سوشل کنٹرول کیا ہے؟</a:t>
            </a:r>
            <a:endParaRPr lang="nb-NO" sz="6600" dirty="0">
              <a:solidFill>
                <a:srgbClr val="002060"/>
              </a:solidFill>
              <a:latin typeface="Calibri" panose="020F0502020204030204" pitchFamily="34" charset="0"/>
              <a:cs typeface="Calibri" panose="020F0502020204030204" pitchFamily="34" charset="0"/>
            </a:endParaRPr>
          </a:p>
        </p:txBody>
      </p:sp>
      <p:sp>
        <p:nvSpPr>
          <p:cNvPr id="6" name="Plassholder for tekst 5"/>
          <p:cNvSpPr>
            <a:spLocks noGrp="1"/>
          </p:cNvSpPr>
          <p:nvPr>
            <p:ph type="body" idx="1"/>
          </p:nvPr>
        </p:nvSpPr>
        <p:spPr/>
        <p:txBody>
          <a:bodyPr>
            <a:normAutofit/>
          </a:bodyPr>
          <a:lstStyle/>
          <a:p>
            <a:pPr algn="r" rtl="1"/>
            <a:r>
              <a:rPr lang="ur-PK" dirty="0">
                <a:solidFill>
                  <a:srgbClr val="002060"/>
                </a:solidFill>
                <a:latin typeface="Calibri" panose="020F0502020204030204" pitchFamily="34" charset="0"/>
                <a:cs typeface="Calibri" panose="020F0502020204030204" pitchFamily="34" charset="0"/>
              </a:rPr>
              <a:t>مذہب اور ازدواجی زندگی – نوعمر افراد اور نوجوان بالغ</a:t>
            </a:r>
            <a:endParaRPr lang="nb-NO" dirty="0">
              <a:latin typeface="Calibri" panose="020F0502020204030204" pitchFamily="34" charset="0"/>
              <a:cs typeface="Calibri" panose="020F0502020204030204" pitchFamily="34" charset="0"/>
            </a:endParaRPr>
          </a:p>
        </p:txBody>
      </p:sp>
      <p:sp>
        <p:nvSpPr>
          <p:cNvPr id="4" name="Plassholder for lysbildenummer 3"/>
          <p:cNvSpPr>
            <a:spLocks noGrp="1"/>
          </p:cNvSpPr>
          <p:nvPr>
            <p:ph type="sldNum" sz="quarter" idx="12"/>
          </p:nvPr>
        </p:nvSpPr>
        <p:spPr/>
        <p:txBody>
          <a:bodyPr/>
          <a:lstStyle/>
          <a:p>
            <a:fld id="{8E0C6F0C-72B0-4267-ADC5-838F4517A3CD}" type="slidenum">
              <a:rPr lang="nb-NO" smtClean="0"/>
              <a:t>14</a:t>
            </a:fld>
            <a:endParaRPr lang="nb-NO" dirty="0"/>
          </a:p>
        </p:txBody>
      </p:sp>
      <p:pic>
        <p:nvPicPr>
          <p:cNvPr id="7" name="Bild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0850" y="5361759"/>
            <a:ext cx="1179854" cy="720000"/>
          </a:xfrm>
          <a:prstGeom prst="rect">
            <a:avLst/>
          </a:prstGeom>
        </p:spPr>
      </p:pic>
    </p:spTree>
    <p:extLst>
      <p:ext uri="{BB962C8B-B14F-4D97-AF65-F5344CB8AC3E}">
        <p14:creationId xmlns:p14="http://schemas.microsoft.com/office/powerpoint/2010/main" val="12090624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normAutofit/>
          </a:bodyPr>
          <a:lstStyle/>
          <a:p>
            <a:pPr algn="r" rtl="1"/>
            <a:r>
              <a:rPr lang="ur-PK" sz="3600" dirty="0">
                <a:solidFill>
                  <a:srgbClr val="002060"/>
                </a:solidFill>
                <a:latin typeface="Calibri" panose="020F0502020204030204" pitchFamily="34" charset="0"/>
                <a:cs typeface="Calibri" panose="020F0502020204030204" pitchFamily="34" charset="0"/>
              </a:rPr>
              <a:t>سوشل کنٹرول</a:t>
            </a:r>
            <a:endParaRPr lang="nb-NO" sz="3600" dirty="0">
              <a:solidFill>
                <a:srgbClr val="002060"/>
              </a:solidFill>
            </a:endParaRPr>
          </a:p>
        </p:txBody>
      </p:sp>
      <p:sp>
        <p:nvSpPr>
          <p:cNvPr id="4" name="Plassholder for innhold 3"/>
          <p:cNvSpPr>
            <a:spLocks noGrp="1"/>
          </p:cNvSpPr>
          <p:nvPr>
            <p:ph idx="1"/>
          </p:nvPr>
        </p:nvSpPr>
        <p:spPr>
          <a:xfrm>
            <a:off x="1097280" y="2086892"/>
            <a:ext cx="10058400" cy="4023360"/>
          </a:xfrm>
        </p:spPr>
        <p:txBody>
          <a:bodyPr>
            <a:normAutofit/>
          </a:bodyPr>
          <a:lstStyle/>
          <a:p>
            <a:pPr algn="r" rtl="1">
              <a:buFont typeface="Arial" panose="020B0604020202020204" pitchFamily="34" charset="0"/>
              <a:buChar char="•"/>
            </a:pPr>
            <a:r>
              <a:rPr lang="nb-NO" sz="2800" dirty="0">
                <a:solidFill>
                  <a:srgbClr val="002060"/>
                </a:solidFill>
                <a:latin typeface="Calibri" panose="020F0502020204030204" pitchFamily="34" charset="0"/>
                <a:cs typeface="Calibri" panose="020F0502020204030204" pitchFamily="34" charset="0"/>
              </a:rPr>
              <a:t> </a:t>
            </a:r>
            <a:r>
              <a:rPr lang="ur-PK" sz="2800" dirty="0">
                <a:solidFill>
                  <a:srgbClr val="002060"/>
                </a:solidFill>
                <a:latin typeface="Calibri" panose="020F0502020204030204" pitchFamily="34" charset="0"/>
                <a:cs typeface="Calibri" panose="020F0502020204030204" pitchFamily="34" charset="0"/>
              </a:rPr>
              <a:t>رویّے/طرز عمل کی حدود</a:t>
            </a:r>
            <a:endParaRPr lang="nb-NO" sz="2800" dirty="0">
              <a:solidFill>
                <a:srgbClr val="002060"/>
              </a:solidFill>
              <a:latin typeface="Calibri" panose="020F0502020204030204" pitchFamily="34" charset="0"/>
              <a:cs typeface="Calibri" panose="020F0502020204030204" pitchFamily="34" charset="0"/>
            </a:endParaRPr>
          </a:p>
          <a:p>
            <a:pPr lvl="2" algn="r" rtl="1">
              <a:buFont typeface="Arial" panose="020B0604020202020204" pitchFamily="34" charset="0"/>
              <a:buChar char="•"/>
            </a:pPr>
            <a:r>
              <a:rPr lang="ur-PK" sz="2200" dirty="0">
                <a:solidFill>
                  <a:srgbClr val="002060"/>
                </a:solidFill>
                <a:latin typeface="Calibri" panose="020F0502020204030204" pitchFamily="34" charset="0"/>
                <a:cs typeface="Calibri" panose="020F0502020204030204" pitchFamily="34" charset="0"/>
              </a:rPr>
              <a:t>بچوں کی پرورش سوشل کنٹرول ہے</a:t>
            </a:r>
          </a:p>
          <a:p>
            <a:pPr lvl="2" algn="r" rtl="1">
              <a:buFont typeface="Arial" panose="020B0604020202020204" pitchFamily="34" charset="0"/>
              <a:buChar char="•"/>
            </a:pPr>
            <a:r>
              <a:rPr lang="ur-PK" sz="2200" dirty="0">
                <a:solidFill>
                  <a:srgbClr val="002060"/>
                </a:solidFill>
                <a:latin typeface="Calibri" panose="020F0502020204030204" pitchFamily="34" charset="0"/>
                <a:cs typeface="Calibri" panose="020F0502020204030204" pitchFamily="34" charset="0"/>
              </a:rPr>
              <a:t>مددگار رویّے یا انا پرست رویّے پر دوستوں اور واقفوں کا ردعمل</a:t>
            </a:r>
          </a:p>
          <a:p>
            <a:pPr lvl="2" algn="r" rtl="1">
              <a:buFont typeface="Arial" panose="020B0604020202020204" pitchFamily="34" charset="0"/>
              <a:buChar char="•"/>
            </a:pPr>
            <a:r>
              <a:rPr lang="ur-PK" sz="2200" dirty="0">
                <a:solidFill>
                  <a:srgbClr val="002060"/>
                </a:solidFill>
                <a:latin typeface="Calibri" panose="020F0502020204030204" pitchFamily="34" charset="0"/>
                <a:cs typeface="Calibri" panose="020F0502020204030204" pitchFamily="34" charset="0"/>
              </a:rPr>
              <a:t>سوشل کنٹرول وہ </a:t>
            </a:r>
            <a:r>
              <a:rPr lang="ur-PK" sz="2200" i="1" dirty="0">
                <a:solidFill>
                  <a:srgbClr val="002060"/>
                </a:solidFill>
                <a:latin typeface="Calibri" panose="020F0502020204030204" pitchFamily="34" charset="0"/>
                <a:cs typeface="Calibri" panose="020F0502020204030204" pitchFamily="34" charset="0"/>
              </a:rPr>
              <a:t>قاعدے</a:t>
            </a:r>
            <a:r>
              <a:rPr lang="ur-PK" sz="2200" dirty="0">
                <a:solidFill>
                  <a:srgbClr val="002060"/>
                </a:solidFill>
                <a:latin typeface="Calibri" panose="020F0502020204030204" pitchFamily="34" charset="0"/>
                <a:cs typeface="Calibri" panose="020F0502020204030204" pitchFamily="34" charset="0"/>
              </a:rPr>
              <a:t> ہیں جن کی روشنی میں ہم ایک دوسرے سے توقعات کرتے ہیں </a:t>
            </a:r>
            <a:endParaRPr lang="nb-NO" sz="2200" dirty="0">
              <a:solidFill>
                <a:srgbClr val="002060"/>
              </a:solidFill>
              <a:latin typeface="Calibri" panose="020F0502020204030204" pitchFamily="34" charset="0"/>
              <a:cs typeface="Calibri" panose="020F0502020204030204" pitchFamily="34" charset="0"/>
            </a:endParaRPr>
          </a:p>
          <a:p>
            <a:pPr lvl="2" algn="r" rtl="1">
              <a:buFont typeface="Arial" panose="020B0604020202020204" pitchFamily="34" charset="0"/>
              <a:buChar char="•"/>
            </a:pPr>
            <a:endParaRPr lang="nb-NO" sz="2200" dirty="0">
              <a:solidFill>
                <a:srgbClr val="002060"/>
              </a:solidFill>
              <a:latin typeface="Calibri" panose="020F0502020204030204" pitchFamily="34" charset="0"/>
              <a:cs typeface="Calibri" panose="020F0502020204030204" pitchFamily="34" charset="0"/>
            </a:endParaRPr>
          </a:p>
          <a:p>
            <a:pPr algn="r" rtl="1">
              <a:buFont typeface="Arial" panose="020B0604020202020204" pitchFamily="34" charset="0"/>
              <a:buChar char="•"/>
            </a:pPr>
            <a:r>
              <a:rPr lang="ur-PK" sz="2800" dirty="0">
                <a:solidFill>
                  <a:srgbClr val="002060"/>
                </a:solidFill>
                <a:latin typeface="Calibri" panose="020F0502020204030204" pitchFamily="34" charset="0"/>
                <a:cs typeface="Calibri" panose="020F0502020204030204" pitchFamily="34" charset="0"/>
              </a:rPr>
              <a:t>یہ خود کوئی منفی چیز نہیں ہے – یہ مثبت یا منفی ہو سکتا ہے۔</a:t>
            </a:r>
            <a:r>
              <a:rPr lang="nb-NO" sz="2800" dirty="0">
                <a:solidFill>
                  <a:srgbClr val="002060"/>
                </a:solidFill>
                <a:latin typeface="Calibri" panose="020F0502020204030204" pitchFamily="34" charset="0"/>
                <a:cs typeface="Calibri" panose="020F0502020204030204" pitchFamily="34" charset="0"/>
              </a:rPr>
              <a:t> </a:t>
            </a:r>
          </a:p>
        </p:txBody>
      </p:sp>
      <p:sp>
        <p:nvSpPr>
          <p:cNvPr id="2" name="Plassholder for lysbildenummer 1"/>
          <p:cNvSpPr>
            <a:spLocks noGrp="1"/>
          </p:cNvSpPr>
          <p:nvPr>
            <p:ph type="sldNum" sz="quarter" idx="12"/>
          </p:nvPr>
        </p:nvSpPr>
        <p:spPr/>
        <p:txBody>
          <a:bodyPr/>
          <a:lstStyle/>
          <a:p>
            <a:fld id="{8E0C6F0C-72B0-4267-ADC5-838F4517A3CD}" type="slidenum">
              <a:rPr lang="nb-NO" smtClean="0"/>
              <a:t>15</a:t>
            </a:fld>
            <a:endParaRPr lang="nb-NO" dirty="0"/>
          </a:p>
        </p:txBody>
      </p:sp>
      <p:pic>
        <p:nvPicPr>
          <p:cNvPr id="6" name="Bild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0850" y="5361759"/>
            <a:ext cx="1179854" cy="720000"/>
          </a:xfrm>
          <a:prstGeom prst="rect">
            <a:avLst/>
          </a:prstGeom>
        </p:spPr>
      </p:pic>
    </p:spTree>
    <p:extLst>
      <p:ext uri="{BB962C8B-B14F-4D97-AF65-F5344CB8AC3E}">
        <p14:creationId xmlns:p14="http://schemas.microsoft.com/office/powerpoint/2010/main" val="41328166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normAutofit/>
          </a:bodyPr>
          <a:lstStyle/>
          <a:p>
            <a:pPr algn="r" rtl="1"/>
            <a:r>
              <a:rPr lang="ur-PK" sz="3200" dirty="0">
                <a:solidFill>
                  <a:srgbClr val="002060"/>
                </a:solidFill>
                <a:latin typeface="Calibri" panose="020F0502020204030204" pitchFamily="34" charset="0"/>
                <a:cs typeface="Calibri" panose="020F0502020204030204" pitchFamily="34" charset="0"/>
              </a:rPr>
              <a:t>منفی سوشل کنٹرول کیا ہے؟</a:t>
            </a:r>
            <a:endParaRPr lang="nb-NO" sz="3200" dirty="0">
              <a:solidFill>
                <a:srgbClr val="002060"/>
              </a:solidFill>
              <a:latin typeface="Calibri" panose="020F0502020204030204" pitchFamily="34" charset="0"/>
              <a:cs typeface="Calibri" panose="020F0502020204030204" pitchFamily="34" charset="0"/>
            </a:endParaRPr>
          </a:p>
        </p:txBody>
      </p:sp>
      <p:sp>
        <p:nvSpPr>
          <p:cNvPr id="4" name="Plassholder for innhold 3"/>
          <p:cNvSpPr>
            <a:spLocks noGrp="1"/>
          </p:cNvSpPr>
          <p:nvPr>
            <p:ph idx="1"/>
          </p:nvPr>
        </p:nvSpPr>
        <p:spPr>
          <a:xfrm>
            <a:off x="1097280" y="2086892"/>
            <a:ext cx="10058400" cy="4023360"/>
          </a:xfrm>
        </p:spPr>
        <p:txBody>
          <a:bodyPr>
            <a:normAutofit/>
          </a:bodyPr>
          <a:lstStyle/>
          <a:p>
            <a:pPr algn="r" rtl="1">
              <a:buFont typeface="Arial" panose="020B0604020202020204" pitchFamily="34" charset="0"/>
              <a:buChar char="•"/>
            </a:pPr>
            <a:r>
              <a:rPr lang="ur-PK" sz="2800" dirty="0">
                <a:solidFill>
                  <a:srgbClr val="002060"/>
                </a:solidFill>
                <a:latin typeface="Calibri" panose="020F0502020204030204" pitchFamily="34" charset="0"/>
                <a:cs typeface="Calibri" panose="020F0502020204030204" pitchFamily="34" charset="0"/>
              </a:rPr>
              <a:t>حکومت کا ایکشن پلان "اپنی زندگی کے فیصلے خود کرنے کا حق" منفی سوشل کنٹرول کی تعریف یوں کرتا ہے:</a:t>
            </a:r>
          </a:p>
          <a:p>
            <a:pPr algn="r" rtl="1">
              <a:buFont typeface="Arial" panose="020B0604020202020204" pitchFamily="34" charset="0"/>
              <a:buChar char="•"/>
            </a:pPr>
            <a:r>
              <a:rPr lang="nb-NO" sz="3200" dirty="0">
                <a:solidFill>
                  <a:srgbClr val="002060"/>
                </a:solidFill>
                <a:latin typeface="Calibri" panose="020F0502020204030204" pitchFamily="34" charset="0"/>
                <a:cs typeface="Calibri" panose="020F0502020204030204" pitchFamily="34" charset="0"/>
              </a:rPr>
              <a:t> </a:t>
            </a:r>
            <a:r>
              <a:rPr lang="ur-PK" sz="3200" dirty="0">
                <a:solidFill>
                  <a:srgbClr val="002060"/>
                </a:solidFill>
                <a:latin typeface="Calibri" panose="020F0502020204030204" pitchFamily="34" charset="0"/>
                <a:cs typeface="Calibri" panose="020F0502020204030204" pitchFamily="34" charset="0"/>
              </a:rPr>
              <a:t> </a:t>
            </a:r>
            <a:r>
              <a:rPr lang="ar-SA" sz="2400" dirty="0">
                <a:solidFill>
                  <a:srgbClr val="002060"/>
                </a:solidFill>
                <a:latin typeface="Calibri" panose="020F0502020204030204" pitchFamily="34" charset="0"/>
                <a:cs typeface="Calibri" panose="020F0502020204030204" pitchFamily="34" charset="0"/>
              </a:rPr>
              <a:t>"یہاں ہم منفی سوشل کنٹرول کا مطلب مختلف قسموں کی نگرانی، دباؤ، دھمکیاں اور زبردستی سمجھتے ہیں جو یہ یقینی بنانے کے لیے کیا جاتا ہے کہ افراد اپنے خاندان یا گروہ کے قاعدوں کے مطابق زندگی گزاریں۔ اس کنٹرول کی پہچان یہ ہے کہ یہ باقاعدہ انداز میں روا رکھا جاتا ہے اور یہ بچوں کے کنونشن اور نارویجن قانون وغیرہ کے مطابق فرد کو حاصل حقوق کے خلاف ہو</a:t>
            </a:r>
            <a:r>
              <a:rPr lang="ur-PK" sz="2400" dirty="0">
                <a:solidFill>
                  <a:srgbClr val="002060"/>
                </a:solidFill>
                <a:latin typeface="Calibri" panose="020F0502020204030204" pitchFamily="34" charset="0"/>
                <a:cs typeface="Calibri" panose="020F0502020204030204" pitchFamily="34" charset="0"/>
              </a:rPr>
              <a:t> سک</a:t>
            </a:r>
            <a:r>
              <a:rPr lang="ar-SA" sz="2400" dirty="0">
                <a:solidFill>
                  <a:srgbClr val="002060"/>
                </a:solidFill>
                <a:latin typeface="Calibri" panose="020F0502020204030204" pitchFamily="34" charset="0"/>
                <a:cs typeface="Calibri" panose="020F0502020204030204" pitchFamily="34" charset="0"/>
              </a:rPr>
              <a:t>تا ہے۔"</a:t>
            </a:r>
            <a:endParaRPr lang="en-US" sz="2400" dirty="0">
              <a:solidFill>
                <a:srgbClr val="002060"/>
              </a:solidFill>
              <a:latin typeface="Calibri" panose="020F0502020204030204" pitchFamily="34" charset="0"/>
              <a:cs typeface="Calibri" panose="020F0502020204030204" pitchFamily="34" charset="0"/>
            </a:endParaRPr>
          </a:p>
          <a:p>
            <a:pPr marL="0" indent="0">
              <a:buNone/>
            </a:pPr>
            <a:endParaRPr lang="nb-NO" sz="2800" dirty="0">
              <a:solidFill>
                <a:srgbClr val="002060"/>
              </a:solidFill>
              <a:latin typeface="Garamond" panose="02020404030301010803" pitchFamily="18" charset="0"/>
            </a:endParaRPr>
          </a:p>
        </p:txBody>
      </p:sp>
      <p:sp>
        <p:nvSpPr>
          <p:cNvPr id="2" name="Plassholder for lysbildenummer 1"/>
          <p:cNvSpPr>
            <a:spLocks noGrp="1"/>
          </p:cNvSpPr>
          <p:nvPr>
            <p:ph type="sldNum" sz="quarter" idx="12"/>
          </p:nvPr>
        </p:nvSpPr>
        <p:spPr/>
        <p:txBody>
          <a:bodyPr/>
          <a:lstStyle/>
          <a:p>
            <a:fld id="{8E0C6F0C-72B0-4267-ADC5-838F4517A3CD}" type="slidenum">
              <a:rPr lang="nb-NO" smtClean="0"/>
              <a:t>16</a:t>
            </a:fld>
            <a:endParaRPr lang="nb-NO" dirty="0"/>
          </a:p>
        </p:txBody>
      </p:sp>
      <p:pic>
        <p:nvPicPr>
          <p:cNvPr id="5" name="Bild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0850" y="5361759"/>
            <a:ext cx="1179854" cy="720000"/>
          </a:xfrm>
          <a:prstGeom prst="rect">
            <a:avLst/>
          </a:prstGeom>
        </p:spPr>
      </p:pic>
    </p:spTree>
    <p:extLst>
      <p:ext uri="{BB962C8B-B14F-4D97-AF65-F5344CB8AC3E}">
        <p14:creationId xmlns:p14="http://schemas.microsoft.com/office/powerpoint/2010/main" val="14757192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normAutofit/>
          </a:bodyPr>
          <a:lstStyle/>
          <a:p>
            <a:pPr algn="r" rtl="1"/>
            <a:r>
              <a:rPr lang="ur-PK" sz="3600" dirty="0">
                <a:solidFill>
                  <a:srgbClr val="002060"/>
                </a:solidFill>
                <a:latin typeface="Calibri" panose="020F0502020204030204" pitchFamily="34" charset="0"/>
                <a:cs typeface="Calibri" panose="020F0502020204030204" pitchFamily="34" charset="0"/>
              </a:rPr>
              <a:t>منفی سوشل کنٹرول</a:t>
            </a:r>
            <a:r>
              <a:rPr lang="en-US" sz="3600" dirty="0">
                <a:solidFill>
                  <a:srgbClr val="002060"/>
                </a:solidFill>
                <a:latin typeface="Calibri" panose="020F0502020204030204" pitchFamily="34" charset="0"/>
                <a:cs typeface="Calibri" panose="020F0502020204030204" pitchFamily="34" charset="0"/>
              </a:rPr>
              <a:t> </a:t>
            </a:r>
            <a:r>
              <a:rPr lang="ur-PK" sz="3600" dirty="0">
                <a:solidFill>
                  <a:srgbClr val="002060"/>
                </a:solidFill>
                <a:latin typeface="Calibri" panose="020F0502020204030204" pitchFamily="34" charset="0"/>
                <a:cs typeface="Calibri" panose="020F0502020204030204" pitchFamily="34" charset="0"/>
              </a:rPr>
              <a:t>کی مثالیں</a:t>
            </a:r>
            <a:endParaRPr lang="nb-NO" sz="3600" dirty="0">
              <a:solidFill>
                <a:srgbClr val="002060"/>
              </a:solidFill>
              <a:latin typeface="Calibri" panose="020F0502020204030204" pitchFamily="34" charset="0"/>
              <a:cs typeface="Calibri" panose="020F0502020204030204" pitchFamily="34" charset="0"/>
            </a:endParaRPr>
          </a:p>
        </p:txBody>
      </p:sp>
      <p:sp>
        <p:nvSpPr>
          <p:cNvPr id="4" name="Plassholder for innhold 3"/>
          <p:cNvSpPr>
            <a:spLocks noGrp="1"/>
          </p:cNvSpPr>
          <p:nvPr>
            <p:ph sz="half" idx="1"/>
          </p:nvPr>
        </p:nvSpPr>
        <p:spPr/>
        <p:txBody>
          <a:bodyPr>
            <a:noAutofit/>
          </a:bodyPr>
          <a:lstStyle/>
          <a:p>
            <a:pPr marL="0" lvl="0" indent="0" algn="r" rtl="1">
              <a:buFontTx/>
              <a:buNone/>
            </a:pPr>
            <a:r>
              <a:rPr lang="nb-NO" dirty="0">
                <a:solidFill>
                  <a:srgbClr val="002060"/>
                </a:solidFill>
                <a:latin typeface="Calibri" panose="020F0502020204030204" pitchFamily="34" charset="0"/>
                <a:cs typeface="Calibri" panose="020F0502020204030204" pitchFamily="34" charset="0"/>
              </a:rPr>
              <a:t>-</a:t>
            </a:r>
            <a:r>
              <a:rPr lang="ur-PK" dirty="0">
                <a:solidFill>
                  <a:srgbClr val="002060"/>
                </a:solidFill>
                <a:latin typeface="Calibri" panose="020F0502020204030204" pitchFamily="34" charset="0"/>
                <a:cs typeface="Calibri" panose="020F0502020204030204" pitchFamily="34" charset="0"/>
              </a:rPr>
              <a:t> جبر</a:t>
            </a:r>
          </a:p>
          <a:p>
            <a:pPr marL="628650" lvl="1" indent="-171450" algn="r" rtl="1">
              <a:buFontTx/>
              <a:buChar char="-"/>
            </a:pPr>
            <a:r>
              <a:rPr lang="ur-PK" sz="2000" dirty="0">
                <a:solidFill>
                  <a:srgbClr val="002060"/>
                </a:solidFill>
                <a:latin typeface="Calibri" panose="020F0502020204030204" pitchFamily="34" charset="0"/>
                <a:cs typeface="Calibri" panose="020F0502020204030204" pitchFamily="34" charset="0"/>
              </a:rPr>
              <a:t>جبری شادی</a:t>
            </a:r>
          </a:p>
          <a:p>
            <a:pPr marL="628650" lvl="1" indent="-171450" algn="r" rtl="1">
              <a:buFontTx/>
              <a:buChar char="-"/>
            </a:pPr>
            <a:r>
              <a:rPr lang="ur-PK" sz="2000" dirty="0">
                <a:solidFill>
                  <a:srgbClr val="002060"/>
                </a:solidFill>
                <a:latin typeface="Calibri" panose="020F0502020204030204" pitchFamily="34" charset="0"/>
                <a:cs typeface="Calibri" panose="020F0502020204030204" pitchFamily="34" charset="0"/>
              </a:rPr>
              <a:t>جنسی اعضا کاٹنا (لڑکیوں کا ختنہ)</a:t>
            </a:r>
            <a:endParaRPr lang="nb-NO" b="1" dirty="0">
              <a:solidFill>
                <a:srgbClr val="002060"/>
              </a:solidFill>
              <a:latin typeface="Calibri" panose="020F0502020204030204" pitchFamily="34" charset="0"/>
              <a:cs typeface="Calibri" panose="020F0502020204030204" pitchFamily="34" charset="0"/>
            </a:endParaRPr>
          </a:p>
          <a:p>
            <a:pPr algn="r" rtl="1"/>
            <a:endParaRPr lang="nb-NO" b="1" dirty="0">
              <a:solidFill>
                <a:srgbClr val="002060"/>
              </a:solidFill>
              <a:latin typeface="Calibri" panose="020F0502020204030204" pitchFamily="34" charset="0"/>
              <a:cs typeface="Calibri" panose="020F0502020204030204" pitchFamily="34" charset="0"/>
            </a:endParaRPr>
          </a:p>
          <a:p>
            <a:pPr algn="r" rtl="1"/>
            <a:endParaRPr lang="nb-NO" b="1" dirty="0">
              <a:solidFill>
                <a:srgbClr val="002060"/>
              </a:solidFill>
              <a:latin typeface="Calibri" panose="020F0502020204030204" pitchFamily="34" charset="0"/>
              <a:cs typeface="Calibri" panose="020F0502020204030204" pitchFamily="34" charset="0"/>
            </a:endParaRPr>
          </a:p>
          <a:p>
            <a:pPr marL="0" indent="0" algn="r" rtl="1">
              <a:buNone/>
            </a:pPr>
            <a:r>
              <a:rPr lang="ur-PK" b="1" dirty="0">
                <a:solidFill>
                  <a:srgbClr val="002060"/>
                </a:solidFill>
                <a:latin typeface="Calibri" panose="020F0502020204030204" pitchFamily="34" charset="0"/>
                <a:cs typeface="Calibri" panose="020F0502020204030204" pitchFamily="34" charset="0"/>
              </a:rPr>
              <a:t>نوعمر افراد، عورتوں اور مردوں، سب کو منفی سوشل کنٹرول کا نشانہ بنایا جاتا ہے</a:t>
            </a:r>
            <a:endParaRPr lang="nb-NO" b="1" dirty="0">
              <a:solidFill>
                <a:srgbClr val="002060"/>
              </a:solidFill>
              <a:latin typeface="Calibri" panose="020F0502020204030204" pitchFamily="34" charset="0"/>
              <a:cs typeface="Calibri" panose="020F0502020204030204" pitchFamily="34" charset="0"/>
            </a:endParaRPr>
          </a:p>
          <a:p>
            <a:pPr lvl="0" algn="r" rtl="1"/>
            <a:endParaRPr lang="ur-PK" sz="1800" b="1" dirty="0">
              <a:solidFill>
                <a:srgbClr val="002060"/>
              </a:solidFill>
              <a:latin typeface="Calibri" panose="020F0502020204030204" pitchFamily="34" charset="0"/>
              <a:cs typeface="Calibri" panose="020F0502020204030204" pitchFamily="34" charset="0"/>
            </a:endParaRPr>
          </a:p>
          <a:p>
            <a:pPr lvl="0" algn="r" rtl="1"/>
            <a:endParaRPr lang="nb-NO" dirty="0">
              <a:solidFill>
                <a:srgbClr val="002060"/>
              </a:solidFill>
              <a:latin typeface="Calibri" panose="020F0502020204030204" pitchFamily="34" charset="0"/>
              <a:cs typeface="Calibri" panose="020F0502020204030204" pitchFamily="34" charset="0"/>
            </a:endParaRPr>
          </a:p>
        </p:txBody>
      </p:sp>
      <p:sp>
        <p:nvSpPr>
          <p:cNvPr id="5" name="Plassholder for innhold 4"/>
          <p:cNvSpPr>
            <a:spLocks noGrp="1"/>
          </p:cNvSpPr>
          <p:nvPr>
            <p:ph sz="half" idx="2"/>
          </p:nvPr>
        </p:nvSpPr>
        <p:spPr>
          <a:xfrm>
            <a:off x="6217920" y="1845734"/>
            <a:ext cx="4937760" cy="4023361"/>
          </a:xfrm>
        </p:spPr>
        <p:txBody>
          <a:bodyPr>
            <a:normAutofit lnSpcReduction="10000"/>
          </a:bodyPr>
          <a:lstStyle/>
          <a:p>
            <a:pPr lvl="0" algn="r" rtl="1"/>
            <a:r>
              <a:rPr lang="ur-PK" sz="1800" b="1" dirty="0">
                <a:solidFill>
                  <a:srgbClr val="002060"/>
                </a:solidFill>
                <a:latin typeface="Calibri" panose="020F0502020204030204" pitchFamily="34" charset="0"/>
                <a:cs typeface="Calibri" panose="020F0502020204030204" pitchFamily="34" charset="0"/>
              </a:rPr>
              <a:t>منفی سوشل کنٹرول کی مثالیں:</a:t>
            </a:r>
          </a:p>
          <a:p>
            <a:pPr lvl="0" algn="r" rtl="1"/>
            <a:r>
              <a:rPr lang="ur-PK" dirty="0">
                <a:solidFill>
                  <a:srgbClr val="002060"/>
                </a:solidFill>
                <a:latin typeface="Calibri" panose="020F0502020204030204" pitchFamily="34" charset="0"/>
                <a:cs typeface="Calibri" panose="020F0502020204030204" pitchFamily="34" charset="0"/>
              </a:rPr>
              <a:t>- نگرانی اور دباؤ کی مختلف صورتیں</a:t>
            </a:r>
          </a:p>
          <a:p>
            <a:pPr marL="628650" lvl="1" indent="-171450" algn="r" rtl="1">
              <a:buFontTx/>
              <a:buChar char="-"/>
            </a:pPr>
            <a:r>
              <a:rPr lang="ur-PK" dirty="0">
                <a:solidFill>
                  <a:srgbClr val="002060"/>
                </a:solidFill>
                <a:latin typeface="Calibri" panose="020F0502020204030204" pitchFamily="34" charset="0"/>
                <a:cs typeface="Calibri" panose="020F0502020204030204" pitchFamily="34" charset="0"/>
              </a:rPr>
              <a:t>دنیائے روزگار میں شرکت – عورتوں کو روکا جاتا ہے</a:t>
            </a:r>
          </a:p>
          <a:p>
            <a:pPr marL="628650" lvl="1" indent="-171450" algn="r" rtl="1">
              <a:buFontTx/>
              <a:buChar char="-"/>
            </a:pPr>
            <a:r>
              <a:rPr lang="ur-PK" dirty="0">
                <a:solidFill>
                  <a:srgbClr val="002060"/>
                </a:solidFill>
                <a:latin typeface="Calibri" panose="020F0502020204030204" pitchFamily="34" charset="0"/>
                <a:cs typeface="Calibri" panose="020F0502020204030204" pitchFamily="34" charset="0"/>
              </a:rPr>
              <a:t>ہم جماعت کی سالگرہ میں شرکت – گھر سے اجازت نہیں ملتی</a:t>
            </a:r>
          </a:p>
          <a:p>
            <a:pPr marL="628650" lvl="1" indent="-171450" algn="r" rtl="1">
              <a:buFontTx/>
              <a:buChar char="-"/>
            </a:pPr>
            <a:r>
              <a:rPr lang="ur-PK" dirty="0">
                <a:solidFill>
                  <a:srgbClr val="002060"/>
                </a:solidFill>
                <a:latin typeface="Calibri" panose="020F0502020204030204" pitchFamily="34" charset="0"/>
                <a:cs typeface="Calibri" panose="020F0502020204030204" pitchFamily="34" charset="0"/>
              </a:rPr>
              <a:t>سکول کے ساتھ سمر کیمپ میں شرکت – گھر سے اجازت نہیں ملتی</a:t>
            </a:r>
          </a:p>
          <a:p>
            <a:pPr marL="628650" lvl="1" indent="-171450" algn="r" rtl="1">
              <a:buFontTx/>
              <a:buChar char="-"/>
            </a:pPr>
            <a:r>
              <a:rPr lang="ur-PK" dirty="0">
                <a:solidFill>
                  <a:srgbClr val="002060"/>
                </a:solidFill>
                <a:latin typeface="Calibri" panose="020F0502020204030204" pitchFamily="34" charset="0"/>
                <a:cs typeface="Calibri" panose="020F0502020204030204" pitchFamily="34" charset="0"/>
              </a:rPr>
              <a:t>اگر انسان کوئی مختلف فیصلہ کرے تو دھمکیاں اور سخت نتائج</a:t>
            </a:r>
          </a:p>
          <a:p>
            <a:pPr marL="628650" lvl="1" indent="-171450" algn="r" rtl="1">
              <a:buFontTx/>
              <a:buChar char="-"/>
            </a:pPr>
            <a:r>
              <a:rPr lang="ur-PK" dirty="0">
                <a:solidFill>
                  <a:srgbClr val="002060"/>
                </a:solidFill>
                <a:latin typeface="Calibri" panose="020F0502020204030204" pitchFamily="34" charset="0"/>
                <a:cs typeface="Calibri" panose="020F0502020204030204" pitchFamily="34" charset="0"/>
              </a:rPr>
              <a:t>خاندان یا کمیونٹی سے نکال دیا جاتا ہے</a:t>
            </a:r>
          </a:p>
          <a:p>
            <a:pPr marL="628650" lvl="1" indent="-171450" algn="r" rtl="1">
              <a:buFontTx/>
              <a:buChar char="-"/>
            </a:pPr>
            <a:r>
              <a:rPr lang="ur-PK" dirty="0">
                <a:solidFill>
                  <a:srgbClr val="002060"/>
                </a:solidFill>
                <a:latin typeface="Calibri" panose="020F0502020204030204" pitchFamily="34" charset="0"/>
                <a:cs typeface="Calibri" panose="020F0502020204030204" pitchFamily="34" charset="0"/>
              </a:rPr>
              <a:t>ملک سے باہر بھیج دیا جاتا ہے</a:t>
            </a:r>
          </a:p>
          <a:p>
            <a:pPr marL="628650" lvl="1" indent="-171450" algn="r" rtl="1">
              <a:buFontTx/>
              <a:buChar char="-"/>
            </a:pPr>
            <a:r>
              <a:rPr lang="ur-PK" dirty="0">
                <a:solidFill>
                  <a:srgbClr val="002060"/>
                </a:solidFill>
                <a:latin typeface="Calibri" panose="020F0502020204030204" pitchFamily="34" charset="0"/>
                <a:cs typeface="Calibri" panose="020F0502020204030204" pitchFamily="34" charset="0"/>
              </a:rPr>
              <a:t>تشدد</a:t>
            </a:r>
          </a:p>
          <a:p>
            <a:pPr marL="628650" lvl="1" indent="-171450" algn="r" rtl="1">
              <a:buFontTx/>
              <a:buChar char="-"/>
            </a:pPr>
            <a:r>
              <a:rPr lang="ur-PK" dirty="0">
                <a:solidFill>
                  <a:srgbClr val="002060"/>
                </a:solidFill>
                <a:latin typeface="Calibri" panose="020F0502020204030204" pitchFamily="34" charset="0"/>
                <a:cs typeface="Calibri" panose="020F0502020204030204" pitchFamily="34" charset="0"/>
              </a:rPr>
              <a:t>عزت ختم ہو جانے/ذلت کی دھمکی</a:t>
            </a:r>
          </a:p>
          <a:p>
            <a:pPr marL="628650" lvl="1" indent="-171450" algn="r" rtl="1">
              <a:buFontTx/>
              <a:buChar char="-"/>
            </a:pPr>
            <a:endParaRPr lang="nb-NO" dirty="0">
              <a:solidFill>
                <a:srgbClr val="002060"/>
              </a:solidFill>
            </a:endParaRPr>
          </a:p>
        </p:txBody>
      </p:sp>
      <p:sp>
        <p:nvSpPr>
          <p:cNvPr id="2" name="Plassholder for lysbildenummer 1"/>
          <p:cNvSpPr>
            <a:spLocks noGrp="1"/>
          </p:cNvSpPr>
          <p:nvPr>
            <p:ph type="sldNum" sz="quarter" idx="12"/>
          </p:nvPr>
        </p:nvSpPr>
        <p:spPr/>
        <p:txBody>
          <a:bodyPr/>
          <a:lstStyle/>
          <a:p>
            <a:fld id="{8E0C6F0C-72B0-4267-ADC5-838F4517A3CD}" type="slidenum">
              <a:rPr lang="nb-NO" smtClean="0"/>
              <a:t>17</a:t>
            </a:fld>
            <a:endParaRPr lang="nb-NO" dirty="0"/>
          </a:p>
        </p:txBody>
      </p:sp>
      <p:pic>
        <p:nvPicPr>
          <p:cNvPr id="6" name="Bild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0850" y="5361759"/>
            <a:ext cx="1179854" cy="720000"/>
          </a:xfrm>
          <a:prstGeom prst="rect">
            <a:avLst/>
          </a:prstGeom>
        </p:spPr>
      </p:pic>
    </p:spTree>
    <p:extLst>
      <p:ext uri="{BB962C8B-B14F-4D97-AF65-F5344CB8AC3E}">
        <p14:creationId xmlns:p14="http://schemas.microsoft.com/office/powerpoint/2010/main" val="7142784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normAutofit/>
          </a:bodyPr>
          <a:lstStyle/>
          <a:p>
            <a:pPr algn="r" rtl="1"/>
            <a:r>
              <a:rPr lang="ur-PK" sz="3600" dirty="0">
                <a:solidFill>
                  <a:srgbClr val="002060"/>
                </a:solidFill>
                <a:latin typeface="Calibri" panose="020F0502020204030204" pitchFamily="34" charset="0"/>
                <a:cs typeface="Calibri" panose="020F0502020204030204" pitchFamily="34" charset="0"/>
              </a:rPr>
              <a:t>غور کرنے کے لیے سوال:</a:t>
            </a:r>
            <a:endParaRPr lang="nb-NO" sz="3600" dirty="0">
              <a:solidFill>
                <a:srgbClr val="002060"/>
              </a:solidFill>
              <a:latin typeface="Calibri" panose="020F0502020204030204" pitchFamily="34" charset="0"/>
              <a:cs typeface="Calibri" panose="020F0502020204030204" pitchFamily="34" charset="0"/>
            </a:endParaRPr>
          </a:p>
        </p:txBody>
      </p:sp>
      <p:sp>
        <p:nvSpPr>
          <p:cNvPr id="4" name="Plassholder for innhold 3"/>
          <p:cNvSpPr>
            <a:spLocks noGrp="1"/>
          </p:cNvSpPr>
          <p:nvPr>
            <p:ph idx="1"/>
          </p:nvPr>
        </p:nvSpPr>
        <p:spPr>
          <a:xfrm>
            <a:off x="1097280" y="2086892"/>
            <a:ext cx="10058400" cy="4023360"/>
          </a:xfrm>
        </p:spPr>
        <p:txBody>
          <a:bodyPr>
            <a:normAutofit/>
          </a:bodyPr>
          <a:lstStyle/>
          <a:p>
            <a:pPr algn="r" rtl="1">
              <a:buFont typeface="Arial" panose="020B0604020202020204" pitchFamily="34" charset="0"/>
              <a:buChar char="•"/>
            </a:pPr>
            <a:r>
              <a:rPr lang="ur-PK" sz="2800" dirty="0">
                <a:solidFill>
                  <a:srgbClr val="002060"/>
                </a:solidFill>
                <a:latin typeface="Calibri" panose="020F0502020204030204" pitchFamily="34" charset="0"/>
                <a:cs typeface="Calibri" panose="020F0502020204030204" pitchFamily="34" charset="0"/>
              </a:rPr>
              <a:t>منفی سوشل کنٹرول ایک مسئلہ کیوں ہے؟</a:t>
            </a:r>
          </a:p>
          <a:p>
            <a:pPr algn="r" rtl="1">
              <a:buFont typeface="Arial" panose="020B0604020202020204" pitchFamily="34" charset="0"/>
              <a:buChar char="•"/>
            </a:pPr>
            <a:r>
              <a:rPr lang="ur-PK" sz="2800" dirty="0">
                <a:solidFill>
                  <a:srgbClr val="002060"/>
                </a:solidFill>
                <a:latin typeface="Calibri" panose="020F0502020204030204" pitchFamily="34" charset="0"/>
                <a:cs typeface="Calibri" panose="020F0502020204030204" pitchFamily="34" charset="0"/>
              </a:rPr>
              <a:t> ہم یہ کیسے کہ سکتے ہیں کہ ایوا کو منفی سوشل کنٹرول کا نشانہ بنایا جا رہا ہے؟</a:t>
            </a:r>
            <a:endParaRPr lang="nb-NO" sz="2800" dirty="0">
              <a:solidFill>
                <a:srgbClr val="002060"/>
              </a:solidFill>
              <a:latin typeface="Garamond" panose="02020404030301010803" pitchFamily="18" charset="0"/>
            </a:endParaRPr>
          </a:p>
          <a:p>
            <a:pPr>
              <a:buFont typeface="Arial" panose="020B0604020202020204" pitchFamily="34" charset="0"/>
              <a:buChar char="•"/>
            </a:pPr>
            <a:endParaRPr lang="nb-NO" sz="2800" dirty="0">
              <a:solidFill>
                <a:srgbClr val="002060"/>
              </a:solidFill>
              <a:latin typeface="Garamond" panose="02020404030301010803" pitchFamily="18" charset="0"/>
            </a:endParaRPr>
          </a:p>
        </p:txBody>
      </p:sp>
      <p:sp>
        <p:nvSpPr>
          <p:cNvPr id="2" name="Plassholder for lysbildenummer 1"/>
          <p:cNvSpPr>
            <a:spLocks noGrp="1"/>
          </p:cNvSpPr>
          <p:nvPr>
            <p:ph type="sldNum" sz="quarter" idx="12"/>
          </p:nvPr>
        </p:nvSpPr>
        <p:spPr/>
        <p:txBody>
          <a:bodyPr/>
          <a:lstStyle/>
          <a:p>
            <a:fld id="{8E0C6F0C-72B0-4267-ADC5-838F4517A3CD}" type="slidenum">
              <a:rPr lang="nb-NO" smtClean="0"/>
              <a:t>18</a:t>
            </a:fld>
            <a:endParaRPr lang="nb-NO" dirty="0"/>
          </a:p>
        </p:txBody>
      </p:sp>
      <p:pic>
        <p:nvPicPr>
          <p:cNvPr id="5" name="Bild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0850" y="5361759"/>
            <a:ext cx="1179854" cy="720000"/>
          </a:xfrm>
          <a:prstGeom prst="rect">
            <a:avLst/>
          </a:prstGeom>
        </p:spPr>
      </p:pic>
    </p:spTree>
    <p:extLst>
      <p:ext uri="{BB962C8B-B14F-4D97-AF65-F5344CB8AC3E}">
        <p14:creationId xmlns:p14="http://schemas.microsoft.com/office/powerpoint/2010/main" val="19253276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normAutofit/>
          </a:bodyPr>
          <a:lstStyle/>
          <a:p>
            <a:pPr algn="r" rtl="1"/>
            <a:r>
              <a:rPr lang="ur-PK" sz="3200" dirty="0">
                <a:solidFill>
                  <a:srgbClr val="002060"/>
                </a:solidFill>
                <a:latin typeface="Calibri" panose="020F0502020204030204" pitchFamily="34" charset="0"/>
                <a:cs typeface="Calibri" panose="020F0502020204030204" pitchFamily="34" charset="0"/>
              </a:rPr>
              <a:t>مذہب اور سوشل کنٹرول</a:t>
            </a:r>
            <a:endParaRPr lang="nb-NO" sz="3200" dirty="0">
              <a:solidFill>
                <a:srgbClr val="002060"/>
              </a:solidFill>
              <a:latin typeface="Calibri" panose="020F0502020204030204" pitchFamily="34" charset="0"/>
              <a:cs typeface="Calibri" panose="020F0502020204030204" pitchFamily="34" charset="0"/>
            </a:endParaRPr>
          </a:p>
        </p:txBody>
      </p:sp>
      <p:sp>
        <p:nvSpPr>
          <p:cNvPr id="4" name="Plassholder for innhold 3"/>
          <p:cNvSpPr>
            <a:spLocks noGrp="1"/>
          </p:cNvSpPr>
          <p:nvPr>
            <p:ph idx="1"/>
          </p:nvPr>
        </p:nvSpPr>
        <p:spPr>
          <a:xfrm>
            <a:off x="1097280" y="2086892"/>
            <a:ext cx="10058400" cy="4023360"/>
          </a:xfrm>
        </p:spPr>
        <p:txBody>
          <a:bodyPr>
            <a:normAutofit/>
          </a:bodyPr>
          <a:lstStyle/>
          <a:p>
            <a:pPr algn="r" rtl="1">
              <a:buFont typeface="Arial" panose="020B0604020202020204" pitchFamily="34" charset="0"/>
              <a:buChar char="•"/>
            </a:pPr>
            <a:r>
              <a:rPr lang="ur-PK" sz="2400" dirty="0">
                <a:solidFill>
                  <a:srgbClr val="002060"/>
                </a:solidFill>
                <a:latin typeface="Calibri" panose="020F0502020204030204" pitchFamily="34" charset="0"/>
                <a:cs typeface="Calibri" panose="020F0502020204030204" pitchFamily="34" charset="0"/>
              </a:rPr>
              <a:t>مذہب مثبت سوشل کنٹرول کا ذریعہ بھی ہو سکتا ہے اور منفی سوشل کنٹرول کا بھی</a:t>
            </a:r>
          </a:p>
          <a:p>
            <a:pPr algn="r" rtl="1">
              <a:buFont typeface="Arial" panose="020B0604020202020204" pitchFamily="34" charset="0"/>
              <a:buChar char="•"/>
            </a:pPr>
            <a:r>
              <a:rPr lang="ur-PK" sz="2400" dirty="0">
                <a:solidFill>
                  <a:srgbClr val="002060"/>
                </a:solidFill>
                <a:latin typeface="Calibri" panose="020F0502020204030204" pitchFamily="34" charset="0"/>
                <a:cs typeface="Calibri" panose="020F0502020204030204" pitchFamily="34" charset="0"/>
              </a:rPr>
              <a:t> اخلاقیات کے معانی اور ضابطے بیان کرنے کے ذریعے مذہب مثبت سوشل کنٹرول کر سکتا ہے</a:t>
            </a:r>
          </a:p>
          <a:p>
            <a:pPr algn="r" rtl="1">
              <a:buFont typeface="Arial" panose="020B0604020202020204" pitchFamily="34" charset="0"/>
              <a:buChar char="•"/>
            </a:pPr>
            <a:r>
              <a:rPr lang="ur-PK" sz="2400" dirty="0">
                <a:solidFill>
                  <a:srgbClr val="002060"/>
                </a:solidFill>
                <a:latin typeface="Calibri" panose="020F0502020204030204" pitchFamily="34" charset="0"/>
                <a:cs typeface="Calibri" panose="020F0502020204030204" pitchFamily="34" charset="0"/>
              </a:rPr>
              <a:t>کنٹرول تب منفی ہو جاتا ہے جب یہ ایسے انداز میں ہو جس سے فرد کی آزادی محدود ہوتی ہے</a:t>
            </a:r>
          </a:p>
          <a:p>
            <a:pPr lvl="3" algn="r" rtl="1">
              <a:buFont typeface="Arial" panose="020B0604020202020204" pitchFamily="34" charset="0"/>
              <a:buChar char="•"/>
            </a:pPr>
            <a:endParaRPr lang="ur-PK" sz="1600" dirty="0">
              <a:solidFill>
                <a:srgbClr val="002060"/>
              </a:solidFill>
              <a:latin typeface="Calibri" panose="020F0502020204030204" pitchFamily="34" charset="0"/>
              <a:cs typeface="Calibri" panose="020F0502020204030204" pitchFamily="34" charset="0"/>
            </a:endParaRPr>
          </a:p>
          <a:p>
            <a:pPr lvl="3" algn="r" rtl="1">
              <a:buFont typeface="Arial" panose="020B0604020202020204" pitchFamily="34" charset="0"/>
              <a:buChar char="•"/>
            </a:pPr>
            <a:r>
              <a:rPr lang="ur-PK" sz="1600" dirty="0">
                <a:solidFill>
                  <a:srgbClr val="002060"/>
                </a:solidFill>
                <a:latin typeface="Calibri" panose="020F0502020204030204" pitchFamily="34" charset="0"/>
                <a:cs typeface="Calibri" panose="020F0502020204030204" pitchFamily="34" charset="0"/>
              </a:rPr>
              <a:t>مثال: شراب کے سلسلے میں اعتدال کو فروغ دینا اچھی بات ہو سکتی ہے لیکن آپ اسکی خلاف ورزی پر کسی کو سزا </a:t>
            </a:r>
            <a:r>
              <a:rPr lang="ur-PK" sz="1600" u="sng" dirty="0">
                <a:solidFill>
                  <a:srgbClr val="002060"/>
                </a:solidFill>
                <a:latin typeface="Calibri" panose="020F0502020204030204" pitchFamily="34" charset="0"/>
                <a:cs typeface="Calibri" panose="020F0502020204030204" pitchFamily="34" charset="0"/>
              </a:rPr>
              <a:t>نہیں</a:t>
            </a:r>
            <a:r>
              <a:rPr lang="ur-PK" sz="1600" dirty="0">
                <a:solidFill>
                  <a:srgbClr val="002060"/>
                </a:solidFill>
                <a:latin typeface="Calibri" panose="020F0502020204030204" pitchFamily="34" charset="0"/>
                <a:cs typeface="Calibri" panose="020F0502020204030204" pitchFamily="34" charset="0"/>
              </a:rPr>
              <a:t> دے سکتے</a:t>
            </a:r>
          </a:p>
          <a:p>
            <a:pPr lvl="3" algn="r" rtl="1">
              <a:buFont typeface="Arial" panose="020B0604020202020204" pitchFamily="34" charset="0"/>
              <a:buChar char="•"/>
            </a:pPr>
            <a:r>
              <a:rPr lang="ur-PK" sz="1600" dirty="0">
                <a:solidFill>
                  <a:srgbClr val="002060"/>
                </a:solidFill>
                <a:latin typeface="Calibri" panose="020F0502020204030204" pitchFamily="34" charset="0"/>
                <a:cs typeface="Calibri" panose="020F0502020204030204" pitchFamily="34" charset="0"/>
              </a:rPr>
              <a:t>مثال: شادی اور ازدواجی زندگی کو اہم یا ایسی روایت کے طور پر برقرار رکھنا اچھا ہو سکتا ہے جسے توڑنا نہیں چاہیے لیکن آپ تشدد کی دھمکی یا یہ دھمکی </a:t>
            </a:r>
            <a:r>
              <a:rPr lang="ur-PK" sz="1600" u="sng" dirty="0">
                <a:solidFill>
                  <a:srgbClr val="002060"/>
                </a:solidFill>
                <a:latin typeface="Calibri" panose="020F0502020204030204" pitchFamily="34" charset="0"/>
                <a:cs typeface="Calibri" panose="020F0502020204030204" pitchFamily="34" charset="0"/>
              </a:rPr>
              <a:t>نہیں</a:t>
            </a:r>
            <a:r>
              <a:rPr lang="ur-PK" sz="1600" dirty="0">
                <a:solidFill>
                  <a:srgbClr val="002060"/>
                </a:solidFill>
                <a:latin typeface="Calibri" panose="020F0502020204030204" pitchFamily="34" charset="0"/>
                <a:cs typeface="Calibri" panose="020F0502020204030204" pitchFamily="34" charset="0"/>
              </a:rPr>
              <a:t> دے سکتے کہ طلاق کے خواہشمند فریق کو طلاق لینے کی صورت میں اپنے بچوں سے ملنے کی اجازت نہیں ہو گی</a:t>
            </a:r>
          </a:p>
          <a:p>
            <a:pPr lvl="3" algn="r" rtl="1">
              <a:buFont typeface="Arial" panose="020B0604020202020204" pitchFamily="34" charset="0"/>
              <a:buChar char="•"/>
            </a:pPr>
            <a:r>
              <a:rPr lang="ur-PK" sz="1600" dirty="0">
                <a:solidFill>
                  <a:srgbClr val="002060"/>
                </a:solidFill>
                <a:latin typeface="Calibri" panose="020F0502020204030204" pitchFamily="34" charset="0"/>
                <a:cs typeface="Calibri" panose="020F0502020204030204" pitchFamily="34" charset="0"/>
              </a:rPr>
              <a:t>مثال: کمیونٹی کے لوگوں کے آپس میں جڑے رہنے اور ایک دوسرے کو سہارا دینے کی اہمیت کو فروغ دینا اچھا ہو سکتا ہے لیکن اگر کوئی شخص کمیونٹی یا مذہب کو چھوڑنا چاہتا ہو تو آپ اسے دھمکیوں، دباؤ یا تشدد کا نشانہ </a:t>
            </a:r>
            <a:r>
              <a:rPr lang="ur-PK" sz="1600" u="sng" dirty="0">
                <a:solidFill>
                  <a:srgbClr val="002060"/>
                </a:solidFill>
                <a:latin typeface="Calibri" panose="020F0502020204030204" pitchFamily="34" charset="0"/>
                <a:cs typeface="Calibri" panose="020F0502020204030204" pitchFamily="34" charset="0"/>
              </a:rPr>
              <a:t>نہیں</a:t>
            </a:r>
            <a:r>
              <a:rPr lang="ur-PK" sz="1600" dirty="0">
                <a:solidFill>
                  <a:srgbClr val="002060"/>
                </a:solidFill>
                <a:latin typeface="Calibri" panose="020F0502020204030204" pitchFamily="34" charset="0"/>
                <a:cs typeface="Calibri" panose="020F0502020204030204" pitchFamily="34" charset="0"/>
              </a:rPr>
              <a:t> بنا سکتے</a:t>
            </a:r>
          </a:p>
          <a:p>
            <a:pPr algn="r" rtl="1">
              <a:buFont typeface="Arial" panose="020B0604020202020204" pitchFamily="34" charset="0"/>
              <a:buChar char="•"/>
            </a:pPr>
            <a:r>
              <a:rPr lang="ur-PK" sz="2400" dirty="0">
                <a:solidFill>
                  <a:srgbClr val="002060"/>
                </a:solidFill>
                <a:latin typeface="Calibri" panose="020F0502020204030204" pitchFamily="34" charset="0"/>
                <a:cs typeface="Calibri" panose="020F0502020204030204" pitchFamily="34" charset="0"/>
              </a:rPr>
              <a:t>منفی سوشل کنٹرول اس وجہ سے زیادہ درست </a:t>
            </a:r>
            <a:r>
              <a:rPr lang="ur-PK" sz="2400" u="sng" dirty="0">
                <a:solidFill>
                  <a:srgbClr val="002060"/>
                </a:solidFill>
                <a:latin typeface="Calibri" panose="020F0502020204030204" pitchFamily="34" charset="0"/>
                <a:cs typeface="Calibri" panose="020F0502020204030204" pitchFamily="34" charset="0"/>
              </a:rPr>
              <a:t>نہیں</a:t>
            </a:r>
            <a:r>
              <a:rPr lang="ur-PK" sz="2400" dirty="0">
                <a:solidFill>
                  <a:srgbClr val="002060"/>
                </a:solidFill>
                <a:latin typeface="Calibri" panose="020F0502020204030204" pitchFamily="34" charset="0"/>
                <a:cs typeface="Calibri" panose="020F0502020204030204" pitchFamily="34" charset="0"/>
              </a:rPr>
              <a:t> ہو جاتا کہ مذہب کو اسکی توجیہ بنایا جاۓ۔</a:t>
            </a:r>
            <a:endParaRPr lang="nb-NO" sz="2400" dirty="0">
              <a:solidFill>
                <a:srgbClr val="002060"/>
              </a:solidFill>
              <a:latin typeface="Calibri" panose="020F0502020204030204" pitchFamily="34" charset="0"/>
              <a:cs typeface="Calibri" panose="020F0502020204030204" pitchFamily="34" charset="0"/>
            </a:endParaRPr>
          </a:p>
          <a:p>
            <a:pPr lvl="3">
              <a:buFont typeface="Arial" panose="020B0604020202020204" pitchFamily="34" charset="0"/>
              <a:buChar char="•"/>
            </a:pPr>
            <a:endParaRPr lang="nb-NO" sz="1600" dirty="0">
              <a:solidFill>
                <a:srgbClr val="002060"/>
              </a:solidFill>
            </a:endParaRPr>
          </a:p>
        </p:txBody>
      </p:sp>
      <p:sp>
        <p:nvSpPr>
          <p:cNvPr id="2" name="Plassholder for lysbildenummer 1"/>
          <p:cNvSpPr>
            <a:spLocks noGrp="1"/>
          </p:cNvSpPr>
          <p:nvPr>
            <p:ph type="sldNum" sz="quarter" idx="12"/>
          </p:nvPr>
        </p:nvSpPr>
        <p:spPr/>
        <p:txBody>
          <a:bodyPr/>
          <a:lstStyle/>
          <a:p>
            <a:fld id="{8E0C6F0C-72B0-4267-ADC5-838F4517A3CD}" type="slidenum">
              <a:rPr lang="nb-NO" smtClean="0"/>
              <a:t>19</a:t>
            </a:fld>
            <a:endParaRPr lang="nb-NO" dirty="0"/>
          </a:p>
        </p:txBody>
      </p:sp>
      <p:pic>
        <p:nvPicPr>
          <p:cNvPr id="5" name="Bild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0850" y="5361759"/>
            <a:ext cx="1179854" cy="720000"/>
          </a:xfrm>
          <a:prstGeom prst="rect">
            <a:avLst/>
          </a:prstGeom>
        </p:spPr>
      </p:pic>
    </p:spTree>
    <p:extLst>
      <p:ext uri="{BB962C8B-B14F-4D97-AF65-F5344CB8AC3E}">
        <p14:creationId xmlns:p14="http://schemas.microsoft.com/office/powerpoint/2010/main" val="1659384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1154083" y="2228793"/>
            <a:ext cx="10058400" cy="4023360"/>
          </a:xfrm>
        </p:spPr>
        <p:txBody>
          <a:bodyPr>
            <a:normAutofit/>
          </a:bodyPr>
          <a:lstStyle/>
          <a:p>
            <a:pPr>
              <a:buFont typeface="Arial" panose="020B0604020202020204" pitchFamily="34" charset="0"/>
              <a:buChar char="•"/>
            </a:pPr>
            <a:endParaRPr lang="nb-NO" sz="2800" dirty="0">
              <a:solidFill>
                <a:srgbClr val="002060"/>
              </a:solidFill>
            </a:endParaRPr>
          </a:p>
          <a:p>
            <a:pPr marL="0" indent="0" algn="r" rtl="1">
              <a:buNone/>
            </a:pPr>
            <a:r>
              <a:rPr lang="nb-NO" sz="2800" dirty="0">
                <a:solidFill>
                  <a:srgbClr val="002060"/>
                </a:solidFill>
                <a:latin typeface="Calibri" panose="020F0502020204030204" pitchFamily="34" charset="0"/>
                <a:cs typeface="Calibri" panose="020F0502020204030204" pitchFamily="34" charset="0"/>
              </a:rPr>
              <a:t>STL </a:t>
            </a:r>
            <a:r>
              <a:rPr lang="ur-PK" sz="2800" dirty="0">
                <a:solidFill>
                  <a:srgbClr val="002060"/>
                </a:solidFill>
                <a:latin typeface="Calibri" panose="020F0502020204030204" pitchFamily="34" charset="0"/>
                <a:cs typeface="Calibri" panose="020F0502020204030204" pitchFamily="34" charset="0"/>
              </a:rPr>
              <a:t> کا کام یہ ہے:</a:t>
            </a:r>
            <a:endParaRPr lang="nb-NO" sz="2800" dirty="0">
              <a:solidFill>
                <a:srgbClr val="002060"/>
              </a:solidFill>
              <a:latin typeface="Calibri" panose="020F0502020204030204" pitchFamily="34" charset="0"/>
              <a:cs typeface="Calibri" panose="020F0502020204030204" pitchFamily="34" charset="0"/>
            </a:endParaRPr>
          </a:p>
          <a:p>
            <a:pPr lvl="1" algn="r" rtl="1">
              <a:buFont typeface="Arial" panose="020B0604020202020204" pitchFamily="34" charset="0"/>
              <a:buChar char="•"/>
            </a:pPr>
            <a:r>
              <a:rPr lang="nb-NO" sz="2800" dirty="0">
                <a:solidFill>
                  <a:srgbClr val="002060"/>
                </a:solidFill>
                <a:latin typeface="Calibri" panose="020F0502020204030204" pitchFamily="34" charset="0"/>
                <a:cs typeface="Calibri" panose="020F0502020204030204" pitchFamily="34" charset="0"/>
              </a:rPr>
              <a:t> </a:t>
            </a:r>
            <a:r>
              <a:rPr lang="ur-PK" sz="2800" dirty="0">
                <a:solidFill>
                  <a:srgbClr val="002060"/>
                </a:solidFill>
                <a:latin typeface="Calibri" panose="020F0502020204030204" pitchFamily="34" charset="0"/>
                <a:cs typeface="Calibri" panose="020F0502020204030204" pitchFamily="34" charset="0"/>
              </a:rPr>
              <a:t>مکالمہ</a:t>
            </a:r>
          </a:p>
          <a:p>
            <a:pPr lvl="1" algn="r" rtl="1">
              <a:buFont typeface="Arial" panose="020B0604020202020204" pitchFamily="34" charset="0"/>
              <a:buChar char="•"/>
            </a:pPr>
            <a:r>
              <a:rPr lang="ur-PK" sz="2800" dirty="0">
                <a:solidFill>
                  <a:srgbClr val="002060"/>
                </a:solidFill>
                <a:latin typeface="Calibri" panose="020F0502020204030204" pitchFamily="34" charset="0"/>
                <a:cs typeface="Calibri" panose="020F0502020204030204" pitchFamily="34" charset="0"/>
              </a:rPr>
              <a:t>پالیسی</a:t>
            </a:r>
          </a:p>
          <a:p>
            <a:pPr lvl="1" algn="r" rtl="1">
              <a:buFont typeface="Arial" panose="020B0604020202020204" pitchFamily="34" charset="0"/>
              <a:buChar char="•"/>
            </a:pPr>
            <a:r>
              <a:rPr lang="ur-PK" sz="2800" dirty="0">
                <a:solidFill>
                  <a:srgbClr val="002060"/>
                </a:solidFill>
                <a:latin typeface="Calibri" panose="020F0502020204030204" pitchFamily="34" charset="0"/>
                <a:cs typeface="Calibri" panose="020F0502020204030204" pitchFamily="34" charset="0"/>
              </a:rPr>
              <a:t>سماجی اخلاقیات کے موضوعات</a:t>
            </a:r>
            <a:endParaRPr lang="nb-NO" sz="2800" dirty="0">
              <a:solidFill>
                <a:srgbClr val="002060"/>
              </a:solidFill>
              <a:latin typeface="Calibri" panose="020F0502020204030204" pitchFamily="34" charset="0"/>
              <a:cs typeface="Calibri" panose="020F0502020204030204" pitchFamily="34" charset="0"/>
            </a:endParaRPr>
          </a:p>
          <a:p>
            <a:pPr lvl="1" algn="r" rtl="1">
              <a:buFont typeface="Arial" panose="020B0604020202020204" pitchFamily="34" charset="0"/>
              <a:buChar char="•"/>
            </a:pPr>
            <a:endParaRPr lang="nb-NO" sz="2800" dirty="0">
              <a:solidFill>
                <a:srgbClr val="002060"/>
              </a:solidFill>
            </a:endParaRPr>
          </a:p>
          <a:p>
            <a:pPr marL="201168" lvl="1" indent="0">
              <a:buNone/>
            </a:pPr>
            <a:r>
              <a:rPr lang="nb-NO" sz="2800" dirty="0">
                <a:solidFill>
                  <a:srgbClr val="002060"/>
                </a:solidFill>
                <a:hlinkClick r:id="rId3"/>
              </a:rPr>
              <a:t>www.trooglivssyn.no</a:t>
            </a:r>
            <a:endParaRPr lang="nb-NO" sz="2800" dirty="0">
              <a:solidFill>
                <a:srgbClr val="002060"/>
              </a:solidFill>
            </a:endParaRPr>
          </a:p>
          <a:p>
            <a:pPr marL="201168" lvl="1" indent="0">
              <a:buNone/>
            </a:pPr>
            <a:endParaRPr lang="nb-NO" sz="2400" dirty="0">
              <a:solidFill>
                <a:srgbClr val="002060"/>
              </a:solidFill>
            </a:endParaRPr>
          </a:p>
        </p:txBody>
      </p:sp>
      <p:sp>
        <p:nvSpPr>
          <p:cNvPr id="4" name="Plassholder for lysbildenummer 3"/>
          <p:cNvSpPr>
            <a:spLocks noGrp="1"/>
          </p:cNvSpPr>
          <p:nvPr>
            <p:ph type="sldNum" sz="quarter" idx="12"/>
          </p:nvPr>
        </p:nvSpPr>
        <p:spPr/>
        <p:txBody>
          <a:bodyPr/>
          <a:lstStyle/>
          <a:p>
            <a:fld id="{8E0C6F0C-72B0-4267-ADC5-838F4517A3CD}" type="slidenum">
              <a:rPr lang="nb-NO" smtClean="0"/>
              <a:t>2</a:t>
            </a:fld>
            <a:endParaRPr lang="nb-NO" dirty="0"/>
          </a:p>
        </p:txBody>
      </p:sp>
      <p:pic>
        <p:nvPicPr>
          <p:cNvPr id="5" name="Bild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 y="197458"/>
            <a:ext cx="8270664" cy="1440000"/>
          </a:xfrm>
          <a:prstGeom prst="rect">
            <a:avLst/>
          </a:prstGeom>
        </p:spPr>
      </p:pic>
    </p:spTree>
    <p:extLst>
      <p:ext uri="{BB962C8B-B14F-4D97-AF65-F5344CB8AC3E}">
        <p14:creationId xmlns:p14="http://schemas.microsoft.com/office/powerpoint/2010/main" val="10350345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normAutofit/>
          </a:bodyPr>
          <a:lstStyle/>
          <a:p>
            <a:pPr algn="r" rtl="1">
              <a:buFont typeface="Arial" panose="020B0604020202020204" pitchFamily="34" charset="0"/>
              <a:buChar char="•"/>
            </a:pPr>
            <a:r>
              <a:rPr lang="ur-PK" sz="3600" dirty="0">
                <a:solidFill>
                  <a:srgbClr val="002060"/>
                </a:solidFill>
                <a:latin typeface="Calibri" panose="020F0502020204030204" pitchFamily="34" charset="0"/>
                <a:cs typeface="Calibri" panose="020F0502020204030204" pitchFamily="34" charset="0"/>
              </a:rPr>
              <a:t>غور کرنے کے لیے سوال:</a:t>
            </a:r>
            <a:endParaRPr lang="nb-NO" sz="3600" dirty="0">
              <a:solidFill>
                <a:srgbClr val="002060"/>
              </a:solidFill>
              <a:latin typeface="Calibri" panose="020F0502020204030204" pitchFamily="34" charset="0"/>
              <a:cs typeface="Calibri" panose="020F0502020204030204" pitchFamily="34" charset="0"/>
            </a:endParaRPr>
          </a:p>
        </p:txBody>
      </p:sp>
      <p:sp>
        <p:nvSpPr>
          <p:cNvPr id="4" name="Plassholder for innhold 3"/>
          <p:cNvSpPr>
            <a:spLocks noGrp="1"/>
          </p:cNvSpPr>
          <p:nvPr>
            <p:ph idx="1"/>
          </p:nvPr>
        </p:nvSpPr>
        <p:spPr>
          <a:xfrm>
            <a:off x="1097280" y="2086892"/>
            <a:ext cx="10058400" cy="4023360"/>
          </a:xfrm>
        </p:spPr>
        <p:txBody>
          <a:bodyPr>
            <a:normAutofit/>
          </a:bodyPr>
          <a:lstStyle/>
          <a:p>
            <a:pPr algn="r" rtl="1">
              <a:buFont typeface="Arial" panose="020B0604020202020204" pitchFamily="34" charset="0"/>
              <a:buChar char="•"/>
            </a:pPr>
            <a:r>
              <a:rPr lang="ur-PK" sz="2800" dirty="0">
                <a:solidFill>
                  <a:srgbClr val="002060"/>
                </a:solidFill>
                <a:latin typeface="Calibri" panose="020F0502020204030204" pitchFamily="34" charset="0"/>
                <a:cs typeface="Calibri" panose="020F0502020204030204" pitchFamily="34" charset="0"/>
              </a:rPr>
              <a:t>ہم کیا کر سکتے ہیں، اور ہم مذہبی ماحولوں اور گھروں میں منفی سوشل کنٹرول کی روک تھام کیسے کر سکتے ہیں؟</a:t>
            </a:r>
            <a:endParaRPr lang="nb-NO" sz="2600" dirty="0">
              <a:solidFill>
                <a:srgbClr val="002060"/>
              </a:solidFill>
              <a:latin typeface="Calibri" panose="020F0502020204030204" pitchFamily="34" charset="0"/>
              <a:cs typeface="Calibri" panose="020F0502020204030204" pitchFamily="34" charset="0"/>
            </a:endParaRPr>
          </a:p>
        </p:txBody>
      </p:sp>
      <p:sp>
        <p:nvSpPr>
          <p:cNvPr id="2" name="Plassholder for lysbildenummer 1"/>
          <p:cNvSpPr>
            <a:spLocks noGrp="1"/>
          </p:cNvSpPr>
          <p:nvPr>
            <p:ph type="sldNum" sz="quarter" idx="12"/>
          </p:nvPr>
        </p:nvSpPr>
        <p:spPr/>
        <p:txBody>
          <a:bodyPr/>
          <a:lstStyle/>
          <a:p>
            <a:fld id="{8E0C6F0C-72B0-4267-ADC5-838F4517A3CD}" type="slidenum">
              <a:rPr lang="nb-NO" smtClean="0"/>
              <a:t>20</a:t>
            </a:fld>
            <a:endParaRPr lang="nb-NO" dirty="0"/>
          </a:p>
        </p:txBody>
      </p:sp>
      <p:pic>
        <p:nvPicPr>
          <p:cNvPr id="5" name="Bild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0850" y="5361759"/>
            <a:ext cx="1179854" cy="720000"/>
          </a:xfrm>
          <a:prstGeom prst="rect">
            <a:avLst/>
          </a:prstGeom>
        </p:spPr>
      </p:pic>
    </p:spTree>
    <p:extLst>
      <p:ext uri="{BB962C8B-B14F-4D97-AF65-F5344CB8AC3E}">
        <p14:creationId xmlns:p14="http://schemas.microsoft.com/office/powerpoint/2010/main" val="1233071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r" rtl="1"/>
            <a:r>
              <a:rPr lang="ur-PK" dirty="0">
                <a:solidFill>
                  <a:srgbClr val="002060"/>
                </a:solidFill>
                <a:latin typeface="Calibri" panose="020F0502020204030204" pitchFamily="34" charset="0"/>
                <a:cs typeface="Calibri" panose="020F0502020204030204" pitchFamily="34" charset="0"/>
              </a:rPr>
              <a:t>ایوا کے لیے تو سب ٹھیک ہو گیا لیکن ۔۔۔</a:t>
            </a:r>
            <a:endParaRPr lang="nb-NO" dirty="0">
              <a:latin typeface="Calibri" panose="020F0502020204030204" pitchFamily="34" charset="0"/>
              <a:cs typeface="Calibri" panose="020F0502020204030204" pitchFamily="34" charset="0"/>
            </a:endParaRPr>
          </a:p>
        </p:txBody>
      </p:sp>
      <p:sp>
        <p:nvSpPr>
          <p:cNvPr id="3" name="Plassholder for innhold 2"/>
          <p:cNvSpPr>
            <a:spLocks noGrp="1"/>
          </p:cNvSpPr>
          <p:nvPr>
            <p:ph idx="1"/>
          </p:nvPr>
        </p:nvSpPr>
        <p:spPr/>
        <p:txBody>
          <a:bodyPr>
            <a:normAutofit/>
          </a:bodyPr>
          <a:lstStyle/>
          <a:p>
            <a:pPr algn="r" rtl="1">
              <a:buFont typeface="Arial" panose="020B0604020202020204" pitchFamily="34" charset="0"/>
              <a:buChar char="•"/>
            </a:pPr>
            <a:r>
              <a:rPr lang="ur-PK" dirty="0">
                <a:solidFill>
                  <a:srgbClr val="002060"/>
                </a:solidFill>
                <a:latin typeface="Calibri" panose="020F0502020204030204" pitchFamily="34" charset="0"/>
                <a:cs typeface="Calibri" panose="020F0502020204030204" pitchFamily="34" charset="0"/>
              </a:rPr>
              <a:t>۔۔۔ کئی لوگوں کے لیے حقیقت مختلف ہوتی ہے</a:t>
            </a:r>
          </a:p>
          <a:p>
            <a:pPr algn="r" rtl="1">
              <a:buFont typeface="Arial" panose="020B0604020202020204" pitchFamily="34" charset="0"/>
              <a:buChar char="•"/>
            </a:pPr>
            <a:r>
              <a:rPr lang="ur-PK" dirty="0">
                <a:solidFill>
                  <a:srgbClr val="002060"/>
                </a:solidFill>
                <a:latin typeface="Calibri" panose="020F0502020204030204" pitchFamily="34" charset="0"/>
                <a:cs typeface="Calibri" panose="020F0502020204030204" pitchFamily="34" charset="0"/>
              </a:rPr>
              <a:t>۔۔۔ ہمیشہ سب ٹھیک نہیں ہوتا، چاہے انسان نے "درست" کام کیے ہوں، بہرحال حقوق کے بارے میں مکالمے اور معلومات کو اچھی تدبیروں کے طور پر استعمال کرنا چاہیے</a:t>
            </a:r>
          </a:p>
          <a:p>
            <a:pPr algn="r" rtl="1">
              <a:buFont typeface="Arial" panose="020B0604020202020204" pitchFamily="34" charset="0"/>
              <a:buChar char="•"/>
            </a:pPr>
            <a:r>
              <a:rPr lang="ur-PK" dirty="0">
                <a:solidFill>
                  <a:srgbClr val="002060"/>
                </a:solidFill>
                <a:latin typeface="Calibri" panose="020F0502020204030204" pitchFamily="34" charset="0"/>
                <a:cs typeface="Calibri" panose="020F0502020204030204" pitchFamily="34" charset="0"/>
              </a:rPr>
              <a:t>۔۔۔ کئی لوگوں کے لیے یہ ایک انتخاب نہیں ہوتا، انہیں یا تو جھوٹ بولنا پڑتا ہے یا جھکنا پڑتا ہے۔ ایسے حالات میں کیا کیا جائے؟</a:t>
            </a:r>
          </a:p>
          <a:p>
            <a:pPr algn="r" rtl="1">
              <a:buFont typeface="Arial" panose="020B0604020202020204" pitchFamily="34" charset="0"/>
              <a:buChar char="•"/>
            </a:pPr>
            <a:r>
              <a:rPr lang="ur-PK" dirty="0">
                <a:solidFill>
                  <a:srgbClr val="002060"/>
                </a:solidFill>
                <a:latin typeface="Calibri" panose="020F0502020204030204" pitchFamily="34" charset="0"/>
                <a:cs typeface="Calibri" panose="020F0502020204030204" pitchFamily="34" charset="0"/>
              </a:rPr>
              <a:t>۔۔۔ایوا کے جیسے حالات کو سلجھانا فرد کے لیے ہمیشہ بوجھ کا باعث ہوتا ہے</a:t>
            </a:r>
            <a:endParaRPr lang="nb-NO" dirty="0">
              <a:solidFill>
                <a:srgbClr val="002060"/>
              </a:solidFill>
            </a:endParaRPr>
          </a:p>
        </p:txBody>
      </p:sp>
      <p:sp>
        <p:nvSpPr>
          <p:cNvPr id="4" name="Plassholder for lysbildenummer 3"/>
          <p:cNvSpPr>
            <a:spLocks noGrp="1"/>
          </p:cNvSpPr>
          <p:nvPr>
            <p:ph type="sldNum" sz="quarter" idx="12"/>
          </p:nvPr>
        </p:nvSpPr>
        <p:spPr/>
        <p:txBody>
          <a:bodyPr/>
          <a:lstStyle/>
          <a:p>
            <a:fld id="{8E0C6F0C-72B0-4267-ADC5-838F4517A3CD}" type="slidenum">
              <a:rPr lang="nb-NO" smtClean="0"/>
              <a:t>21</a:t>
            </a:fld>
            <a:endParaRPr lang="nb-NO" dirty="0"/>
          </a:p>
        </p:txBody>
      </p:sp>
      <p:pic>
        <p:nvPicPr>
          <p:cNvPr id="5" name="Bild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0850" y="5361759"/>
            <a:ext cx="1179854" cy="720000"/>
          </a:xfrm>
          <a:prstGeom prst="rect">
            <a:avLst/>
          </a:prstGeom>
        </p:spPr>
      </p:pic>
    </p:spTree>
    <p:extLst>
      <p:ext uri="{BB962C8B-B14F-4D97-AF65-F5344CB8AC3E}">
        <p14:creationId xmlns:p14="http://schemas.microsoft.com/office/powerpoint/2010/main" val="27276138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p:cNvSpPr>
            <a:spLocks noGrp="1"/>
          </p:cNvSpPr>
          <p:nvPr>
            <p:ph type="title"/>
          </p:nvPr>
        </p:nvSpPr>
        <p:spPr/>
        <p:txBody>
          <a:bodyPr/>
          <a:lstStyle/>
          <a:p>
            <a:pPr algn="r" rtl="1"/>
            <a:r>
              <a:rPr lang="ur-PK" dirty="0">
                <a:solidFill>
                  <a:srgbClr val="002060"/>
                </a:solidFill>
                <a:latin typeface="Calibri" panose="020F0502020204030204" pitchFamily="34" charset="0"/>
                <a:cs typeface="Calibri" panose="020F0502020204030204" pitchFamily="34" charset="0"/>
              </a:rPr>
              <a:t>2۔ مذہبی آزادی اور حقوق</a:t>
            </a:r>
            <a:endParaRPr lang="nb-NO" dirty="0">
              <a:solidFill>
                <a:srgbClr val="002060"/>
              </a:solidFill>
              <a:latin typeface="Calibri" panose="020F0502020204030204" pitchFamily="34" charset="0"/>
              <a:cs typeface="Calibri" panose="020F0502020204030204" pitchFamily="34" charset="0"/>
            </a:endParaRPr>
          </a:p>
        </p:txBody>
      </p:sp>
      <p:sp>
        <p:nvSpPr>
          <p:cNvPr id="6" name="Plassholder for tekst 5"/>
          <p:cNvSpPr>
            <a:spLocks noGrp="1"/>
          </p:cNvSpPr>
          <p:nvPr>
            <p:ph type="body" idx="1"/>
          </p:nvPr>
        </p:nvSpPr>
        <p:spPr/>
        <p:txBody>
          <a:bodyPr/>
          <a:lstStyle/>
          <a:p>
            <a:pPr algn="r" rtl="1"/>
            <a:r>
              <a:rPr lang="ur-PK" dirty="0">
                <a:solidFill>
                  <a:srgbClr val="002060"/>
                </a:solidFill>
                <a:latin typeface="Calibri" panose="020F0502020204030204" pitchFamily="34" charset="0"/>
                <a:cs typeface="Calibri" panose="020F0502020204030204" pitchFamily="34" charset="0"/>
              </a:rPr>
              <a:t>مذہب اور ازدواجی زندگی – نوعمر افراد اور نوجوان بالغ</a:t>
            </a:r>
            <a:endParaRPr lang="nb-NO" dirty="0">
              <a:latin typeface="Calibri" panose="020F0502020204030204" pitchFamily="34" charset="0"/>
              <a:cs typeface="Calibri" panose="020F0502020204030204" pitchFamily="34" charset="0"/>
            </a:endParaRPr>
          </a:p>
        </p:txBody>
      </p:sp>
      <p:sp>
        <p:nvSpPr>
          <p:cNvPr id="4" name="Plassholder for lysbildenummer 3"/>
          <p:cNvSpPr>
            <a:spLocks noGrp="1"/>
          </p:cNvSpPr>
          <p:nvPr>
            <p:ph type="sldNum" sz="quarter" idx="12"/>
          </p:nvPr>
        </p:nvSpPr>
        <p:spPr/>
        <p:txBody>
          <a:bodyPr/>
          <a:lstStyle/>
          <a:p>
            <a:fld id="{8E0C6F0C-72B0-4267-ADC5-838F4517A3CD}" type="slidenum">
              <a:rPr lang="nb-NO" smtClean="0"/>
              <a:t>22</a:t>
            </a:fld>
            <a:endParaRPr lang="nb-NO" dirty="0"/>
          </a:p>
        </p:txBody>
      </p:sp>
      <p:pic>
        <p:nvPicPr>
          <p:cNvPr id="7" name="Bild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0850" y="5361759"/>
            <a:ext cx="1179854" cy="720000"/>
          </a:xfrm>
          <a:prstGeom prst="rect">
            <a:avLst/>
          </a:prstGeom>
        </p:spPr>
      </p:pic>
    </p:spTree>
    <p:extLst>
      <p:ext uri="{BB962C8B-B14F-4D97-AF65-F5344CB8AC3E}">
        <p14:creationId xmlns:p14="http://schemas.microsoft.com/office/powerpoint/2010/main" val="10495013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r" rtl="1"/>
            <a:r>
              <a:rPr lang="ur-PK" dirty="0">
                <a:solidFill>
                  <a:srgbClr val="002060"/>
                </a:solidFill>
                <a:latin typeface="Calibri" panose="020F0502020204030204" pitchFamily="34" charset="0"/>
                <a:cs typeface="Calibri" panose="020F0502020204030204" pitchFamily="34" charset="0"/>
              </a:rPr>
              <a:t>مذہبی آزادی یہ ہے:</a:t>
            </a:r>
            <a:endParaRPr lang="nb-NO" dirty="0">
              <a:solidFill>
                <a:srgbClr val="002060"/>
              </a:solidFill>
            </a:endParaRPr>
          </a:p>
        </p:txBody>
      </p:sp>
      <p:sp>
        <p:nvSpPr>
          <p:cNvPr id="3" name="Plassholder for innhold 2"/>
          <p:cNvSpPr>
            <a:spLocks noGrp="1"/>
          </p:cNvSpPr>
          <p:nvPr>
            <p:ph idx="1"/>
          </p:nvPr>
        </p:nvSpPr>
        <p:spPr/>
        <p:txBody>
          <a:bodyPr>
            <a:normAutofit/>
          </a:bodyPr>
          <a:lstStyle/>
          <a:p>
            <a:pPr algn="r" rtl="1">
              <a:buFont typeface="Arial" panose="020B0604020202020204" pitchFamily="34" charset="0"/>
              <a:buChar char="•"/>
            </a:pPr>
            <a:r>
              <a:rPr lang="ur-PK" sz="3200" dirty="0">
                <a:solidFill>
                  <a:srgbClr val="002060"/>
                </a:solidFill>
                <a:latin typeface="Calibri" panose="020F0502020204030204" pitchFamily="34" charset="0"/>
                <a:cs typeface="Calibri" panose="020F0502020204030204" pitchFamily="34" charset="0"/>
              </a:rPr>
              <a:t>اکیلے یا دوسروں کے ساتھ مل کر مذہب پر عمل </a:t>
            </a:r>
            <a:r>
              <a:rPr lang="ur-PK" sz="3200" i="1" dirty="0">
                <a:solidFill>
                  <a:srgbClr val="002060"/>
                </a:solidFill>
                <a:latin typeface="Calibri" panose="020F0502020204030204" pitchFamily="34" charset="0"/>
                <a:cs typeface="Calibri" panose="020F0502020204030204" pitchFamily="34" charset="0"/>
              </a:rPr>
              <a:t>کی</a:t>
            </a:r>
            <a:r>
              <a:rPr lang="ur-PK" sz="3200" dirty="0">
                <a:solidFill>
                  <a:srgbClr val="002060"/>
                </a:solidFill>
                <a:latin typeface="Calibri" panose="020F0502020204030204" pitchFamily="34" charset="0"/>
                <a:cs typeface="Calibri" panose="020F0502020204030204" pitchFamily="34" charset="0"/>
              </a:rPr>
              <a:t> آزادی</a:t>
            </a:r>
          </a:p>
          <a:p>
            <a:pPr algn="r" rtl="1">
              <a:buFont typeface="Arial" panose="020B0604020202020204" pitchFamily="34" charset="0"/>
              <a:buChar char="•"/>
            </a:pPr>
            <a:r>
              <a:rPr lang="ur-PK" sz="3200" dirty="0">
                <a:solidFill>
                  <a:srgbClr val="002060"/>
                </a:solidFill>
                <a:latin typeface="Calibri" panose="020F0502020204030204" pitchFamily="34" charset="0"/>
                <a:cs typeface="Calibri" panose="020F0502020204030204" pitchFamily="34" charset="0"/>
              </a:rPr>
              <a:t>اپنا نظریۂ حیات یا مذہب چننے، بدلنے یا چھوڑنے </a:t>
            </a:r>
            <a:r>
              <a:rPr lang="ur-PK" sz="3200" i="1" dirty="0">
                <a:solidFill>
                  <a:srgbClr val="002060"/>
                </a:solidFill>
                <a:latin typeface="Calibri" panose="020F0502020204030204" pitchFamily="34" charset="0"/>
                <a:cs typeface="Calibri" panose="020F0502020204030204" pitchFamily="34" charset="0"/>
              </a:rPr>
              <a:t>کی</a:t>
            </a:r>
            <a:r>
              <a:rPr lang="ur-PK" sz="3200" dirty="0">
                <a:solidFill>
                  <a:srgbClr val="002060"/>
                </a:solidFill>
                <a:latin typeface="Calibri" panose="020F0502020204030204" pitchFamily="34" charset="0"/>
                <a:cs typeface="Calibri" panose="020F0502020204030204" pitchFamily="34" charset="0"/>
              </a:rPr>
              <a:t> آزادی</a:t>
            </a:r>
          </a:p>
          <a:p>
            <a:pPr marL="0" indent="0" algn="r" rtl="1">
              <a:buNone/>
            </a:pPr>
            <a:endParaRPr lang="ur-PK" sz="3200" dirty="0">
              <a:solidFill>
                <a:srgbClr val="002060"/>
              </a:solidFill>
              <a:latin typeface="Calibri" panose="020F0502020204030204" pitchFamily="34" charset="0"/>
              <a:cs typeface="Calibri" panose="020F0502020204030204" pitchFamily="34" charset="0"/>
            </a:endParaRPr>
          </a:p>
          <a:p>
            <a:pPr algn="r" rtl="1">
              <a:buFont typeface="Arial" panose="020B0604020202020204" pitchFamily="34" charset="0"/>
              <a:buChar char="•"/>
            </a:pPr>
            <a:r>
              <a:rPr lang="ur-PK" sz="3200" dirty="0">
                <a:solidFill>
                  <a:srgbClr val="002060"/>
                </a:solidFill>
                <a:latin typeface="Calibri" panose="020F0502020204030204" pitchFamily="34" charset="0"/>
                <a:cs typeface="Calibri" panose="020F0502020204030204" pitchFamily="34" charset="0"/>
              </a:rPr>
              <a:t>اپنے مذہب کو چھوڑنے کے لیے مجبور کیے جانے </a:t>
            </a:r>
            <a:r>
              <a:rPr lang="ur-PK" sz="3200" i="1" dirty="0">
                <a:solidFill>
                  <a:srgbClr val="002060"/>
                </a:solidFill>
                <a:latin typeface="Calibri" panose="020F0502020204030204" pitchFamily="34" charset="0"/>
                <a:cs typeface="Calibri" panose="020F0502020204030204" pitchFamily="34" charset="0"/>
              </a:rPr>
              <a:t>سے</a:t>
            </a:r>
            <a:r>
              <a:rPr lang="ur-PK" sz="3200" dirty="0">
                <a:solidFill>
                  <a:srgbClr val="002060"/>
                </a:solidFill>
                <a:latin typeface="Calibri" panose="020F0502020204030204" pitchFamily="34" charset="0"/>
                <a:cs typeface="Calibri" panose="020F0502020204030204" pitchFamily="34" charset="0"/>
              </a:rPr>
              <a:t> آزادی</a:t>
            </a:r>
          </a:p>
          <a:p>
            <a:pPr algn="r" rtl="1">
              <a:buFont typeface="Arial" panose="020B0604020202020204" pitchFamily="34" charset="0"/>
              <a:buChar char="•"/>
            </a:pPr>
            <a:r>
              <a:rPr lang="ur-PK" sz="3200" dirty="0">
                <a:solidFill>
                  <a:srgbClr val="002060"/>
                </a:solidFill>
                <a:latin typeface="Calibri" panose="020F0502020204030204" pitchFamily="34" charset="0"/>
                <a:cs typeface="Calibri" panose="020F0502020204030204" pitchFamily="34" charset="0"/>
              </a:rPr>
              <a:t>ایک مخصوص مذہب کی پیروی پر مجبور کیے جانے </a:t>
            </a:r>
            <a:r>
              <a:rPr lang="ur-PK" sz="3200" i="1" dirty="0">
                <a:solidFill>
                  <a:srgbClr val="002060"/>
                </a:solidFill>
                <a:latin typeface="Calibri" panose="020F0502020204030204" pitchFamily="34" charset="0"/>
                <a:cs typeface="Calibri" panose="020F0502020204030204" pitchFamily="34" charset="0"/>
              </a:rPr>
              <a:t>سے</a:t>
            </a:r>
            <a:r>
              <a:rPr lang="ur-PK" sz="3200" dirty="0">
                <a:solidFill>
                  <a:srgbClr val="002060"/>
                </a:solidFill>
                <a:latin typeface="Calibri" panose="020F0502020204030204" pitchFamily="34" charset="0"/>
                <a:cs typeface="Calibri" panose="020F0502020204030204" pitchFamily="34" charset="0"/>
              </a:rPr>
              <a:t> آزادی</a:t>
            </a:r>
            <a:endParaRPr lang="nb-NO" sz="3200" dirty="0">
              <a:solidFill>
                <a:srgbClr val="002060"/>
              </a:solidFill>
              <a:latin typeface="Garamond" panose="02020404030301010803" pitchFamily="18" charset="0"/>
            </a:endParaRPr>
          </a:p>
        </p:txBody>
      </p:sp>
      <p:sp>
        <p:nvSpPr>
          <p:cNvPr id="4" name="Plassholder for lysbildenummer 3"/>
          <p:cNvSpPr>
            <a:spLocks noGrp="1"/>
          </p:cNvSpPr>
          <p:nvPr>
            <p:ph type="sldNum" sz="quarter" idx="12"/>
          </p:nvPr>
        </p:nvSpPr>
        <p:spPr/>
        <p:txBody>
          <a:bodyPr/>
          <a:lstStyle/>
          <a:p>
            <a:fld id="{8E0C6F0C-72B0-4267-ADC5-838F4517A3CD}" type="slidenum">
              <a:rPr lang="nb-NO" smtClean="0"/>
              <a:t>23</a:t>
            </a:fld>
            <a:endParaRPr lang="nb-NO" dirty="0"/>
          </a:p>
        </p:txBody>
      </p:sp>
      <p:pic>
        <p:nvPicPr>
          <p:cNvPr id="5" name="Bild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0850" y="5361759"/>
            <a:ext cx="1179854" cy="720000"/>
          </a:xfrm>
          <a:prstGeom prst="rect">
            <a:avLst/>
          </a:prstGeom>
        </p:spPr>
      </p:pic>
    </p:spTree>
    <p:extLst>
      <p:ext uri="{BB962C8B-B14F-4D97-AF65-F5344CB8AC3E}">
        <p14:creationId xmlns:p14="http://schemas.microsoft.com/office/powerpoint/2010/main" val="12698111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r" rtl="1"/>
            <a:r>
              <a:rPr lang="ur-PK" dirty="0">
                <a:solidFill>
                  <a:srgbClr val="002060"/>
                </a:solidFill>
                <a:latin typeface="Calibri" panose="020F0502020204030204" pitchFamily="34" charset="0"/>
                <a:cs typeface="Calibri" panose="020F0502020204030204" pitchFamily="34" charset="0"/>
              </a:rPr>
              <a:t>مذہبی آزادی یہ نہیں ہے:</a:t>
            </a:r>
            <a:endParaRPr lang="nb-NO" dirty="0">
              <a:solidFill>
                <a:srgbClr val="002060"/>
              </a:solidFill>
            </a:endParaRPr>
          </a:p>
        </p:txBody>
      </p:sp>
      <p:sp>
        <p:nvSpPr>
          <p:cNvPr id="3" name="Plassholder for innhold 2"/>
          <p:cNvSpPr>
            <a:spLocks noGrp="1"/>
          </p:cNvSpPr>
          <p:nvPr>
            <p:ph idx="1"/>
          </p:nvPr>
        </p:nvSpPr>
        <p:spPr/>
        <p:txBody>
          <a:bodyPr>
            <a:normAutofit/>
          </a:bodyPr>
          <a:lstStyle/>
          <a:p>
            <a:pPr algn="r" rtl="1">
              <a:buFont typeface="Arial" panose="020B0604020202020204" pitchFamily="34" charset="0"/>
              <a:buChar char="•"/>
            </a:pPr>
            <a:endParaRPr lang="nb-NO" sz="2800" dirty="0">
              <a:solidFill>
                <a:srgbClr val="002060"/>
              </a:solidFill>
              <a:latin typeface="Calibri" panose="020F0502020204030204" pitchFamily="34" charset="0"/>
              <a:cs typeface="Calibri" panose="020F0502020204030204" pitchFamily="34" charset="0"/>
            </a:endParaRPr>
          </a:p>
          <a:p>
            <a:pPr algn="r" rtl="1">
              <a:buFont typeface="Arial" panose="020B0604020202020204" pitchFamily="34" charset="0"/>
              <a:buChar char="•"/>
            </a:pPr>
            <a:r>
              <a:rPr lang="ur-PK" sz="2800" dirty="0">
                <a:solidFill>
                  <a:srgbClr val="002060"/>
                </a:solidFill>
                <a:latin typeface="Calibri" panose="020F0502020204030204" pitchFamily="34" charset="0"/>
                <a:cs typeface="Calibri" panose="020F0502020204030204" pitchFamily="34" charset="0"/>
              </a:rPr>
              <a:t>خود پر تنقید </a:t>
            </a:r>
            <a:r>
              <a:rPr lang="ur-PK" sz="2800" i="1" dirty="0">
                <a:solidFill>
                  <a:srgbClr val="002060"/>
                </a:solidFill>
                <a:latin typeface="Calibri" panose="020F0502020204030204" pitchFamily="34" charset="0"/>
                <a:cs typeface="Calibri" panose="020F0502020204030204" pitchFamily="34" charset="0"/>
              </a:rPr>
              <a:t>نہ</a:t>
            </a:r>
            <a:r>
              <a:rPr lang="ur-PK" sz="2800" dirty="0">
                <a:solidFill>
                  <a:srgbClr val="002060"/>
                </a:solidFill>
                <a:latin typeface="Calibri" panose="020F0502020204030204" pitchFamily="34" charset="0"/>
                <a:cs typeface="Calibri" panose="020F0502020204030204" pitchFamily="34" charset="0"/>
              </a:rPr>
              <a:t> کیے جانے کا حق</a:t>
            </a:r>
            <a:endParaRPr lang="nb-NO" sz="2800" dirty="0">
              <a:solidFill>
                <a:srgbClr val="002060"/>
              </a:solidFill>
              <a:latin typeface="Calibri" panose="020F0502020204030204" pitchFamily="34" charset="0"/>
              <a:cs typeface="Calibri" panose="020F0502020204030204" pitchFamily="34" charset="0"/>
            </a:endParaRPr>
          </a:p>
          <a:p>
            <a:pPr algn="r" rtl="1">
              <a:buFont typeface="Arial" panose="020B0604020202020204" pitchFamily="34" charset="0"/>
              <a:buChar char="•"/>
            </a:pPr>
            <a:endParaRPr lang="nb-NO" sz="2800" dirty="0">
              <a:solidFill>
                <a:srgbClr val="002060"/>
              </a:solidFill>
              <a:latin typeface="Calibri" panose="020F0502020204030204" pitchFamily="34" charset="0"/>
              <a:cs typeface="Calibri" panose="020F0502020204030204" pitchFamily="34" charset="0"/>
            </a:endParaRPr>
          </a:p>
          <a:p>
            <a:pPr algn="r" rtl="1">
              <a:buFont typeface="Arial" panose="020B0604020202020204" pitchFamily="34" charset="0"/>
              <a:buChar char="•"/>
            </a:pPr>
            <a:r>
              <a:rPr lang="ur-PK" sz="2800" dirty="0">
                <a:solidFill>
                  <a:srgbClr val="002060"/>
                </a:solidFill>
                <a:latin typeface="Calibri" panose="020F0502020204030204" pitchFamily="34" charset="0"/>
                <a:cs typeface="Calibri" panose="020F0502020204030204" pitchFamily="34" charset="0"/>
              </a:rPr>
              <a:t>مذہب کے نام پر انسان جو چاہے، وہ کہنے کا حق</a:t>
            </a:r>
            <a:endParaRPr lang="nb-NO" sz="2800" dirty="0">
              <a:solidFill>
                <a:srgbClr val="002060"/>
              </a:solidFill>
              <a:latin typeface="Calibri" panose="020F0502020204030204" pitchFamily="34" charset="0"/>
              <a:cs typeface="Calibri" panose="020F0502020204030204" pitchFamily="34" charset="0"/>
            </a:endParaRPr>
          </a:p>
          <a:p>
            <a:pPr marL="0" indent="0" algn="r" rtl="1">
              <a:buNone/>
            </a:pPr>
            <a:r>
              <a:rPr lang="ur-PK" sz="2800" dirty="0">
                <a:solidFill>
                  <a:srgbClr val="002060"/>
                </a:solidFill>
                <a:latin typeface="Calibri" panose="020F0502020204030204" pitchFamily="34" charset="0"/>
                <a:cs typeface="Calibri" panose="020F0502020204030204" pitchFamily="34" charset="0"/>
              </a:rPr>
              <a:t>(آزادئ اظہار بہت وسیع ہے لیکن مذہب کے نام پر تشدد یا غیر قانونی حرکتوں کی ترغیب نہیں دی جا سکتی)</a:t>
            </a:r>
          </a:p>
          <a:p>
            <a:pPr algn="r" rtl="1">
              <a:buFont typeface="Arial" panose="020B0604020202020204" pitchFamily="34" charset="0"/>
              <a:buChar char="•"/>
            </a:pPr>
            <a:r>
              <a:rPr lang="ur-PK" sz="2800" dirty="0">
                <a:solidFill>
                  <a:srgbClr val="002060"/>
                </a:solidFill>
                <a:latin typeface="Calibri" panose="020F0502020204030204" pitchFamily="34" charset="0"/>
                <a:cs typeface="Calibri" panose="020F0502020204030204" pitchFamily="34" charset="0"/>
              </a:rPr>
              <a:t> دوسروں کے مذہب سے واسطہ </a:t>
            </a:r>
            <a:r>
              <a:rPr lang="ur-PK" sz="2800" i="1" dirty="0">
                <a:solidFill>
                  <a:srgbClr val="002060"/>
                </a:solidFill>
                <a:latin typeface="Calibri" panose="020F0502020204030204" pitchFamily="34" charset="0"/>
                <a:cs typeface="Calibri" panose="020F0502020204030204" pitchFamily="34" charset="0"/>
              </a:rPr>
              <a:t>نہ</a:t>
            </a:r>
            <a:r>
              <a:rPr lang="ur-PK" sz="2800" dirty="0">
                <a:solidFill>
                  <a:srgbClr val="002060"/>
                </a:solidFill>
                <a:latin typeface="Calibri" panose="020F0502020204030204" pitchFamily="34" charset="0"/>
                <a:cs typeface="Calibri" panose="020F0502020204030204" pitchFamily="34" charset="0"/>
              </a:rPr>
              <a:t> پڑنے کا حق</a:t>
            </a:r>
            <a:endParaRPr lang="nb-NO" sz="2800" dirty="0">
              <a:solidFill>
                <a:srgbClr val="002060"/>
              </a:solidFill>
              <a:latin typeface="Calibri" panose="020F0502020204030204" pitchFamily="34" charset="0"/>
              <a:cs typeface="Calibri" panose="020F0502020204030204" pitchFamily="34" charset="0"/>
            </a:endParaRPr>
          </a:p>
          <a:p>
            <a:pPr algn="r" rtl="1">
              <a:buFont typeface="Arial" panose="020B0604020202020204" pitchFamily="34" charset="0"/>
              <a:buChar char="•"/>
            </a:pPr>
            <a:endParaRPr lang="ur-PK" sz="2800" dirty="0">
              <a:solidFill>
                <a:srgbClr val="002060"/>
              </a:solidFill>
              <a:latin typeface="Calibri" panose="020F0502020204030204" pitchFamily="34" charset="0"/>
              <a:cs typeface="Calibri" panose="020F0502020204030204" pitchFamily="34" charset="0"/>
            </a:endParaRPr>
          </a:p>
          <a:p>
            <a:pPr>
              <a:buFont typeface="Arial" panose="020B0604020202020204" pitchFamily="34" charset="0"/>
              <a:buChar char="•"/>
            </a:pPr>
            <a:endParaRPr lang="nb-NO" sz="2800" dirty="0">
              <a:solidFill>
                <a:srgbClr val="002060"/>
              </a:solidFill>
              <a:latin typeface="Garamond" panose="02020404030301010803" pitchFamily="18" charset="0"/>
            </a:endParaRPr>
          </a:p>
          <a:p>
            <a:pPr lvl="0">
              <a:lnSpc>
                <a:spcPct val="100000"/>
              </a:lnSpc>
              <a:spcBef>
                <a:spcPts val="0"/>
              </a:spcBef>
              <a:spcAft>
                <a:spcPts val="0"/>
              </a:spcAft>
              <a:buClrTx/>
              <a:buSzTx/>
              <a:buFont typeface="Arial" panose="020B0604020202020204" pitchFamily="34" charset="0"/>
              <a:buChar char="•"/>
              <a:defRPr/>
            </a:pPr>
            <a:endParaRPr lang="nb-NO" sz="2800" dirty="0">
              <a:solidFill>
                <a:srgbClr val="002060"/>
              </a:solidFill>
            </a:endParaRPr>
          </a:p>
        </p:txBody>
      </p:sp>
      <p:sp>
        <p:nvSpPr>
          <p:cNvPr id="4" name="Plassholder for lysbildenummer 3"/>
          <p:cNvSpPr>
            <a:spLocks noGrp="1"/>
          </p:cNvSpPr>
          <p:nvPr>
            <p:ph type="sldNum" sz="quarter" idx="12"/>
          </p:nvPr>
        </p:nvSpPr>
        <p:spPr/>
        <p:txBody>
          <a:bodyPr/>
          <a:lstStyle/>
          <a:p>
            <a:fld id="{8E0C6F0C-72B0-4267-ADC5-838F4517A3CD}" type="slidenum">
              <a:rPr lang="nb-NO" smtClean="0"/>
              <a:t>24</a:t>
            </a:fld>
            <a:endParaRPr lang="nb-NO" dirty="0"/>
          </a:p>
        </p:txBody>
      </p:sp>
      <p:pic>
        <p:nvPicPr>
          <p:cNvPr id="5" name="Bild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0850" y="5361759"/>
            <a:ext cx="1179854" cy="720000"/>
          </a:xfrm>
          <a:prstGeom prst="rect">
            <a:avLst/>
          </a:prstGeom>
        </p:spPr>
      </p:pic>
    </p:spTree>
    <p:extLst>
      <p:ext uri="{BB962C8B-B14F-4D97-AF65-F5344CB8AC3E}">
        <p14:creationId xmlns:p14="http://schemas.microsoft.com/office/powerpoint/2010/main" val="27158190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p:cNvSpPr>
            <a:spLocks noGrp="1"/>
          </p:cNvSpPr>
          <p:nvPr>
            <p:ph type="title"/>
          </p:nvPr>
        </p:nvSpPr>
        <p:spPr/>
        <p:txBody>
          <a:bodyPr/>
          <a:lstStyle/>
          <a:p>
            <a:pPr algn="r" rtl="1"/>
            <a:r>
              <a:rPr lang="ur-PK" dirty="0">
                <a:solidFill>
                  <a:srgbClr val="002060"/>
                </a:solidFill>
                <a:latin typeface="Calibri" panose="020F0502020204030204" pitchFamily="34" charset="0"/>
                <a:cs typeface="Calibri" panose="020F0502020204030204" pitchFamily="34" charset="0"/>
              </a:rPr>
              <a:t>3۔ جبری شادی اور ارینجڈ میرج (بڑوں کی طے کردہ شادی)</a:t>
            </a:r>
            <a:endParaRPr lang="nb-NO" dirty="0">
              <a:solidFill>
                <a:srgbClr val="002060"/>
              </a:solidFill>
            </a:endParaRPr>
          </a:p>
        </p:txBody>
      </p:sp>
      <p:sp>
        <p:nvSpPr>
          <p:cNvPr id="6" name="Plassholder for tekst 5"/>
          <p:cNvSpPr>
            <a:spLocks noGrp="1"/>
          </p:cNvSpPr>
          <p:nvPr>
            <p:ph type="body" idx="1"/>
          </p:nvPr>
        </p:nvSpPr>
        <p:spPr/>
        <p:txBody>
          <a:bodyPr/>
          <a:lstStyle/>
          <a:p>
            <a:pPr algn="r" rtl="1"/>
            <a:r>
              <a:rPr lang="ur-PK" dirty="0">
                <a:solidFill>
                  <a:srgbClr val="002060"/>
                </a:solidFill>
                <a:latin typeface="Calibri" panose="020F0502020204030204" pitchFamily="34" charset="0"/>
                <a:cs typeface="Calibri" panose="020F0502020204030204" pitchFamily="34" charset="0"/>
              </a:rPr>
              <a:t>مذہب اور ازدواجی زندگی – نوعمر افراد اور نوجوان بالغ</a:t>
            </a:r>
            <a:endParaRPr lang="nb-NO" dirty="0">
              <a:latin typeface="Calibri" panose="020F0502020204030204" pitchFamily="34" charset="0"/>
              <a:cs typeface="Calibri" panose="020F0502020204030204" pitchFamily="34" charset="0"/>
            </a:endParaRPr>
          </a:p>
        </p:txBody>
      </p:sp>
      <p:sp>
        <p:nvSpPr>
          <p:cNvPr id="4" name="Plassholder for lysbildenummer 3"/>
          <p:cNvSpPr>
            <a:spLocks noGrp="1"/>
          </p:cNvSpPr>
          <p:nvPr>
            <p:ph type="sldNum" sz="quarter" idx="12"/>
          </p:nvPr>
        </p:nvSpPr>
        <p:spPr/>
        <p:txBody>
          <a:bodyPr/>
          <a:lstStyle/>
          <a:p>
            <a:fld id="{8E0C6F0C-72B0-4267-ADC5-838F4517A3CD}" type="slidenum">
              <a:rPr lang="nb-NO" smtClean="0"/>
              <a:t>25</a:t>
            </a:fld>
            <a:endParaRPr lang="nb-NO" dirty="0"/>
          </a:p>
        </p:txBody>
      </p:sp>
      <p:pic>
        <p:nvPicPr>
          <p:cNvPr id="7" name="Bild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0850" y="5361759"/>
            <a:ext cx="1179854" cy="720000"/>
          </a:xfrm>
          <a:prstGeom prst="rect">
            <a:avLst/>
          </a:prstGeom>
        </p:spPr>
      </p:pic>
    </p:spTree>
    <p:extLst>
      <p:ext uri="{BB962C8B-B14F-4D97-AF65-F5344CB8AC3E}">
        <p14:creationId xmlns:p14="http://schemas.microsoft.com/office/powerpoint/2010/main" val="29368062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186490" y="552191"/>
            <a:ext cx="10058400" cy="1080878"/>
          </a:xfrm>
        </p:spPr>
        <p:txBody>
          <a:bodyPr>
            <a:normAutofit/>
          </a:bodyPr>
          <a:lstStyle/>
          <a:p>
            <a:pPr algn="r" rtl="1"/>
            <a:r>
              <a:rPr lang="ur-PK" sz="4400" dirty="0">
                <a:solidFill>
                  <a:srgbClr val="002060"/>
                </a:solidFill>
                <a:latin typeface="Calibri" panose="020F0502020204030204" pitchFamily="34" charset="0"/>
                <a:cs typeface="Calibri" panose="020F0502020204030204" pitchFamily="34" charset="0"/>
              </a:rPr>
              <a:t>	جبری شادی</a:t>
            </a:r>
            <a:endParaRPr lang="nb-NO" sz="4400" dirty="0">
              <a:solidFill>
                <a:srgbClr val="002060"/>
              </a:solidFill>
              <a:latin typeface="Calibri" panose="020F0502020204030204" pitchFamily="34" charset="0"/>
              <a:cs typeface="Calibri" panose="020F0502020204030204" pitchFamily="34" charset="0"/>
            </a:endParaRPr>
          </a:p>
        </p:txBody>
      </p:sp>
      <p:sp>
        <p:nvSpPr>
          <p:cNvPr id="3" name="Plassholder for innhold 2"/>
          <p:cNvSpPr>
            <a:spLocks noGrp="1"/>
          </p:cNvSpPr>
          <p:nvPr>
            <p:ph idx="1"/>
          </p:nvPr>
        </p:nvSpPr>
        <p:spPr>
          <a:xfrm>
            <a:off x="1186490" y="2058399"/>
            <a:ext cx="10058400" cy="4023360"/>
          </a:xfrm>
        </p:spPr>
        <p:txBody>
          <a:bodyPr>
            <a:normAutofit/>
          </a:bodyPr>
          <a:lstStyle/>
          <a:p>
            <a:pPr algn="r" rtl="1">
              <a:buFont typeface="Arial" panose="020B0604020202020204" pitchFamily="34" charset="0"/>
              <a:buChar char="•"/>
            </a:pPr>
            <a:r>
              <a:rPr lang="ur-PK" sz="3200" dirty="0">
                <a:solidFill>
                  <a:srgbClr val="002060"/>
                </a:solidFill>
                <a:latin typeface="Calibri" panose="020F0502020204030204" pitchFamily="34" charset="0"/>
                <a:cs typeface="Calibri" panose="020F0502020204030204" pitchFamily="34" charset="0"/>
              </a:rPr>
              <a:t>جبری شادی کیا ہے؟</a:t>
            </a:r>
          </a:p>
          <a:p>
            <a:pPr algn="r" rtl="1">
              <a:buFont typeface="Arial" panose="020B0604020202020204" pitchFamily="34" charset="0"/>
              <a:buChar char="•"/>
            </a:pPr>
            <a:r>
              <a:rPr lang="ur-PK" sz="2800" dirty="0">
                <a:solidFill>
                  <a:srgbClr val="002060"/>
                </a:solidFill>
                <a:latin typeface="Calibri" panose="020F0502020204030204" pitchFamily="34" charset="0"/>
                <a:cs typeface="Calibri" panose="020F0502020204030204" pitchFamily="34" charset="0"/>
              </a:rPr>
              <a:t>ایسی شادی جس میں شادی کرنے والے ایک فریق یا دونوں فریقوں کی مرضی نہ ہو</a:t>
            </a:r>
          </a:p>
          <a:p>
            <a:pPr algn="r" rtl="1">
              <a:buFont typeface="Arial" panose="020B0604020202020204" pitchFamily="34" charset="0"/>
              <a:buChar char="•"/>
            </a:pPr>
            <a:r>
              <a:rPr lang="ur-PK" sz="2800" dirty="0">
                <a:solidFill>
                  <a:srgbClr val="002060"/>
                </a:solidFill>
                <a:latin typeface="Calibri" panose="020F0502020204030204" pitchFamily="34" charset="0"/>
                <a:cs typeface="Calibri" panose="020F0502020204030204" pitchFamily="34" charset="0"/>
              </a:rPr>
              <a:t>جبری شادی کا مطلب ایسی شادی ہے جو جبر سے یعنی زبردستی ہوئی ہو – جیسے دھمکیوں کا استعمال، تشدد، نفسیاتی دباؤ</a:t>
            </a:r>
          </a:p>
          <a:p>
            <a:pPr algn="r" rtl="1">
              <a:buFont typeface="Arial" panose="020B0604020202020204" pitchFamily="34" charset="0"/>
              <a:buChar char="•"/>
            </a:pPr>
            <a:r>
              <a:rPr lang="ur-PK" sz="2800" dirty="0">
                <a:solidFill>
                  <a:srgbClr val="002060"/>
                </a:solidFill>
                <a:latin typeface="Calibri" panose="020F0502020204030204" pitchFamily="34" charset="0"/>
                <a:cs typeface="Calibri" panose="020F0502020204030204" pitchFamily="34" charset="0"/>
              </a:rPr>
              <a:t>جبر میں نامناسب دباؤ بھی شامل ہو سکتا ہے – ایسی دھمکیاں: خاندان قطع تعلق کر لے گا، وراثت میں حصہ نہیں ملے گا، خود کشی وغیرہ کی دھمکیاں</a:t>
            </a:r>
            <a:endParaRPr lang="nb-NO" sz="2800" dirty="0">
              <a:solidFill>
                <a:srgbClr val="002060"/>
              </a:solidFill>
              <a:latin typeface="Calibri" panose="020F0502020204030204" pitchFamily="34" charset="0"/>
              <a:cs typeface="Calibri" panose="020F0502020204030204" pitchFamily="34" charset="0"/>
            </a:endParaRPr>
          </a:p>
          <a:p>
            <a:pPr lvl="1" algn="r" rtl="1">
              <a:buFont typeface="Arial" panose="020B0604020202020204" pitchFamily="34" charset="0"/>
              <a:buChar char="•"/>
            </a:pPr>
            <a:endParaRPr lang="nb-NO" sz="2800" dirty="0">
              <a:solidFill>
                <a:srgbClr val="002060"/>
              </a:solidFill>
            </a:endParaRPr>
          </a:p>
          <a:p>
            <a:pPr lvl="1">
              <a:buFont typeface="Arial" panose="020B0604020202020204" pitchFamily="34" charset="0"/>
              <a:buChar char="•"/>
            </a:pPr>
            <a:endParaRPr lang="nb-NO" sz="3200" b="1" dirty="0">
              <a:solidFill>
                <a:srgbClr val="002060"/>
              </a:solidFill>
            </a:endParaRPr>
          </a:p>
          <a:p>
            <a:pPr lvl="1">
              <a:buFont typeface="Arial" panose="020B0604020202020204" pitchFamily="34" charset="0"/>
              <a:buChar char="•"/>
            </a:pPr>
            <a:endParaRPr lang="nb-NO" sz="2800" dirty="0">
              <a:solidFill>
                <a:srgbClr val="002060"/>
              </a:solidFill>
            </a:endParaRPr>
          </a:p>
          <a:p>
            <a:pPr>
              <a:buFont typeface="Arial" panose="020B0604020202020204" pitchFamily="34" charset="0"/>
              <a:buChar char="•"/>
            </a:pPr>
            <a:endParaRPr lang="nb-NO" sz="3600" dirty="0">
              <a:solidFill>
                <a:srgbClr val="002060"/>
              </a:solidFill>
              <a:latin typeface="Garamond" panose="02020404030301010803" pitchFamily="18" charset="0"/>
            </a:endParaRPr>
          </a:p>
        </p:txBody>
      </p:sp>
      <p:pic>
        <p:nvPicPr>
          <p:cNvPr id="4" name="Bild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0850" y="5361759"/>
            <a:ext cx="1179854" cy="720000"/>
          </a:xfrm>
          <a:prstGeom prst="rect">
            <a:avLst/>
          </a:prstGeom>
        </p:spPr>
      </p:pic>
      <p:sp>
        <p:nvSpPr>
          <p:cNvPr id="5" name="Plassholder for lysbildenummer 4"/>
          <p:cNvSpPr>
            <a:spLocks noGrp="1"/>
          </p:cNvSpPr>
          <p:nvPr>
            <p:ph type="sldNum" sz="quarter" idx="12"/>
          </p:nvPr>
        </p:nvSpPr>
        <p:spPr/>
        <p:txBody>
          <a:bodyPr/>
          <a:lstStyle/>
          <a:p>
            <a:fld id="{8E0C6F0C-72B0-4267-ADC5-838F4517A3CD}" type="slidenum">
              <a:rPr lang="nb-NO" smtClean="0"/>
              <a:t>26</a:t>
            </a:fld>
            <a:endParaRPr lang="nb-NO" dirty="0"/>
          </a:p>
        </p:txBody>
      </p:sp>
    </p:spTree>
    <p:extLst>
      <p:ext uri="{BB962C8B-B14F-4D97-AF65-F5344CB8AC3E}">
        <p14:creationId xmlns:p14="http://schemas.microsoft.com/office/powerpoint/2010/main" val="28809063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r" rtl="1"/>
            <a:r>
              <a:rPr lang="ur-PK" b="1" dirty="0">
                <a:solidFill>
                  <a:srgbClr val="002060"/>
                </a:solidFill>
                <a:latin typeface="Calibri" panose="020F0502020204030204" pitchFamily="34" charset="0"/>
                <a:cs typeface="Calibri" panose="020F0502020204030204" pitchFamily="34" charset="0"/>
              </a:rPr>
              <a:t>ناروے میں جبری شادی کی اجازت نہیں ہے</a:t>
            </a:r>
            <a:endParaRPr lang="nb-NO" dirty="0">
              <a:solidFill>
                <a:srgbClr val="002060"/>
              </a:solidFill>
              <a:latin typeface="Calibri" panose="020F0502020204030204" pitchFamily="34" charset="0"/>
              <a:cs typeface="Calibri" panose="020F0502020204030204" pitchFamily="34" charset="0"/>
            </a:endParaRPr>
          </a:p>
        </p:txBody>
      </p:sp>
      <p:sp>
        <p:nvSpPr>
          <p:cNvPr id="3" name="Plassholder for innhold 2"/>
          <p:cNvSpPr>
            <a:spLocks noGrp="1"/>
          </p:cNvSpPr>
          <p:nvPr>
            <p:ph idx="1"/>
          </p:nvPr>
        </p:nvSpPr>
        <p:spPr/>
        <p:txBody>
          <a:bodyPr>
            <a:normAutofit/>
          </a:bodyPr>
          <a:lstStyle/>
          <a:p>
            <a:pPr lvl="1" algn="r" rtl="1">
              <a:buFont typeface="Arial" panose="020B0604020202020204" pitchFamily="34" charset="0"/>
              <a:buChar char="•"/>
            </a:pPr>
            <a:r>
              <a:rPr lang="ur-PK" sz="2200" dirty="0">
                <a:solidFill>
                  <a:srgbClr val="002060"/>
                </a:solidFill>
                <a:latin typeface="Calibri" panose="020F0502020204030204" pitchFamily="34" charset="0"/>
                <a:cs typeface="Calibri" panose="020F0502020204030204" pitchFamily="34" charset="0"/>
              </a:rPr>
              <a:t>شادی پر مجبور کرنے والے، اور اس میں اعانت کرنے والے، دونوں کے لیے 6 سال تک قید کی سزا ہے</a:t>
            </a:r>
          </a:p>
          <a:p>
            <a:pPr lvl="1" algn="r" rtl="1">
              <a:buFont typeface="Arial" panose="020B0604020202020204" pitchFamily="34" charset="0"/>
              <a:buChar char="•"/>
            </a:pPr>
            <a:r>
              <a:rPr lang="ur-PK" sz="2200" dirty="0">
                <a:solidFill>
                  <a:srgbClr val="002060"/>
                </a:solidFill>
                <a:latin typeface="Calibri" panose="020F0502020204030204" pitchFamily="34" charset="0"/>
                <a:cs typeface="Calibri" panose="020F0502020204030204" pitchFamily="34" charset="0"/>
              </a:rPr>
              <a:t>اسے بھی جبری شادی شمار کیا جاتا ہے کہ اس ارادے سے بیرون ملک کا سفر کیا جاۓ کہ وہاں ایک شخص کو جبری شادی کا نشانہ بنایا جاۓ گا۔</a:t>
            </a:r>
          </a:p>
          <a:p>
            <a:pPr lvl="1" algn="r" rtl="1">
              <a:buFont typeface="Arial" panose="020B0604020202020204" pitchFamily="34" charset="0"/>
              <a:buChar char="•"/>
            </a:pPr>
            <a:r>
              <a:rPr lang="ur-PK" sz="2200" dirty="0">
                <a:solidFill>
                  <a:srgbClr val="002060"/>
                </a:solidFill>
                <a:latin typeface="Calibri" panose="020F0502020204030204" pitchFamily="34" charset="0"/>
                <a:cs typeface="Calibri" panose="020F0502020204030204" pitchFamily="34" charset="0"/>
              </a:rPr>
              <a:t>نارویجن پینل کوڈ کا سیکشن 253</a:t>
            </a:r>
          </a:p>
          <a:p>
            <a:pPr marL="201168" lvl="1" indent="0" algn="r" rtl="1">
              <a:buNone/>
            </a:pPr>
            <a:endParaRPr lang="nb-NO" sz="2200" b="1" dirty="0">
              <a:solidFill>
                <a:srgbClr val="002060"/>
              </a:solidFill>
              <a:latin typeface="Calibri" panose="020F0502020204030204" pitchFamily="34" charset="0"/>
              <a:cs typeface="Calibri" panose="020F0502020204030204" pitchFamily="34" charset="0"/>
            </a:endParaRPr>
          </a:p>
          <a:p>
            <a:pPr marL="201168" lvl="1" indent="0" algn="r" rtl="1">
              <a:buNone/>
            </a:pPr>
            <a:r>
              <a:rPr lang="ur-PK" sz="2400" b="1" dirty="0">
                <a:solidFill>
                  <a:srgbClr val="002060"/>
                </a:solidFill>
                <a:latin typeface="Calibri" panose="020F0502020204030204" pitchFamily="34" charset="0"/>
                <a:cs typeface="Calibri" panose="020F0502020204030204" pitchFamily="34" charset="0"/>
              </a:rPr>
              <a:t>موجودہ قانون کے تحت کسی کو نظام قانون سے باہر شادی کے لیے مجبور کرنا قابل سزا جرم ہے</a:t>
            </a:r>
            <a:endParaRPr lang="nb-NO" sz="2400" b="1" dirty="0">
              <a:solidFill>
                <a:srgbClr val="002060"/>
              </a:solidFill>
              <a:latin typeface="Calibri" panose="020F0502020204030204" pitchFamily="34" charset="0"/>
              <a:cs typeface="Calibri" panose="020F0502020204030204" pitchFamily="34" charset="0"/>
            </a:endParaRPr>
          </a:p>
          <a:p>
            <a:pPr marL="201168" lvl="1" indent="0" algn="r" rtl="1">
              <a:buNone/>
            </a:pPr>
            <a:endParaRPr lang="nb-NO" sz="2400" b="1" dirty="0">
              <a:solidFill>
                <a:srgbClr val="002060"/>
              </a:solidFill>
              <a:latin typeface="Calibri" panose="020F0502020204030204" pitchFamily="34" charset="0"/>
              <a:cs typeface="Calibri" panose="020F0502020204030204" pitchFamily="34" charset="0"/>
            </a:endParaRPr>
          </a:p>
          <a:p>
            <a:pPr lvl="1" algn="r" rtl="1">
              <a:buFont typeface="Arial" panose="020B0604020202020204" pitchFamily="34" charset="0"/>
              <a:buChar char="•"/>
            </a:pPr>
            <a:r>
              <a:rPr lang="ur-PK" sz="2200" dirty="0">
                <a:solidFill>
                  <a:srgbClr val="002060"/>
                </a:solidFill>
                <a:latin typeface="Calibri" panose="020F0502020204030204" pitchFamily="34" charset="0"/>
                <a:cs typeface="Calibri" panose="020F0502020204030204" pitchFamily="34" charset="0"/>
              </a:rPr>
              <a:t>رجسٹرڈ جبری شادیوں اور نظام قانون سے باہر جبری شادیوں، دونوں کی کوشش کرنا بھی پینل کوڈ کے سیکشن 16 کے تحت قابل سزا جرم ہے۔</a:t>
            </a:r>
            <a:endParaRPr lang="nb-NO" dirty="0">
              <a:solidFill>
                <a:srgbClr val="002060"/>
              </a:solidFill>
            </a:endParaRPr>
          </a:p>
        </p:txBody>
      </p:sp>
      <p:sp>
        <p:nvSpPr>
          <p:cNvPr id="4" name="Plassholder for lysbildenummer 3"/>
          <p:cNvSpPr>
            <a:spLocks noGrp="1"/>
          </p:cNvSpPr>
          <p:nvPr>
            <p:ph type="sldNum" sz="quarter" idx="12"/>
          </p:nvPr>
        </p:nvSpPr>
        <p:spPr/>
        <p:txBody>
          <a:bodyPr/>
          <a:lstStyle/>
          <a:p>
            <a:fld id="{8E0C6F0C-72B0-4267-ADC5-838F4517A3CD}" type="slidenum">
              <a:rPr lang="nb-NO" smtClean="0"/>
              <a:t>27</a:t>
            </a:fld>
            <a:endParaRPr lang="nb-NO" dirty="0"/>
          </a:p>
        </p:txBody>
      </p:sp>
      <p:pic>
        <p:nvPicPr>
          <p:cNvPr id="5" name="Bild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0850" y="5361759"/>
            <a:ext cx="1179854" cy="720000"/>
          </a:xfrm>
          <a:prstGeom prst="rect">
            <a:avLst/>
          </a:prstGeom>
        </p:spPr>
      </p:pic>
    </p:spTree>
    <p:extLst>
      <p:ext uri="{BB962C8B-B14F-4D97-AF65-F5344CB8AC3E}">
        <p14:creationId xmlns:p14="http://schemas.microsoft.com/office/powerpoint/2010/main" val="10553110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p:cNvSpPr>
            <a:spLocks noGrp="1"/>
          </p:cNvSpPr>
          <p:nvPr>
            <p:ph type="title"/>
          </p:nvPr>
        </p:nvSpPr>
        <p:spPr/>
        <p:txBody>
          <a:bodyPr/>
          <a:lstStyle/>
          <a:p>
            <a:pPr algn="r" rtl="1"/>
            <a:r>
              <a:rPr lang="ur-PK" dirty="0">
                <a:solidFill>
                  <a:srgbClr val="002060"/>
                </a:solidFill>
                <a:latin typeface="Calibri" panose="020F0502020204030204" pitchFamily="34" charset="0"/>
                <a:cs typeface="Calibri" panose="020F0502020204030204" pitchFamily="34" charset="0"/>
              </a:rPr>
              <a:t>4۔ بچوں اور والدین کے حقوق اور فرائض</a:t>
            </a:r>
            <a:endParaRPr lang="nb-NO" dirty="0">
              <a:solidFill>
                <a:srgbClr val="002060"/>
              </a:solidFill>
            </a:endParaRPr>
          </a:p>
        </p:txBody>
      </p:sp>
      <p:sp>
        <p:nvSpPr>
          <p:cNvPr id="6" name="Plassholder for tekst 5"/>
          <p:cNvSpPr>
            <a:spLocks noGrp="1"/>
          </p:cNvSpPr>
          <p:nvPr>
            <p:ph type="body" idx="1"/>
          </p:nvPr>
        </p:nvSpPr>
        <p:spPr/>
        <p:txBody>
          <a:bodyPr/>
          <a:lstStyle/>
          <a:p>
            <a:pPr algn="r" rtl="1"/>
            <a:r>
              <a:rPr lang="ur-PK" dirty="0">
                <a:solidFill>
                  <a:srgbClr val="002060"/>
                </a:solidFill>
                <a:latin typeface="Calibri" panose="020F0502020204030204" pitchFamily="34" charset="0"/>
                <a:cs typeface="Calibri" panose="020F0502020204030204" pitchFamily="34" charset="0"/>
              </a:rPr>
              <a:t>مذہب اور ازدواجی زندگی – نوعمر افراد اور نوجوان بالغ</a:t>
            </a:r>
            <a:endParaRPr lang="nb-NO" dirty="0">
              <a:latin typeface="Calibri" panose="020F0502020204030204" pitchFamily="34" charset="0"/>
              <a:cs typeface="Calibri" panose="020F0502020204030204" pitchFamily="34" charset="0"/>
            </a:endParaRPr>
          </a:p>
        </p:txBody>
      </p:sp>
      <p:sp>
        <p:nvSpPr>
          <p:cNvPr id="4" name="Plassholder for lysbildenummer 3"/>
          <p:cNvSpPr>
            <a:spLocks noGrp="1"/>
          </p:cNvSpPr>
          <p:nvPr>
            <p:ph type="sldNum" sz="quarter" idx="12"/>
          </p:nvPr>
        </p:nvSpPr>
        <p:spPr/>
        <p:txBody>
          <a:bodyPr/>
          <a:lstStyle/>
          <a:p>
            <a:fld id="{8E0C6F0C-72B0-4267-ADC5-838F4517A3CD}" type="slidenum">
              <a:rPr lang="nb-NO" smtClean="0"/>
              <a:t>28</a:t>
            </a:fld>
            <a:endParaRPr lang="nb-NO" dirty="0"/>
          </a:p>
        </p:txBody>
      </p:sp>
      <p:pic>
        <p:nvPicPr>
          <p:cNvPr id="7" name="Bild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0850" y="5361759"/>
            <a:ext cx="1179854" cy="720000"/>
          </a:xfrm>
          <a:prstGeom prst="rect">
            <a:avLst/>
          </a:prstGeom>
        </p:spPr>
      </p:pic>
    </p:spTree>
    <p:extLst>
      <p:ext uri="{BB962C8B-B14F-4D97-AF65-F5344CB8AC3E}">
        <p14:creationId xmlns:p14="http://schemas.microsoft.com/office/powerpoint/2010/main" val="15137818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tel 6"/>
          <p:cNvSpPr>
            <a:spLocks noGrp="1"/>
          </p:cNvSpPr>
          <p:nvPr>
            <p:ph type="title"/>
          </p:nvPr>
        </p:nvSpPr>
        <p:spPr/>
        <p:txBody>
          <a:bodyPr/>
          <a:lstStyle/>
          <a:p>
            <a:pPr algn="r" rtl="1"/>
            <a:r>
              <a:rPr lang="ur-PK" dirty="0">
                <a:solidFill>
                  <a:srgbClr val="002060"/>
                </a:solidFill>
                <a:latin typeface="Calibri" panose="020F0502020204030204" pitchFamily="34" charset="0"/>
                <a:cs typeface="Calibri" panose="020F0502020204030204" pitchFamily="34" charset="0"/>
              </a:rPr>
              <a:t>والدین کا حق اور اسکی حدود</a:t>
            </a:r>
            <a:endParaRPr lang="nb-NO" dirty="0">
              <a:latin typeface="Calibri" panose="020F0502020204030204" pitchFamily="34" charset="0"/>
              <a:cs typeface="Calibri" panose="020F0502020204030204" pitchFamily="34" charset="0"/>
            </a:endParaRPr>
          </a:p>
        </p:txBody>
      </p:sp>
      <p:sp>
        <p:nvSpPr>
          <p:cNvPr id="8" name="Plassholder for innhold 7"/>
          <p:cNvSpPr>
            <a:spLocks noGrp="1"/>
          </p:cNvSpPr>
          <p:nvPr>
            <p:ph idx="1"/>
          </p:nvPr>
        </p:nvSpPr>
        <p:spPr/>
        <p:txBody>
          <a:bodyPr>
            <a:normAutofit/>
          </a:bodyPr>
          <a:lstStyle/>
          <a:p>
            <a:pPr lvl="0" algn="r" rtl="1"/>
            <a:r>
              <a:rPr lang="ur-PK" sz="2800" dirty="0">
                <a:solidFill>
                  <a:srgbClr val="002060"/>
                </a:solidFill>
                <a:latin typeface="Calibri" panose="020F0502020204030204" pitchFamily="34" charset="0"/>
                <a:cs typeface="Calibri" panose="020F0502020204030204" pitchFamily="34" charset="0"/>
              </a:rPr>
              <a:t>والدین کو حق حاصل ہے کہ اپنی روایت اور مذہبی عقیدے کے مطابق اپنے بچوں کی پرورش کریں لیکن ۔۔۔</a:t>
            </a:r>
          </a:p>
          <a:p>
            <a:pPr lvl="0" algn="r" rtl="1">
              <a:buFont typeface="Arial" panose="020B0604020202020204" pitchFamily="34" charset="0"/>
              <a:buChar char="•"/>
            </a:pPr>
            <a:r>
              <a:rPr lang="ur-PK" sz="2400" dirty="0">
                <a:solidFill>
                  <a:srgbClr val="002060"/>
                </a:solidFill>
                <a:latin typeface="Calibri" panose="020F0502020204030204" pitchFamily="34" charset="0"/>
                <a:cs typeface="Calibri" panose="020F0502020204030204" pitchFamily="34" charset="0"/>
              </a:rPr>
              <a:t> ۔۔۔ بچوں کو حق حاصل ہے کہ خود ان سے تعلق رکھنےوالے معاملات میں انکی بات سنی جاۓ اور وہ اپنا خیال ظاہر کریں</a:t>
            </a:r>
          </a:p>
          <a:p>
            <a:pPr lvl="0" algn="r" rtl="1">
              <a:buFont typeface="Arial" panose="020B0604020202020204" pitchFamily="34" charset="0"/>
              <a:buChar char="•"/>
            </a:pPr>
            <a:r>
              <a:rPr lang="ur-PK" sz="2400" dirty="0">
                <a:solidFill>
                  <a:srgbClr val="002060"/>
                </a:solidFill>
                <a:latin typeface="Calibri" panose="020F0502020204030204" pitchFamily="34" charset="0"/>
                <a:cs typeface="Calibri" panose="020F0502020204030204" pitchFamily="34" charset="0"/>
              </a:rPr>
              <a:t>  والدین بچے کی عمر اور پختگی کے لحاظ سے بچے کے خیالات کو اہمیت دیں گے، جب بچہ 12 سال کی عمر کو پہنچ جاۓ تو بچے کے خیالات کو بہت اہمیت دی جاۓ گی</a:t>
            </a:r>
          </a:p>
          <a:p>
            <a:pPr lvl="0" algn="r" rtl="1">
              <a:buFont typeface="Arial" panose="020B0604020202020204" pitchFamily="34" charset="0"/>
              <a:buChar char="•"/>
            </a:pPr>
            <a:r>
              <a:rPr lang="ur-PK" sz="2400" dirty="0">
                <a:solidFill>
                  <a:srgbClr val="002060"/>
                </a:solidFill>
                <a:latin typeface="Calibri" panose="020F0502020204030204" pitchFamily="34" charset="0"/>
                <a:cs typeface="Calibri" panose="020F0502020204030204" pitchFamily="34" charset="0"/>
              </a:rPr>
              <a:t>15 سال کی عمر سے نوعمر فرد خود اپنا مذہب اور نظریۂ حیات چن سکتا ہے</a:t>
            </a:r>
            <a:endParaRPr lang="nb-NO" sz="2400" dirty="0">
              <a:solidFill>
                <a:srgbClr val="002060"/>
              </a:solidFill>
              <a:latin typeface="Calibri" panose="020F0502020204030204" pitchFamily="34" charset="0"/>
              <a:cs typeface="Calibri" panose="020F0502020204030204" pitchFamily="34" charset="0"/>
            </a:endParaRPr>
          </a:p>
        </p:txBody>
      </p:sp>
      <p:sp>
        <p:nvSpPr>
          <p:cNvPr id="4" name="Plassholder for lysbildenummer 3"/>
          <p:cNvSpPr>
            <a:spLocks noGrp="1"/>
          </p:cNvSpPr>
          <p:nvPr>
            <p:ph type="sldNum" sz="quarter" idx="12"/>
          </p:nvPr>
        </p:nvSpPr>
        <p:spPr/>
        <p:txBody>
          <a:bodyPr/>
          <a:lstStyle/>
          <a:p>
            <a:fld id="{8E0C6F0C-72B0-4267-ADC5-838F4517A3CD}" type="slidenum">
              <a:rPr lang="nb-NO" smtClean="0"/>
              <a:t>29</a:t>
            </a:fld>
            <a:endParaRPr lang="nb-NO" dirty="0"/>
          </a:p>
        </p:txBody>
      </p:sp>
      <p:pic>
        <p:nvPicPr>
          <p:cNvPr id="5" name="Bild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0850" y="5361759"/>
            <a:ext cx="1179854" cy="720000"/>
          </a:xfrm>
          <a:prstGeom prst="rect">
            <a:avLst/>
          </a:prstGeom>
        </p:spPr>
      </p:pic>
    </p:spTree>
    <p:extLst>
      <p:ext uri="{BB962C8B-B14F-4D97-AF65-F5344CB8AC3E}">
        <p14:creationId xmlns:p14="http://schemas.microsoft.com/office/powerpoint/2010/main" val="1326164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normAutofit/>
          </a:bodyPr>
          <a:lstStyle/>
          <a:p>
            <a:pPr algn="r" rtl="1"/>
            <a:r>
              <a:rPr lang="ur-PK" sz="3600" dirty="0">
                <a:solidFill>
                  <a:srgbClr val="002060"/>
                </a:solidFill>
                <a:latin typeface="Calibri" panose="020F0502020204030204" pitchFamily="34" charset="0"/>
                <a:cs typeface="Calibri" panose="020F0502020204030204" pitchFamily="34" charset="0"/>
              </a:rPr>
              <a:t>پراجیکٹ "مذہبی کمیونٹیاں اور غیر مذہبی نظریات حیات رکھنے والے گروہ – منفی سوشل کنٹرول کے خلاف"</a:t>
            </a:r>
            <a:endParaRPr lang="nb-NO" sz="3600" dirty="0">
              <a:solidFill>
                <a:srgbClr val="002060"/>
              </a:solidFill>
            </a:endParaRPr>
          </a:p>
        </p:txBody>
      </p:sp>
      <p:sp>
        <p:nvSpPr>
          <p:cNvPr id="4" name="Plassholder for innhold 3"/>
          <p:cNvSpPr>
            <a:spLocks noGrp="1"/>
          </p:cNvSpPr>
          <p:nvPr>
            <p:ph sz="half" idx="1"/>
          </p:nvPr>
        </p:nvSpPr>
        <p:spPr/>
        <p:txBody>
          <a:bodyPr>
            <a:normAutofit/>
          </a:bodyPr>
          <a:lstStyle/>
          <a:p>
            <a:pPr algn="r" rtl="1"/>
            <a:endParaRPr lang="ur-PK" sz="2400" dirty="0">
              <a:solidFill>
                <a:srgbClr val="002060"/>
              </a:solidFill>
            </a:endParaRPr>
          </a:p>
          <a:p>
            <a:pPr algn="r" rtl="1"/>
            <a:r>
              <a:rPr lang="nb-NO" sz="2400" dirty="0">
                <a:solidFill>
                  <a:srgbClr val="002060"/>
                </a:solidFill>
                <a:latin typeface="Calibri" panose="020F0502020204030204" pitchFamily="34" charset="0"/>
                <a:cs typeface="Calibri" panose="020F0502020204030204" pitchFamily="34" charset="0"/>
              </a:rPr>
              <a:t>●</a:t>
            </a:r>
            <a:r>
              <a:rPr lang="ur-PK" sz="2400" dirty="0">
                <a:solidFill>
                  <a:srgbClr val="002060"/>
                </a:solidFill>
                <a:latin typeface="Calibri" panose="020F0502020204030204" pitchFamily="34" charset="0"/>
                <a:cs typeface="Calibri" panose="020F0502020204030204" pitchFamily="34" charset="0"/>
              </a:rPr>
              <a:t> </a:t>
            </a:r>
            <a:r>
              <a:rPr lang="ur-PK" sz="2800" dirty="0">
                <a:solidFill>
                  <a:srgbClr val="002060"/>
                </a:solidFill>
                <a:latin typeface="Calibri" panose="020F0502020204030204" pitchFamily="34" charset="0"/>
                <a:cs typeface="Calibri" panose="020F0502020204030204" pitchFamily="34" charset="0"/>
              </a:rPr>
              <a:t>مذہبی آزادی</a:t>
            </a:r>
          </a:p>
          <a:p>
            <a:pPr algn="r" rtl="1"/>
            <a:r>
              <a:rPr lang="nb-NO" sz="2800" dirty="0">
                <a:solidFill>
                  <a:srgbClr val="002060"/>
                </a:solidFill>
                <a:latin typeface="Calibri" panose="020F0502020204030204" pitchFamily="34" charset="0"/>
                <a:cs typeface="Calibri" panose="020F0502020204030204" pitchFamily="34" charset="0"/>
              </a:rPr>
              <a:t>●</a:t>
            </a:r>
            <a:r>
              <a:rPr lang="ur-PK" sz="2800" dirty="0">
                <a:solidFill>
                  <a:srgbClr val="002060"/>
                </a:solidFill>
                <a:latin typeface="Calibri" panose="020F0502020204030204" pitchFamily="34" charset="0"/>
                <a:cs typeface="Calibri" panose="020F0502020204030204" pitchFamily="34" charset="0"/>
              </a:rPr>
              <a:t> والدین کا حق اور بچوں کی پرورش</a:t>
            </a:r>
          </a:p>
          <a:p>
            <a:pPr algn="r" rtl="1"/>
            <a:r>
              <a:rPr lang="nb-NO" sz="2800" dirty="0">
                <a:solidFill>
                  <a:srgbClr val="002060"/>
                </a:solidFill>
                <a:latin typeface="Calibri" panose="020F0502020204030204" pitchFamily="34" charset="0"/>
                <a:cs typeface="Calibri" panose="020F0502020204030204" pitchFamily="34" charset="0"/>
              </a:rPr>
              <a:t>●</a:t>
            </a:r>
            <a:r>
              <a:rPr lang="ur-PK" sz="2800" dirty="0">
                <a:solidFill>
                  <a:srgbClr val="002060"/>
                </a:solidFill>
                <a:latin typeface="Calibri" panose="020F0502020204030204" pitchFamily="34" charset="0"/>
                <a:cs typeface="Calibri" panose="020F0502020204030204" pitchFamily="34" charset="0"/>
              </a:rPr>
              <a:t> جبری شادی اور ارینجڈ میرج (بڑوں کی طے کردہ شادی)</a:t>
            </a:r>
            <a:endParaRPr lang="nb-NO" sz="2800" dirty="0">
              <a:solidFill>
                <a:srgbClr val="002060"/>
              </a:solidFill>
              <a:latin typeface="Calibri" panose="020F0502020204030204" pitchFamily="34" charset="0"/>
              <a:cs typeface="Calibri" panose="020F0502020204030204" pitchFamily="34" charset="0"/>
            </a:endParaRPr>
          </a:p>
          <a:p>
            <a:pPr lvl="2"/>
            <a:r>
              <a:rPr lang="nb-NO" sz="2000" dirty="0">
                <a:solidFill>
                  <a:srgbClr val="002060"/>
                </a:solidFill>
              </a:rPr>
              <a:t>	</a:t>
            </a:r>
          </a:p>
        </p:txBody>
      </p:sp>
      <p:sp>
        <p:nvSpPr>
          <p:cNvPr id="5" name="Plassholder for innhold 4"/>
          <p:cNvSpPr>
            <a:spLocks noGrp="1"/>
          </p:cNvSpPr>
          <p:nvPr>
            <p:ph sz="half" idx="2"/>
          </p:nvPr>
        </p:nvSpPr>
        <p:spPr/>
        <p:txBody>
          <a:bodyPr>
            <a:normAutofit/>
          </a:bodyPr>
          <a:lstStyle/>
          <a:p>
            <a:endParaRPr lang="nb-NO" sz="2800" dirty="0">
              <a:solidFill>
                <a:srgbClr val="002060"/>
              </a:solidFill>
            </a:endParaRPr>
          </a:p>
          <a:p>
            <a:pPr algn="r" rtl="1"/>
            <a:r>
              <a:rPr lang="ur-PK" sz="2800" dirty="0">
                <a:solidFill>
                  <a:srgbClr val="002060"/>
                </a:solidFill>
                <a:latin typeface="Calibri" panose="020F0502020204030204" pitchFamily="34" charset="0"/>
                <a:cs typeface="Calibri" panose="020F0502020204030204" pitchFamily="34" charset="0"/>
              </a:rPr>
              <a:t>یہ ورکشاپ ان موضوعات پر ہے:</a:t>
            </a:r>
          </a:p>
          <a:p>
            <a:pPr algn="r" rtl="1"/>
            <a:r>
              <a:rPr lang="nb-NO" sz="2800" dirty="0">
                <a:solidFill>
                  <a:srgbClr val="002060"/>
                </a:solidFill>
                <a:latin typeface="Calibri" panose="020F0502020204030204" pitchFamily="34" charset="0"/>
                <a:cs typeface="Calibri" panose="020F0502020204030204" pitchFamily="34" charset="0"/>
              </a:rPr>
              <a:t>●</a:t>
            </a:r>
            <a:r>
              <a:rPr lang="ur-PK" sz="2800" dirty="0">
                <a:solidFill>
                  <a:srgbClr val="002060"/>
                </a:solidFill>
                <a:latin typeface="Calibri" panose="020F0502020204030204" pitchFamily="34" charset="0"/>
                <a:cs typeface="Calibri" panose="020F0502020204030204" pitchFamily="34" charset="0"/>
              </a:rPr>
              <a:t> تعمیری اور نقصان دہ مذہبی و نظریاتی ماحول</a:t>
            </a:r>
          </a:p>
          <a:p>
            <a:pPr algn="r" rtl="1"/>
            <a:r>
              <a:rPr lang="nb-NO" sz="2800" dirty="0">
                <a:solidFill>
                  <a:srgbClr val="002060"/>
                </a:solidFill>
                <a:latin typeface="Calibri" panose="020F0502020204030204" pitchFamily="34" charset="0"/>
                <a:cs typeface="Calibri" panose="020F0502020204030204" pitchFamily="34" charset="0"/>
              </a:rPr>
              <a:t>●</a:t>
            </a:r>
            <a:r>
              <a:rPr lang="ur-PK" sz="2800" dirty="0">
                <a:solidFill>
                  <a:srgbClr val="002060"/>
                </a:solidFill>
                <a:latin typeface="Calibri" panose="020F0502020204030204" pitchFamily="34" charset="0"/>
                <a:cs typeface="Calibri" panose="020F0502020204030204" pitchFamily="34" charset="0"/>
              </a:rPr>
              <a:t> سوشل کنٹرول</a:t>
            </a:r>
          </a:p>
          <a:p>
            <a:pPr algn="r" rtl="1">
              <a:buFont typeface="Courier New" panose="02070309020205020404" pitchFamily="49" charset="0"/>
              <a:buChar char="o"/>
            </a:pPr>
            <a:r>
              <a:rPr lang="ur-PK" dirty="0">
                <a:solidFill>
                  <a:srgbClr val="002060"/>
                </a:solidFill>
                <a:latin typeface="Calibri" panose="020F0502020204030204" pitchFamily="34" charset="0"/>
                <a:cs typeface="Calibri" panose="020F0502020204030204" pitchFamily="34" charset="0"/>
              </a:rPr>
              <a:t> منفی سوشل کنٹرول</a:t>
            </a:r>
          </a:p>
          <a:p>
            <a:pPr algn="r" rtl="1">
              <a:buFont typeface="Courier New" panose="02070309020205020404" pitchFamily="49" charset="0"/>
              <a:buChar char="o"/>
            </a:pPr>
            <a:r>
              <a:rPr lang="ur-PK" dirty="0">
                <a:solidFill>
                  <a:srgbClr val="002060"/>
                </a:solidFill>
                <a:latin typeface="Calibri" panose="020F0502020204030204" pitchFamily="34" charset="0"/>
                <a:cs typeface="Calibri" panose="020F0502020204030204" pitchFamily="34" charset="0"/>
              </a:rPr>
              <a:t>مذہبی اور معاشرتی کنٹرول</a:t>
            </a:r>
          </a:p>
          <a:p>
            <a:endParaRPr lang="nb-NO" sz="2800" dirty="0">
              <a:solidFill>
                <a:srgbClr val="002060"/>
              </a:solidFill>
            </a:endParaRPr>
          </a:p>
        </p:txBody>
      </p:sp>
      <p:sp>
        <p:nvSpPr>
          <p:cNvPr id="2" name="Plassholder for lysbildenummer 1"/>
          <p:cNvSpPr>
            <a:spLocks noGrp="1"/>
          </p:cNvSpPr>
          <p:nvPr>
            <p:ph type="sldNum" sz="quarter" idx="12"/>
          </p:nvPr>
        </p:nvSpPr>
        <p:spPr/>
        <p:txBody>
          <a:bodyPr/>
          <a:lstStyle/>
          <a:p>
            <a:fld id="{8E0C6F0C-72B0-4267-ADC5-838F4517A3CD}" type="slidenum">
              <a:rPr lang="nb-NO" smtClean="0"/>
              <a:t>3</a:t>
            </a:fld>
            <a:endParaRPr lang="nb-NO" dirty="0"/>
          </a:p>
        </p:txBody>
      </p:sp>
      <p:pic>
        <p:nvPicPr>
          <p:cNvPr id="6" name="Bild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0850" y="5361759"/>
            <a:ext cx="1179854" cy="720000"/>
          </a:xfrm>
          <a:prstGeom prst="rect">
            <a:avLst/>
          </a:prstGeom>
        </p:spPr>
      </p:pic>
    </p:spTree>
    <p:extLst>
      <p:ext uri="{BB962C8B-B14F-4D97-AF65-F5344CB8AC3E}">
        <p14:creationId xmlns:p14="http://schemas.microsoft.com/office/powerpoint/2010/main" val="27911412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r" rtl="1"/>
            <a:r>
              <a:rPr lang="ur-PK" dirty="0">
                <a:solidFill>
                  <a:srgbClr val="002060"/>
                </a:solidFill>
                <a:latin typeface="Calibri" panose="020F0502020204030204" pitchFamily="34" charset="0"/>
                <a:cs typeface="Calibri" panose="020F0502020204030204" pitchFamily="34" charset="0"/>
              </a:rPr>
              <a:t>والدین کا حق اور اسکی حدود</a:t>
            </a:r>
            <a:endParaRPr lang="nb-NO" dirty="0"/>
          </a:p>
        </p:txBody>
      </p:sp>
      <p:sp>
        <p:nvSpPr>
          <p:cNvPr id="3" name="Plassholder for innhold 2"/>
          <p:cNvSpPr>
            <a:spLocks noGrp="1"/>
          </p:cNvSpPr>
          <p:nvPr>
            <p:ph idx="1"/>
          </p:nvPr>
        </p:nvSpPr>
        <p:spPr/>
        <p:txBody>
          <a:bodyPr>
            <a:normAutofit/>
          </a:bodyPr>
          <a:lstStyle/>
          <a:p>
            <a:pPr marL="0" indent="0" algn="r" rtl="1">
              <a:buNone/>
            </a:pPr>
            <a:r>
              <a:rPr lang="ur-PK" sz="2600" b="1" dirty="0">
                <a:solidFill>
                  <a:srgbClr val="002060"/>
                </a:solidFill>
                <a:latin typeface="Calibri" panose="020F0502020204030204" pitchFamily="34" charset="0"/>
                <a:cs typeface="Calibri" panose="020F0502020204030204" pitchFamily="34" charset="0"/>
              </a:rPr>
              <a:t>سب کے لیے مشترکہ سکول کے نظام کی بنیاد اس فہم پر ہے کہ سب بچوں کو مساوی تعلیم اور مساوی مواقع کا حق حاصل ہے</a:t>
            </a:r>
          </a:p>
          <a:p>
            <a:pPr lvl="1" algn="r" rtl="1">
              <a:buFont typeface="Arial" panose="020B0604020202020204" pitchFamily="34" charset="0"/>
              <a:buChar char="•"/>
            </a:pPr>
            <a:r>
              <a:rPr lang="ur-PK" sz="2400" dirty="0">
                <a:solidFill>
                  <a:srgbClr val="002060"/>
                </a:solidFill>
                <a:latin typeface="Calibri" panose="020F0502020204030204" pitchFamily="34" charset="0"/>
                <a:cs typeface="Calibri" panose="020F0502020204030204" pitchFamily="34" charset="0"/>
              </a:rPr>
              <a:t>سکول معاشرے کے اہم ترین اجتماعی مقامات میں سے ایک ہے جو صنف، قومیت، معذوری یا اہلیت، نسل اور مذہبی پس منظر سے قطع نظر، سب کو شامل رکھتا ہے</a:t>
            </a:r>
            <a:endParaRPr lang="nb-NO" dirty="0">
              <a:solidFill>
                <a:srgbClr val="002060"/>
              </a:solidFill>
              <a:latin typeface="Calibri" panose="020F0502020204030204" pitchFamily="34" charset="0"/>
              <a:cs typeface="Calibri" panose="020F0502020204030204" pitchFamily="34" charset="0"/>
            </a:endParaRPr>
          </a:p>
          <a:p>
            <a:pPr algn="r" rtl="1"/>
            <a:r>
              <a:rPr lang="ur-PK" sz="2400" b="1" dirty="0">
                <a:solidFill>
                  <a:srgbClr val="002060"/>
                </a:solidFill>
                <a:latin typeface="Calibri" panose="020F0502020204030204" pitchFamily="34" charset="0"/>
                <a:cs typeface="Calibri" panose="020F0502020204030204" pitchFamily="34" charset="0"/>
              </a:rPr>
              <a:t>ناروے میں صرف ایسے پرائیویٹ سکولوں کی اجازت ہے جو:</a:t>
            </a:r>
            <a:endParaRPr lang="nb-NO" sz="2400" b="1" dirty="0">
              <a:solidFill>
                <a:srgbClr val="002060"/>
              </a:solidFill>
              <a:latin typeface="Calibri" panose="020F0502020204030204" pitchFamily="34" charset="0"/>
              <a:cs typeface="Calibri" panose="020F0502020204030204" pitchFamily="34" charset="0"/>
            </a:endParaRPr>
          </a:p>
          <a:p>
            <a:pPr lvl="1" algn="r" rtl="1">
              <a:buFont typeface="Arial" panose="020B0604020202020204" pitchFamily="34" charset="0"/>
              <a:buChar char="•"/>
            </a:pPr>
            <a:r>
              <a:rPr lang="ur-PK" sz="2400" dirty="0">
                <a:solidFill>
                  <a:srgbClr val="002060"/>
                </a:solidFill>
                <a:latin typeface="Calibri" panose="020F0502020204030204" pitchFamily="34" charset="0"/>
                <a:cs typeface="Calibri" panose="020F0502020204030204" pitchFamily="34" charset="0"/>
              </a:rPr>
              <a:t>ایک متبادل تعلیمی پیشکش دیتے ہوں یا</a:t>
            </a:r>
          </a:p>
          <a:p>
            <a:pPr lvl="1" algn="r" rtl="1">
              <a:buFont typeface="Arial" panose="020B0604020202020204" pitchFamily="34" charset="0"/>
              <a:buChar char="•"/>
            </a:pPr>
            <a:r>
              <a:rPr lang="ur-PK" sz="2400" dirty="0">
                <a:solidFill>
                  <a:srgbClr val="002060"/>
                </a:solidFill>
                <a:latin typeface="Calibri" panose="020F0502020204030204" pitchFamily="34" charset="0"/>
                <a:cs typeface="Calibri" panose="020F0502020204030204" pitchFamily="34" charset="0"/>
              </a:rPr>
              <a:t>مذہب یا نظریۂ حیات کی بنیاد پر قائم ہوں</a:t>
            </a:r>
          </a:p>
          <a:p>
            <a:pPr lvl="1" algn="r" rtl="1">
              <a:buFont typeface="Arial" panose="020B0604020202020204" pitchFamily="34" charset="0"/>
              <a:buChar char="•"/>
            </a:pPr>
            <a:r>
              <a:rPr lang="ur-PK" sz="2400" dirty="0">
                <a:solidFill>
                  <a:srgbClr val="002060"/>
                </a:solidFill>
                <a:latin typeface="Calibri" panose="020F0502020204030204" pitchFamily="34" charset="0"/>
                <a:cs typeface="Calibri" panose="020F0502020204030204" pitchFamily="34" charset="0"/>
              </a:rPr>
              <a:t>اور ساتھ ساتھ قانون کا لازمی کردہ نصاب بھی پڑھاتے ہیں، انہی اہداف کے ساتھ جو سٹورٹنگ نے وزارت تعلیم کے ذریعے تشکیل دیے ہیں</a:t>
            </a:r>
            <a:endParaRPr lang="nb-NO" sz="2400" dirty="0">
              <a:solidFill>
                <a:srgbClr val="002060"/>
              </a:solidFill>
              <a:latin typeface="Calibri" panose="020F0502020204030204" pitchFamily="34" charset="0"/>
              <a:cs typeface="Calibri" panose="020F0502020204030204" pitchFamily="34" charset="0"/>
            </a:endParaRPr>
          </a:p>
          <a:p>
            <a:pPr marL="201168" lvl="1" indent="0" algn="r" rtl="1">
              <a:buNone/>
            </a:pPr>
            <a:endParaRPr lang="nb-NO" dirty="0">
              <a:solidFill>
                <a:srgbClr val="002060"/>
              </a:solidFill>
            </a:endParaRPr>
          </a:p>
        </p:txBody>
      </p:sp>
      <p:sp>
        <p:nvSpPr>
          <p:cNvPr id="4" name="Plassholder for lysbildenummer 3"/>
          <p:cNvSpPr>
            <a:spLocks noGrp="1"/>
          </p:cNvSpPr>
          <p:nvPr>
            <p:ph type="sldNum" sz="quarter" idx="12"/>
          </p:nvPr>
        </p:nvSpPr>
        <p:spPr/>
        <p:txBody>
          <a:bodyPr/>
          <a:lstStyle/>
          <a:p>
            <a:fld id="{8E0C6F0C-72B0-4267-ADC5-838F4517A3CD}" type="slidenum">
              <a:rPr lang="nb-NO" smtClean="0"/>
              <a:t>30</a:t>
            </a:fld>
            <a:endParaRPr lang="nb-NO" dirty="0"/>
          </a:p>
        </p:txBody>
      </p:sp>
      <p:pic>
        <p:nvPicPr>
          <p:cNvPr id="5" name="Bild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0850" y="5361759"/>
            <a:ext cx="1179854" cy="720000"/>
          </a:xfrm>
          <a:prstGeom prst="rect">
            <a:avLst/>
          </a:prstGeom>
        </p:spPr>
      </p:pic>
    </p:spTree>
    <p:extLst>
      <p:ext uri="{BB962C8B-B14F-4D97-AF65-F5344CB8AC3E}">
        <p14:creationId xmlns:p14="http://schemas.microsoft.com/office/powerpoint/2010/main" val="27451602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r" rtl="1"/>
            <a:r>
              <a:rPr lang="ur-PK" dirty="0">
                <a:solidFill>
                  <a:srgbClr val="002060"/>
                </a:solidFill>
                <a:latin typeface="Calibri" panose="020F0502020204030204" pitchFamily="34" charset="0"/>
                <a:cs typeface="Calibri" panose="020F0502020204030204" pitchFamily="34" charset="0"/>
              </a:rPr>
              <a:t>بچوں کی پرورش</a:t>
            </a:r>
            <a:endParaRPr lang="nb-NO" dirty="0"/>
          </a:p>
        </p:txBody>
      </p:sp>
      <p:sp>
        <p:nvSpPr>
          <p:cNvPr id="3" name="Plassholder for innhold 2"/>
          <p:cNvSpPr>
            <a:spLocks noGrp="1"/>
          </p:cNvSpPr>
          <p:nvPr>
            <p:ph idx="1"/>
          </p:nvPr>
        </p:nvSpPr>
        <p:spPr/>
        <p:txBody>
          <a:bodyPr>
            <a:normAutofit/>
          </a:bodyPr>
          <a:lstStyle/>
          <a:p>
            <a:pPr algn="r" rtl="1">
              <a:buFont typeface="Arial" panose="020B0604020202020204" pitchFamily="34" charset="0"/>
              <a:buChar char="•"/>
            </a:pPr>
            <a:r>
              <a:rPr lang="ur-PK" sz="2800" dirty="0">
                <a:solidFill>
                  <a:srgbClr val="002060"/>
                </a:solidFill>
                <a:latin typeface="Calibri" panose="020F0502020204030204" pitchFamily="34" charset="0"/>
                <a:cs typeface="Calibri" panose="020F0502020204030204" pitchFamily="34" charset="0"/>
              </a:rPr>
              <a:t>بچوں کو جسمانی سزا دینا ناروے کے قانون میں ممنوع ہے</a:t>
            </a:r>
          </a:p>
          <a:p>
            <a:pPr algn="r" rtl="1">
              <a:buFont typeface="Arial" panose="020B0604020202020204" pitchFamily="34" charset="0"/>
              <a:buChar char="•"/>
            </a:pPr>
            <a:r>
              <a:rPr lang="ur-PK" sz="2800" dirty="0">
                <a:solidFill>
                  <a:srgbClr val="002060"/>
                </a:solidFill>
                <a:latin typeface="Calibri" panose="020F0502020204030204" pitchFamily="34" charset="0"/>
                <a:cs typeface="Calibri" panose="020F0502020204030204" pitchFamily="34" charset="0"/>
              </a:rPr>
              <a:t>خواہ مذہب کسی چیز کی اجازت دیتا ہو، اسکا مطلب یہ نہیں ہے کہ آپ نارویجن قانون کے خلاف عمل کر سکتے ہیں</a:t>
            </a:r>
          </a:p>
          <a:p>
            <a:pPr algn="r" rtl="1">
              <a:buFont typeface="Arial" panose="020B0604020202020204" pitchFamily="34" charset="0"/>
              <a:buChar char="•"/>
            </a:pPr>
            <a:r>
              <a:rPr lang="ur-PK" sz="2800" dirty="0">
                <a:solidFill>
                  <a:srgbClr val="002060"/>
                </a:solidFill>
                <a:latin typeface="Calibri" panose="020F0502020204030204" pitchFamily="34" charset="0"/>
                <a:cs typeface="Calibri" panose="020F0502020204030204" pitchFamily="34" charset="0"/>
              </a:rPr>
              <a:t>کسی مذہبی اصول </a:t>
            </a:r>
            <a:r>
              <a:rPr lang="ur-PK" sz="2800">
                <a:solidFill>
                  <a:srgbClr val="002060"/>
                </a:solidFill>
                <a:latin typeface="Calibri" panose="020F0502020204030204" pitchFamily="34" charset="0"/>
                <a:cs typeface="Calibri" panose="020F0502020204030204" pitchFamily="34" charset="0"/>
              </a:rPr>
              <a:t>کی تفہیم </a:t>
            </a:r>
            <a:r>
              <a:rPr lang="ur-PK" sz="2800" dirty="0">
                <a:solidFill>
                  <a:srgbClr val="002060"/>
                </a:solidFill>
                <a:latin typeface="Calibri" panose="020F0502020204030204" pitchFamily="34" charset="0"/>
                <a:cs typeface="Calibri" panose="020F0502020204030204" pitchFamily="34" charset="0"/>
              </a:rPr>
              <a:t>انسان کا اپنا یقین ہوتا ہے، اور اسے منظور شدہ قوانین کے برابر حیثیت نہیں دی جا سکتی</a:t>
            </a:r>
          </a:p>
          <a:p>
            <a:pPr algn="r" rtl="1">
              <a:buFont typeface="Arial" panose="020B0604020202020204" pitchFamily="34" charset="0"/>
              <a:buChar char="•"/>
            </a:pPr>
            <a:r>
              <a:rPr lang="ur-PK" sz="2800" dirty="0">
                <a:solidFill>
                  <a:srgbClr val="002060"/>
                </a:solidFill>
                <a:latin typeface="Calibri" panose="020F0502020204030204" pitchFamily="34" charset="0"/>
                <a:cs typeface="Calibri" panose="020F0502020204030204" pitchFamily="34" charset="0"/>
              </a:rPr>
              <a:t>تمام والدین کی ذمہ داری ہے کہ وہ بچوں کے قانون کا احترام کریں</a:t>
            </a:r>
            <a:endParaRPr lang="ur-PK" sz="2800" b="1" dirty="0">
              <a:solidFill>
                <a:srgbClr val="002060"/>
              </a:solidFill>
              <a:latin typeface="Calibri" panose="020F0502020204030204" pitchFamily="34" charset="0"/>
              <a:cs typeface="Calibri" panose="020F0502020204030204" pitchFamily="34" charset="0"/>
            </a:endParaRPr>
          </a:p>
          <a:p>
            <a:pPr marL="0" indent="0" algn="r" rtl="1">
              <a:buNone/>
            </a:pPr>
            <a:r>
              <a:rPr lang="ur-PK" sz="2800" b="1" dirty="0">
                <a:solidFill>
                  <a:srgbClr val="002060"/>
                </a:solidFill>
                <a:latin typeface="Calibri" panose="020F0502020204030204" pitchFamily="34" charset="0"/>
                <a:cs typeface="Calibri" panose="020F0502020204030204" pitchFamily="34" charset="0"/>
              </a:rPr>
              <a:t>ہم سب اپنے بچوں کا بھلا چاہتے ہیں، بچوں کے قانون کا مقصد بچے کا بھلا ہے۔ </a:t>
            </a:r>
            <a:endParaRPr lang="nb-NO" sz="2800" b="1" dirty="0">
              <a:solidFill>
                <a:srgbClr val="002060"/>
              </a:solidFill>
              <a:latin typeface="Calibri" panose="020F0502020204030204" pitchFamily="34" charset="0"/>
              <a:cs typeface="Calibri" panose="020F0502020204030204" pitchFamily="34" charset="0"/>
            </a:endParaRPr>
          </a:p>
          <a:p>
            <a:pPr>
              <a:buFont typeface="Arial" panose="020B0604020202020204" pitchFamily="34" charset="0"/>
              <a:buChar char="•"/>
            </a:pPr>
            <a:endParaRPr lang="nb-NO" sz="2800" dirty="0">
              <a:solidFill>
                <a:srgbClr val="002060"/>
              </a:solidFill>
              <a:latin typeface="Garamond" panose="02020404030301010803" pitchFamily="18" charset="0"/>
            </a:endParaRPr>
          </a:p>
          <a:p>
            <a:pPr>
              <a:buFont typeface="Arial" panose="020B0604020202020204" pitchFamily="34" charset="0"/>
              <a:buChar char="•"/>
            </a:pPr>
            <a:endParaRPr lang="nb-NO" sz="2800" dirty="0">
              <a:solidFill>
                <a:srgbClr val="002060"/>
              </a:solidFill>
              <a:latin typeface="Garamond" panose="02020404030301010803" pitchFamily="18" charset="0"/>
            </a:endParaRPr>
          </a:p>
          <a:p>
            <a:endParaRPr lang="nb-NO" sz="2800" dirty="0">
              <a:solidFill>
                <a:srgbClr val="002060"/>
              </a:solidFill>
            </a:endParaRPr>
          </a:p>
        </p:txBody>
      </p:sp>
      <p:sp>
        <p:nvSpPr>
          <p:cNvPr id="4" name="Plassholder for lysbildenummer 3"/>
          <p:cNvSpPr>
            <a:spLocks noGrp="1"/>
          </p:cNvSpPr>
          <p:nvPr>
            <p:ph type="sldNum" sz="quarter" idx="12"/>
          </p:nvPr>
        </p:nvSpPr>
        <p:spPr/>
        <p:txBody>
          <a:bodyPr/>
          <a:lstStyle/>
          <a:p>
            <a:fld id="{8E0C6F0C-72B0-4267-ADC5-838F4517A3CD}" type="slidenum">
              <a:rPr lang="nb-NO" smtClean="0"/>
              <a:t>31</a:t>
            </a:fld>
            <a:endParaRPr lang="nb-NO" dirty="0"/>
          </a:p>
        </p:txBody>
      </p:sp>
      <p:pic>
        <p:nvPicPr>
          <p:cNvPr id="5" name="Bild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0850" y="5361759"/>
            <a:ext cx="1179854" cy="720000"/>
          </a:xfrm>
          <a:prstGeom prst="rect">
            <a:avLst/>
          </a:prstGeom>
        </p:spPr>
      </p:pic>
    </p:spTree>
    <p:extLst>
      <p:ext uri="{BB962C8B-B14F-4D97-AF65-F5344CB8AC3E}">
        <p14:creationId xmlns:p14="http://schemas.microsoft.com/office/powerpoint/2010/main" val="15288152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r" rtl="1"/>
            <a:r>
              <a:rPr lang="ur-PK" dirty="0">
                <a:solidFill>
                  <a:srgbClr val="002060"/>
                </a:solidFill>
                <a:latin typeface="Calibri" panose="020F0502020204030204" pitchFamily="34" charset="0"/>
                <a:cs typeface="Calibri" panose="020F0502020204030204" pitchFamily="34" charset="0"/>
              </a:rPr>
              <a:t>عزت، قانون اور فرد</a:t>
            </a:r>
            <a:endParaRPr lang="nb-NO" dirty="0"/>
          </a:p>
        </p:txBody>
      </p:sp>
      <p:sp>
        <p:nvSpPr>
          <p:cNvPr id="3" name="Plassholder for innhold 2"/>
          <p:cNvSpPr>
            <a:spLocks noGrp="1"/>
          </p:cNvSpPr>
          <p:nvPr>
            <p:ph idx="1"/>
          </p:nvPr>
        </p:nvSpPr>
        <p:spPr/>
        <p:txBody>
          <a:bodyPr>
            <a:noAutofit/>
          </a:bodyPr>
          <a:lstStyle/>
          <a:p>
            <a:pPr lvl="1" algn="r" rtl="1">
              <a:buFont typeface="Arial" panose="020B0604020202020204" pitchFamily="34" charset="0"/>
              <a:buChar char="•"/>
            </a:pPr>
            <a:r>
              <a:rPr lang="ur-PK" sz="2600" b="1" dirty="0">
                <a:solidFill>
                  <a:srgbClr val="002060"/>
                </a:solidFill>
                <a:latin typeface="Calibri" panose="020F0502020204030204" pitchFamily="34" charset="0"/>
                <a:cs typeface="Calibri" panose="020F0502020204030204" pitchFamily="34" charset="0"/>
              </a:rPr>
              <a:t>عزت</a:t>
            </a:r>
            <a:r>
              <a:rPr lang="ur-PK" sz="2600" dirty="0">
                <a:solidFill>
                  <a:srgbClr val="002060"/>
                </a:solidFill>
                <a:latin typeface="Calibri" panose="020F0502020204030204" pitchFamily="34" charset="0"/>
                <a:cs typeface="Calibri" panose="020F0502020204030204" pitchFamily="34" charset="0"/>
              </a:rPr>
              <a:t> قانون یا ضابطہ نہیں ہے۔ اسی لیے عزت کی بنیاد پر افراد کو تشدّد کے ذریعے سزا بھی نہیں دی جا سکتی، اور نہ انکے وہ حقوق چھینے جا سکتے ہیں جو انہیں حاصل ہیں۔</a:t>
            </a:r>
          </a:p>
          <a:p>
            <a:pPr marL="201168" lvl="1" indent="0" algn="r" rtl="1">
              <a:buNone/>
            </a:pPr>
            <a:endParaRPr lang="ur-PK" sz="2600" dirty="0">
              <a:solidFill>
                <a:srgbClr val="002060"/>
              </a:solidFill>
              <a:latin typeface="Calibri" panose="020F0502020204030204" pitchFamily="34" charset="0"/>
              <a:cs typeface="Calibri" panose="020F0502020204030204" pitchFamily="34" charset="0"/>
            </a:endParaRPr>
          </a:p>
          <a:p>
            <a:pPr lvl="1" algn="r" rtl="1">
              <a:buFont typeface="Arial" panose="020B0604020202020204" pitchFamily="34" charset="0"/>
              <a:buChar char="•"/>
            </a:pPr>
            <a:r>
              <a:rPr lang="ur-PK" sz="2600" dirty="0">
                <a:solidFill>
                  <a:srgbClr val="002060"/>
                </a:solidFill>
                <a:latin typeface="Calibri" panose="020F0502020204030204" pitchFamily="34" charset="0"/>
                <a:cs typeface="Calibri" panose="020F0502020204030204" pitchFamily="34" charset="0"/>
              </a:rPr>
              <a:t>سزا اور انصاف کا معاملہ عدالتی نظام اور پولیس کے ہاتھ میں ہے جو اصولی بنیادوں پر مساوی سلوک اور مقدمات پر منصفانہ کارروائی یقینی بناتے ہیں۔</a:t>
            </a:r>
            <a:endParaRPr lang="nb-NO" sz="2600" dirty="0">
              <a:solidFill>
                <a:srgbClr val="002060"/>
              </a:solidFill>
              <a:latin typeface="Calibri" panose="020F0502020204030204" pitchFamily="34" charset="0"/>
              <a:cs typeface="Calibri" panose="020F0502020204030204" pitchFamily="34" charset="0"/>
            </a:endParaRPr>
          </a:p>
          <a:p>
            <a:pPr lvl="1" algn="r" rtl="1">
              <a:buFont typeface="Arial" panose="020B0604020202020204" pitchFamily="34" charset="0"/>
              <a:buChar char="•"/>
            </a:pPr>
            <a:endParaRPr lang="nb-NO" sz="2600" dirty="0">
              <a:solidFill>
                <a:srgbClr val="002060"/>
              </a:solidFill>
              <a:latin typeface="Calibri" panose="020F0502020204030204" pitchFamily="34" charset="0"/>
              <a:cs typeface="Calibri" panose="020F0502020204030204" pitchFamily="34" charset="0"/>
            </a:endParaRPr>
          </a:p>
          <a:p>
            <a:pPr lvl="1" algn="r" rtl="1">
              <a:buFont typeface="Arial" panose="020B0604020202020204" pitchFamily="34" charset="0"/>
              <a:buChar char="•"/>
            </a:pPr>
            <a:r>
              <a:rPr lang="ur-PK" sz="2600" dirty="0">
                <a:solidFill>
                  <a:srgbClr val="002060"/>
                </a:solidFill>
                <a:latin typeface="Calibri" panose="020F0502020204030204" pitchFamily="34" charset="0"/>
                <a:cs typeface="Calibri" panose="020F0502020204030204" pitchFamily="34" charset="0"/>
              </a:rPr>
              <a:t>اسکا مطلب یہ نہیں ہے کہ عزت یا نیک نامی فرد کے لیے اہم نہیں ہے یا اہم نہیں ہو سکتی بلکہ مطلب یہ ہے کہ فرد کی آزادی کو نارویجن قانون میں بہت اہمیت حاصل ہے۔</a:t>
            </a:r>
            <a:endParaRPr lang="nb-NO" sz="2600" dirty="0">
              <a:solidFill>
                <a:srgbClr val="002060"/>
              </a:solidFill>
              <a:latin typeface="Calibri" panose="020F0502020204030204" pitchFamily="34" charset="0"/>
              <a:cs typeface="Calibri" panose="020F0502020204030204" pitchFamily="34" charset="0"/>
            </a:endParaRPr>
          </a:p>
          <a:p>
            <a:pPr lvl="1">
              <a:buFont typeface="Arial" panose="020B0604020202020204" pitchFamily="34" charset="0"/>
              <a:buChar char="•"/>
            </a:pPr>
            <a:endParaRPr lang="nb-NO" sz="2600" dirty="0">
              <a:solidFill>
                <a:srgbClr val="002060"/>
              </a:solidFill>
              <a:latin typeface="Garamond" panose="02020404030301010803" pitchFamily="18" charset="0"/>
            </a:endParaRPr>
          </a:p>
          <a:p>
            <a:pPr lvl="1">
              <a:buFont typeface="Arial" panose="020B0604020202020204" pitchFamily="34" charset="0"/>
              <a:buChar char="•"/>
            </a:pPr>
            <a:endParaRPr lang="nb-NO" sz="2600" dirty="0">
              <a:solidFill>
                <a:srgbClr val="002060"/>
              </a:solidFill>
              <a:latin typeface="Garamond" panose="02020404030301010803" pitchFamily="18" charset="0"/>
            </a:endParaRPr>
          </a:p>
          <a:p>
            <a:pPr lvl="1">
              <a:buFont typeface="Arial" panose="020B0604020202020204" pitchFamily="34" charset="0"/>
              <a:buChar char="•"/>
            </a:pPr>
            <a:endParaRPr lang="nb-NO" sz="2600" dirty="0">
              <a:solidFill>
                <a:srgbClr val="002060"/>
              </a:solidFill>
              <a:latin typeface="Garamond" panose="02020404030301010803" pitchFamily="18" charset="0"/>
            </a:endParaRPr>
          </a:p>
          <a:p>
            <a:pPr lvl="1">
              <a:buFont typeface="Arial" panose="020B0604020202020204" pitchFamily="34" charset="0"/>
              <a:buChar char="•"/>
            </a:pPr>
            <a:endParaRPr lang="nb-NO" sz="2600" dirty="0">
              <a:solidFill>
                <a:srgbClr val="002060"/>
              </a:solidFill>
            </a:endParaRPr>
          </a:p>
          <a:p>
            <a:pPr lvl="1">
              <a:buFont typeface="Arial" panose="020B0604020202020204" pitchFamily="34" charset="0"/>
              <a:buChar char="•"/>
            </a:pPr>
            <a:endParaRPr lang="nb-NO" sz="2600" dirty="0">
              <a:solidFill>
                <a:srgbClr val="002060"/>
              </a:solidFill>
            </a:endParaRPr>
          </a:p>
        </p:txBody>
      </p:sp>
      <p:sp>
        <p:nvSpPr>
          <p:cNvPr id="4" name="Plassholder for lysbildenummer 3"/>
          <p:cNvSpPr>
            <a:spLocks noGrp="1"/>
          </p:cNvSpPr>
          <p:nvPr>
            <p:ph type="sldNum" sz="quarter" idx="12"/>
          </p:nvPr>
        </p:nvSpPr>
        <p:spPr/>
        <p:txBody>
          <a:bodyPr/>
          <a:lstStyle/>
          <a:p>
            <a:fld id="{8E0C6F0C-72B0-4267-ADC5-838F4517A3CD}" type="slidenum">
              <a:rPr lang="nb-NO" smtClean="0"/>
              <a:t>32</a:t>
            </a:fld>
            <a:endParaRPr lang="nb-NO" dirty="0"/>
          </a:p>
        </p:txBody>
      </p:sp>
      <p:pic>
        <p:nvPicPr>
          <p:cNvPr id="5" name="Bild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0850" y="5361759"/>
            <a:ext cx="1179854" cy="720000"/>
          </a:xfrm>
          <a:prstGeom prst="rect">
            <a:avLst/>
          </a:prstGeom>
        </p:spPr>
      </p:pic>
    </p:spTree>
    <p:extLst>
      <p:ext uri="{BB962C8B-B14F-4D97-AF65-F5344CB8AC3E}">
        <p14:creationId xmlns:p14="http://schemas.microsoft.com/office/powerpoint/2010/main" val="12845230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r" rtl="1"/>
            <a:r>
              <a:rPr lang="ur-PK" dirty="0">
                <a:solidFill>
                  <a:srgbClr val="002060"/>
                </a:solidFill>
                <a:latin typeface="Calibri" panose="020F0502020204030204" pitchFamily="34" charset="0"/>
                <a:cs typeface="Calibri" panose="020F0502020204030204" pitchFamily="34" charset="0"/>
              </a:rPr>
              <a:t>تمام نظریات حیات کو قبول کرنے والا معاشرہ</a:t>
            </a:r>
            <a:endParaRPr lang="nb-NO" dirty="0">
              <a:solidFill>
                <a:srgbClr val="002060"/>
              </a:solidFill>
              <a:latin typeface="Calibri" panose="020F0502020204030204" pitchFamily="34" charset="0"/>
              <a:cs typeface="Calibri" panose="020F0502020204030204" pitchFamily="34" charset="0"/>
            </a:endParaRPr>
          </a:p>
        </p:txBody>
      </p:sp>
      <p:sp>
        <p:nvSpPr>
          <p:cNvPr id="3" name="Plassholder for innhold 2"/>
          <p:cNvSpPr>
            <a:spLocks noGrp="1"/>
          </p:cNvSpPr>
          <p:nvPr>
            <p:ph sz="half" idx="1"/>
          </p:nvPr>
        </p:nvSpPr>
        <p:spPr>
          <a:xfrm>
            <a:off x="1097280" y="1845734"/>
            <a:ext cx="6112412" cy="4023359"/>
          </a:xfrm>
        </p:spPr>
        <p:txBody>
          <a:bodyPr>
            <a:normAutofit fontScale="92500" lnSpcReduction="20000"/>
          </a:bodyPr>
          <a:lstStyle/>
          <a:p>
            <a:pPr algn="r" rtl="1">
              <a:buFont typeface="Arial" panose="020B0604020202020204" pitchFamily="34" charset="0"/>
              <a:buChar char="•"/>
            </a:pPr>
            <a:r>
              <a:rPr lang="ur-PK" dirty="0">
                <a:solidFill>
                  <a:srgbClr val="002060"/>
                </a:solidFill>
                <a:latin typeface="Calibri" panose="020F0502020204030204" pitchFamily="34" charset="0"/>
                <a:cs typeface="Calibri" panose="020F0502020204030204" pitchFamily="34" charset="0"/>
              </a:rPr>
              <a:t>نارویجن معاشرے یا نارویجن اقدار کے بارے میں شک کی سوچ رکھنا جائز ہے اس لیے یہ اہم ہے کہ آزادئ اظہار اور ووٹ کے حق کو استعمال کرتے ہوۓ عدم اتفاق کا اظہار کیا جاۓ اور اپنی راۓ دی جاۓ کہ کن چیزوں کو بہتر بنایا جا سکتا ہے۔</a:t>
            </a:r>
          </a:p>
          <a:p>
            <a:pPr algn="r" rtl="1">
              <a:buFont typeface="Arial" panose="020B0604020202020204" pitchFamily="34" charset="0"/>
              <a:buChar char="•"/>
            </a:pPr>
            <a:r>
              <a:rPr lang="ur-PK" dirty="0">
                <a:solidFill>
                  <a:srgbClr val="002060"/>
                </a:solidFill>
                <a:latin typeface="Calibri" panose="020F0502020204030204" pitchFamily="34" charset="0"/>
                <a:cs typeface="Calibri" panose="020F0502020204030204" pitchFamily="34" charset="0"/>
              </a:rPr>
              <a:t>18 سال سے اوپر عمر کے سب افراد کو شادی کرنے کا حق حاصل ہے، سب کو طلاق لینے کا حق حاصل ہے</a:t>
            </a:r>
          </a:p>
          <a:p>
            <a:pPr algn="r" rtl="1">
              <a:buFont typeface="Arial" panose="020B0604020202020204" pitchFamily="34" charset="0"/>
              <a:buChar char="•"/>
            </a:pPr>
            <a:r>
              <a:rPr lang="ur-PK" dirty="0">
                <a:solidFill>
                  <a:srgbClr val="002060"/>
                </a:solidFill>
                <a:latin typeface="Calibri" panose="020F0502020204030204" pitchFamily="34" charset="0"/>
                <a:cs typeface="Calibri" panose="020F0502020204030204" pitchFamily="34" charset="0"/>
              </a:rPr>
              <a:t>مذہبی کمیونٹیوں اور نظریات حیات رکھنے والے گروہوں کو مرکزی حکومت اور بلدیہ سے مالی گرانٹ مل سکتی ہے</a:t>
            </a:r>
          </a:p>
          <a:p>
            <a:pPr algn="r" rtl="1">
              <a:buFont typeface="Arial" panose="020B0604020202020204" pitchFamily="34" charset="0"/>
              <a:buChar char="•"/>
            </a:pPr>
            <a:r>
              <a:rPr lang="ur-PK" dirty="0">
                <a:solidFill>
                  <a:srgbClr val="002060"/>
                </a:solidFill>
                <a:latin typeface="Calibri" panose="020F0502020204030204" pitchFamily="34" charset="0"/>
                <a:cs typeface="Calibri" panose="020F0502020204030204" pitchFamily="34" charset="0"/>
              </a:rPr>
              <a:t>ناروے جیسی سیکولر ریاست میں </a:t>
            </a:r>
            <a:r>
              <a:rPr lang="ur-PK" b="1" dirty="0">
                <a:solidFill>
                  <a:srgbClr val="002060"/>
                </a:solidFill>
                <a:latin typeface="Calibri" panose="020F0502020204030204" pitchFamily="34" charset="0"/>
                <a:cs typeface="Calibri" panose="020F0502020204030204" pitchFamily="34" charset="0"/>
              </a:rPr>
              <a:t>دو عورتیں یا دو مرد آپس میں شادی کر سکتے ہیں، </a:t>
            </a:r>
            <a:r>
              <a:rPr lang="ur-PK" dirty="0">
                <a:solidFill>
                  <a:srgbClr val="002060"/>
                </a:solidFill>
                <a:latin typeface="Calibri" panose="020F0502020204030204" pitchFamily="34" charset="0"/>
                <a:cs typeface="Calibri" panose="020F0502020204030204" pitchFamily="34" charset="0"/>
              </a:rPr>
              <a:t>اور انکے ساتھ دنیائے روزگار میں یا دوسری جگہوں پر امتیازی سلوک نہیں کیا جا سکتا۔ انہیں باقی سب لوگوں کے برابر تحفظ کا حق حاصل ہے۔</a:t>
            </a:r>
          </a:p>
          <a:p>
            <a:pPr marL="0" indent="0" algn="r" rtl="1">
              <a:buNone/>
            </a:pPr>
            <a:r>
              <a:rPr lang="ur-PK" b="1" dirty="0">
                <a:solidFill>
                  <a:srgbClr val="002060"/>
                </a:solidFill>
                <a:latin typeface="Calibri" panose="020F0502020204030204" pitchFamily="34" charset="0"/>
                <a:cs typeface="Calibri" panose="020F0502020204030204" pitchFamily="34" charset="0"/>
              </a:rPr>
              <a:t>یہ عین درست ہے کہ انسان کسی مذہبی جماعت کے اندر یا باہر رہتے ہوۓ دین پر چلنے والا بھی ہو  - اور نارویجن معاشرے میں بھی بھرپور حصہ لیتا ہو۔</a:t>
            </a:r>
          </a:p>
          <a:p>
            <a:endParaRPr lang="nb-NO" dirty="0"/>
          </a:p>
        </p:txBody>
      </p:sp>
      <p:sp>
        <p:nvSpPr>
          <p:cNvPr id="4" name="Plassholder for lysbildenummer 3"/>
          <p:cNvSpPr>
            <a:spLocks noGrp="1"/>
          </p:cNvSpPr>
          <p:nvPr>
            <p:ph type="sldNum" sz="quarter" idx="12"/>
          </p:nvPr>
        </p:nvSpPr>
        <p:spPr/>
        <p:txBody>
          <a:bodyPr/>
          <a:lstStyle/>
          <a:p>
            <a:fld id="{8E0C6F0C-72B0-4267-ADC5-838F4517A3CD}" type="slidenum">
              <a:rPr lang="nb-NO" smtClean="0"/>
              <a:t>33</a:t>
            </a:fld>
            <a:endParaRPr lang="nb-NO" dirty="0"/>
          </a:p>
        </p:txBody>
      </p:sp>
      <p:pic>
        <p:nvPicPr>
          <p:cNvPr id="6" name="Picture 2" descr="P:\KOMMUNIKASJON\Bilder\STL-bilder fra Erlend Sæverud\Humanetisk forbund\JPEG\_MG_7836.jpg"/>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7422786" y="1845734"/>
            <a:ext cx="3732894" cy="4019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Bild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0850" y="5361759"/>
            <a:ext cx="1179854" cy="720000"/>
          </a:xfrm>
          <a:prstGeom prst="rect">
            <a:avLst/>
          </a:prstGeom>
        </p:spPr>
      </p:pic>
    </p:spTree>
    <p:extLst>
      <p:ext uri="{BB962C8B-B14F-4D97-AF65-F5344CB8AC3E}">
        <p14:creationId xmlns:p14="http://schemas.microsoft.com/office/powerpoint/2010/main" val="18074928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algn="r" rtl="1"/>
            <a:r>
              <a:rPr lang="ur-PK" sz="4400" dirty="0">
                <a:solidFill>
                  <a:srgbClr val="002060"/>
                </a:solidFill>
                <a:latin typeface="Calibri" panose="020F0502020204030204" pitchFamily="34" charset="0"/>
                <a:cs typeface="Calibri" panose="020F0502020204030204" pitchFamily="34" charset="0"/>
              </a:rPr>
              <a:t>کیا آپکو یا آپکے کسی واقف کو مدد کی ضرورت ہے؟</a:t>
            </a:r>
            <a:endParaRPr lang="nb-NO" sz="4400" dirty="0">
              <a:solidFill>
                <a:srgbClr val="002060"/>
              </a:solidFill>
            </a:endParaRPr>
          </a:p>
        </p:txBody>
      </p:sp>
      <p:sp>
        <p:nvSpPr>
          <p:cNvPr id="3" name="Plassholder for innhold 2"/>
          <p:cNvSpPr>
            <a:spLocks noGrp="1"/>
          </p:cNvSpPr>
          <p:nvPr>
            <p:ph idx="1"/>
          </p:nvPr>
        </p:nvSpPr>
        <p:spPr/>
        <p:txBody>
          <a:bodyPr>
            <a:normAutofit fontScale="85000" lnSpcReduction="10000"/>
          </a:bodyPr>
          <a:lstStyle/>
          <a:p>
            <a:pPr algn="r" rtl="1"/>
            <a:r>
              <a:rPr lang="ur-PK" b="1" dirty="0">
                <a:solidFill>
                  <a:srgbClr val="002060"/>
                </a:solidFill>
                <a:latin typeface="Calibri" panose="020F0502020204030204" pitchFamily="34" charset="0"/>
                <a:cs typeface="Calibri" panose="020F0502020204030204" pitchFamily="34" charset="0"/>
              </a:rPr>
              <a:t>رابطے کے لیے فہرست:</a:t>
            </a:r>
            <a:endParaRPr lang="nb-NO" b="1" dirty="0">
              <a:solidFill>
                <a:srgbClr val="002060"/>
              </a:solidFill>
              <a:latin typeface="Calibri" panose="020F0502020204030204" pitchFamily="34" charset="0"/>
              <a:cs typeface="Calibri" panose="020F0502020204030204" pitchFamily="34" charset="0"/>
            </a:endParaRPr>
          </a:p>
          <a:p>
            <a:pPr algn="r" rtl="1"/>
            <a:r>
              <a:rPr lang="ur-PK" dirty="0">
                <a:solidFill>
                  <a:srgbClr val="002060"/>
                </a:solidFill>
                <a:latin typeface="Calibri" panose="020F0502020204030204" pitchFamily="34" charset="0"/>
                <a:cs typeface="Calibri" panose="020F0502020204030204" pitchFamily="34" charset="0"/>
              </a:rPr>
              <a:t>ادارہ تحفظ بچگان کا الارم ٹیلیفون: </a:t>
            </a:r>
            <a:r>
              <a:rPr lang="nb-NO" dirty="0">
                <a:solidFill>
                  <a:srgbClr val="002060"/>
                </a:solidFill>
                <a:latin typeface="Calibri" panose="020F0502020204030204" pitchFamily="34" charset="0"/>
                <a:cs typeface="Calibri" panose="020F0502020204030204" pitchFamily="34" charset="0"/>
              </a:rPr>
              <a:t>116 111</a:t>
            </a:r>
          </a:p>
          <a:p>
            <a:pPr algn="r" rtl="1"/>
            <a:r>
              <a:rPr lang="ur-PK" dirty="0">
                <a:solidFill>
                  <a:srgbClr val="002060"/>
                </a:solidFill>
                <a:latin typeface="Calibri" panose="020F0502020204030204" pitchFamily="34" charset="0"/>
                <a:cs typeface="Calibri" panose="020F0502020204030204" pitchFamily="34" charset="0"/>
              </a:rPr>
              <a:t>جرائم کا نشانہ بننے والوں کے لیے پولیس کا امدادی مرکز: </a:t>
            </a:r>
            <a:r>
              <a:rPr lang="nb-NO" dirty="0">
                <a:solidFill>
                  <a:srgbClr val="002060"/>
                </a:solidFill>
                <a:latin typeface="Calibri" panose="020F0502020204030204" pitchFamily="34" charset="0"/>
                <a:cs typeface="Calibri" panose="020F0502020204030204" pitchFamily="34" charset="0"/>
              </a:rPr>
              <a:t>800 40 008</a:t>
            </a:r>
            <a:r>
              <a:rPr lang="ur-PK" dirty="0">
                <a:solidFill>
                  <a:srgbClr val="002060"/>
                </a:solidFill>
                <a:latin typeface="Calibri" panose="020F0502020204030204" pitchFamily="34" charset="0"/>
                <a:cs typeface="Calibri" panose="020F0502020204030204" pitchFamily="34" charset="0"/>
              </a:rPr>
              <a:t> </a:t>
            </a:r>
            <a:r>
              <a:rPr lang="nb-NO" dirty="0">
                <a:solidFill>
                  <a:srgbClr val="002060"/>
                </a:solidFill>
                <a:latin typeface="Calibri" panose="020F0502020204030204" pitchFamily="34" charset="0"/>
                <a:cs typeface="Calibri" panose="020F0502020204030204" pitchFamily="34" charset="0"/>
              </a:rPr>
              <a:t>(</a:t>
            </a:r>
            <a:r>
              <a:rPr lang="nb-NO" u="sng" dirty="0">
                <a:solidFill>
                  <a:srgbClr val="002060"/>
                </a:solidFill>
                <a:latin typeface="Calibri" panose="020F0502020204030204" pitchFamily="34" charset="0"/>
                <a:cs typeface="Calibri" panose="020F0502020204030204" pitchFamily="34" charset="0"/>
                <a:hlinkClick r:id="rId3"/>
              </a:rPr>
              <a:t>https://www.politiet.no/kontakt-oss/stottesenter-for-kriminalitetsutsatte/</a:t>
            </a:r>
            <a:r>
              <a:rPr lang="nb-NO" dirty="0">
                <a:solidFill>
                  <a:srgbClr val="002060"/>
                </a:solidFill>
                <a:latin typeface="Calibri" panose="020F0502020204030204" pitchFamily="34" charset="0"/>
                <a:cs typeface="Calibri" panose="020F0502020204030204" pitchFamily="34" charset="0"/>
              </a:rPr>
              <a:t>)</a:t>
            </a:r>
          </a:p>
          <a:p>
            <a:pPr algn="r" rtl="1"/>
            <a:r>
              <a:rPr lang="ur-PK" dirty="0">
                <a:solidFill>
                  <a:srgbClr val="002060"/>
                </a:solidFill>
                <a:latin typeface="Calibri" panose="020F0502020204030204" pitchFamily="34" charset="0"/>
                <a:cs typeface="Calibri" panose="020F0502020204030204" pitchFamily="34" charset="0"/>
              </a:rPr>
              <a:t>ریڈکراس ناموں کو راز میں رکھتے ہوۓ فون اور ایس ایم ایس سروس مہیا کرتی ہے: فون:</a:t>
            </a:r>
            <a:r>
              <a:rPr lang="nb-NO" dirty="0">
                <a:solidFill>
                  <a:srgbClr val="002060"/>
                </a:solidFill>
                <a:latin typeface="Calibri" panose="020F0502020204030204" pitchFamily="34" charset="0"/>
                <a:cs typeface="Calibri" panose="020F0502020204030204" pitchFamily="34" charset="0"/>
              </a:rPr>
              <a:t> 815 55 201</a:t>
            </a:r>
            <a:r>
              <a:rPr lang="ur-PK" dirty="0">
                <a:solidFill>
                  <a:srgbClr val="002060"/>
                </a:solidFill>
                <a:latin typeface="Calibri" panose="020F0502020204030204" pitchFamily="34" charset="0"/>
                <a:cs typeface="Calibri" panose="020F0502020204030204" pitchFamily="34" charset="0"/>
              </a:rPr>
              <a:t>، ایس ایم ایس: </a:t>
            </a:r>
            <a:r>
              <a:rPr lang="nb-NO" dirty="0">
                <a:solidFill>
                  <a:srgbClr val="002060"/>
                </a:solidFill>
                <a:latin typeface="Calibri" panose="020F0502020204030204" pitchFamily="34" charset="0"/>
                <a:cs typeface="Calibri" panose="020F0502020204030204" pitchFamily="34" charset="0"/>
              </a:rPr>
              <a:t>926 26 488</a:t>
            </a:r>
            <a:endParaRPr lang="ur-PK" dirty="0">
              <a:solidFill>
                <a:srgbClr val="002060"/>
              </a:solidFill>
              <a:latin typeface="Calibri" panose="020F0502020204030204" pitchFamily="34" charset="0"/>
              <a:cs typeface="Calibri" panose="020F0502020204030204" pitchFamily="34" charset="0"/>
            </a:endParaRPr>
          </a:p>
          <a:p>
            <a:pPr algn="r" rtl="1"/>
            <a:r>
              <a:rPr lang="ur-PK" dirty="0">
                <a:solidFill>
                  <a:srgbClr val="002060"/>
                </a:solidFill>
                <a:latin typeface="Calibri" panose="020F0502020204030204" pitchFamily="34" charset="0"/>
                <a:cs typeface="Calibri" panose="020F0502020204030204" pitchFamily="34" charset="0"/>
              </a:rPr>
              <a:t>ادارہ تحفظ بچگان کی ہنگامی سروس: </a:t>
            </a:r>
            <a:r>
              <a:rPr lang="nb-NO" dirty="0">
                <a:solidFill>
                  <a:srgbClr val="002060"/>
                </a:solidFill>
                <a:latin typeface="Calibri" panose="020F0502020204030204" pitchFamily="34" charset="0"/>
                <a:cs typeface="Calibri" panose="020F0502020204030204" pitchFamily="34" charset="0"/>
              </a:rPr>
              <a:t> </a:t>
            </a:r>
            <a:r>
              <a:rPr lang="nb-NO" u="sng" dirty="0">
                <a:solidFill>
                  <a:srgbClr val="002060"/>
                </a:solidFill>
                <a:latin typeface="Calibri" panose="020F0502020204030204" pitchFamily="34" charset="0"/>
                <a:cs typeface="Calibri" panose="020F0502020204030204" pitchFamily="34" charset="0"/>
                <a:hlinkClick r:id="rId4"/>
              </a:rPr>
              <a:t>https://barnevernvakten.no/</a:t>
            </a:r>
            <a:endParaRPr lang="nb-NO" dirty="0">
              <a:solidFill>
                <a:srgbClr val="002060"/>
              </a:solidFill>
              <a:latin typeface="Calibri" panose="020F0502020204030204" pitchFamily="34" charset="0"/>
              <a:cs typeface="Calibri" panose="020F0502020204030204" pitchFamily="34" charset="0"/>
            </a:endParaRPr>
          </a:p>
          <a:p>
            <a:pPr algn="r" rtl="1"/>
            <a:r>
              <a:rPr lang="nb-NO" dirty="0">
                <a:solidFill>
                  <a:srgbClr val="002060"/>
                </a:solidFill>
                <a:latin typeface="Calibri" panose="020F0502020204030204" pitchFamily="34" charset="0"/>
                <a:cs typeface="Calibri" panose="020F0502020204030204" pitchFamily="34" charset="0"/>
              </a:rPr>
              <a:t>Hjelpekilden </a:t>
            </a:r>
            <a:r>
              <a:rPr lang="ur-PK" dirty="0">
                <a:solidFill>
                  <a:srgbClr val="002060"/>
                </a:solidFill>
                <a:latin typeface="Calibri" panose="020F0502020204030204" pitchFamily="34" charset="0"/>
                <a:cs typeface="Calibri" panose="020F0502020204030204" pitchFamily="34" charset="0"/>
              </a:rPr>
              <a:t> میں والدین کے نیٹ ورک اور بات چیت کے گروپ ہیں: </a:t>
            </a:r>
            <a:r>
              <a:rPr lang="nb-NO" u="sng" dirty="0">
                <a:solidFill>
                  <a:srgbClr val="002060"/>
                </a:solidFill>
                <a:latin typeface="Calibri" panose="020F0502020204030204" pitchFamily="34" charset="0"/>
                <a:cs typeface="Calibri" panose="020F0502020204030204" pitchFamily="34" charset="0"/>
                <a:hlinkClick r:id="rId5"/>
              </a:rPr>
              <a:t>www.hjelpekilden.no</a:t>
            </a:r>
            <a:endParaRPr lang="ur-PK" dirty="0">
              <a:solidFill>
                <a:srgbClr val="002060"/>
              </a:solidFill>
              <a:latin typeface="Calibri" panose="020F0502020204030204" pitchFamily="34" charset="0"/>
              <a:cs typeface="Calibri" panose="020F0502020204030204" pitchFamily="34" charset="0"/>
            </a:endParaRPr>
          </a:p>
          <a:p>
            <a:pPr algn="r" rtl="1"/>
            <a:r>
              <a:rPr lang="ur-PK" dirty="0">
                <a:solidFill>
                  <a:srgbClr val="002060"/>
                </a:solidFill>
                <a:latin typeface="Calibri" panose="020F0502020204030204" pitchFamily="34" charset="0"/>
                <a:cs typeface="Calibri" panose="020F0502020204030204" pitchFamily="34" charset="0"/>
              </a:rPr>
              <a:t>تارکین وطن اور پناہ گزینوں کے لیے اپنی مدد آپ کی تنظیم </a:t>
            </a:r>
            <a:r>
              <a:rPr lang="en-AU" dirty="0">
                <a:solidFill>
                  <a:srgbClr val="002060"/>
                </a:solidFill>
                <a:latin typeface="Calibri" panose="020F0502020204030204" pitchFamily="34" charset="0"/>
                <a:cs typeface="Calibri" panose="020F0502020204030204" pitchFamily="34" charset="0"/>
              </a:rPr>
              <a:t>(SEIF)</a:t>
            </a:r>
            <a:r>
              <a:rPr lang="ur-PK" dirty="0">
                <a:solidFill>
                  <a:srgbClr val="002060"/>
                </a:solidFill>
                <a:latin typeface="Calibri" panose="020F0502020204030204" pitchFamily="34" charset="0"/>
                <a:cs typeface="Calibri" panose="020F0502020204030204" pitchFamily="34" charset="0"/>
              </a:rPr>
              <a:t> نوعمر افراد کے لیے فون سروس پیش کرتی ہے: </a:t>
            </a:r>
            <a:r>
              <a:rPr lang="nb-NO" dirty="0">
                <a:solidFill>
                  <a:srgbClr val="002060"/>
                </a:solidFill>
                <a:latin typeface="Calibri" panose="020F0502020204030204" pitchFamily="34" charset="0"/>
                <a:cs typeface="Calibri" panose="020F0502020204030204" pitchFamily="34" charset="0"/>
              </a:rPr>
              <a:t>97 30 97 00</a:t>
            </a:r>
            <a:endParaRPr lang="ur-PK" dirty="0">
              <a:solidFill>
                <a:srgbClr val="002060"/>
              </a:solidFill>
              <a:latin typeface="Calibri" panose="020F0502020204030204" pitchFamily="34" charset="0"/>
              <a:cs typeface="Calibri" panose="020F0502020204030204" pitchFamily="34" charset="0"/>
            </a:endParaRPr>
          </a:p>
          <a:p>
            <a:pPr algn="r" rtl="1"/>
            <a:r>
              <a:rPr lang="nb-NO" dirty="0">
                <a:solidFill>
                  <a:srgbClr val="002060"/>
                </a:solidFill>
                <a:latin typeface="Calibri" panose="020F0502020204030204" pitchFamily="34" charset="0"/>
                <a:cs typeface="Calibri" panose="020F0502020204030204" pitchFamily="34" charset="0"/>
              </a:rPr>
              <a:t>Dinutvei.no</a:t>
            </a:r>
            <a:r>
              <a:rPr lang="ur-PK" dirty="0">
                <a:solidFill>
                  <a:srgbClr val="002060"/>
                </a:solidFill>
                <a:latin typeface="Calibri" panose="020F0502020204030204" pitchFamily="34" charset="0"/>
                <a:cs typeface="Calibri" panose="020F0502020204030204" pitchFamily="34" charset="0"/>
              </a:rPr>
              <a:t> نے ملک میں کئی مقامات پر امدادی خدمات اور پناہگاہوں کی فہرست بنا رکھی ہے: </a:t>
            </a:r>
            <a:r>
              <a:rPr lang="nb-NO" u="sng" dirty="0">
                <a:solidFill>
                  <a:srgbClr val="002060"/>
                </a:solidFill>
                <a:latin typeface="Calibri" panose="020F0502020204030204" pitchFamily="34" charset="0"/>
                <a:cs typeface="Calibri" panose="020F0502020204030204" pitchFamily="34" charset="0"/>
                <a:hlinkClick r:id="rId6"/>
              </a:rPr>
              <a:t>https://dinutvei.no/hjelpetilbud</a:t>
            </a:r>
            <a:endParaRPr lang="nb-NO" dirty="0">
              <a:solidFill>
                <a:srgbClr val="002060"/>
              </a:solidFill>
              <a:latin typeface="Calibri" panose="020F0502020204030204" pitchFamily="34" charset="0"/>
              <a:cs typeface="Calibri" panose="020F0502020204030204" pitchFamily="34" charset="0"/>
            </a:endParaRPr>
          </a:p>
          <a:p>
            <a:pPr algn="r" rtl="1"/>
            <a:r>
              <a:rPr lang="nb-NO" dirty="0">
                <a:solidFill>
                  <a:srgbClr val="002060"/>
                </a:solidFill>
                <a:latin typeface="Calibri" panose="020F0502020204030204" pitchFamily="34" charset="0"/>
                <a:cs typeface="Calibri" panose="020F0502020204030204" pitchFamily="34" charset="0"/>
              </a:rPr>
              <a:t>Dinutvei.no</a:t>
            </a:r>
            <a:r>
              <a:rPr lang="ur-PK" dirty="0">
                <a:solidFill>
                  <a:srgbClr val="002060"/>
                </a:solidFill>
                <a:latin typeface="Calibri" panose="020F0502020204030204" pitchFamily="34" charset="0"/>
                <a:cs typeface="Calibri" panose="020F0502020204030204" pitchFamily="34" charset="0"/>
              </a:rPr>
              <a:t> پر انٹرنیٹ سرچ کو چھپانے کے لیے ایک گائیڈ بھی ہے: </a:t>
            </a:r>
            <a:r>
              <a:rPr lang="nb-NO" sz="1900" u="sng" dirty="0">
                <a:solidFill>
                  <a:srgbClr val="002060"/>
                </a:solidFill>
                <a:latin typeface="Calibri" panose="020F0502020204030204" pitchFamily="34" charset="0"/>
                <a:cs typeface="Calibri" panose="020F0502020204030204" pitchFamily="34" charset="0"/>
                <a:hlinkClick r:id="rId7"/>
              </a:rPr>
              <a:t>https://dinutvei.no/nettlesing-uten-spor/4-nettlesing-uten-spor</a:t>
            </a:r>
            <a:endParaRPr lang="nb-NO" sz="1900" dirty="0">
              <a:solidFill>
                <a:srgbClr val="002060"/>
              </a:solidFill>
              <a:latin typeface="Calibri" panose="020F0502020204030204" pitchFamily="34" charset="0"/>
              <a:cs typeface="Calibri" panose="020F0502020204030204" pitchFamily="34" charset="0"/>
            </a:endParaRPr>
          </a:p>
          <a:p>
            <a:pPr marL="0" indent="0">
              <a:buNone/>
            </a:pPr>
            <a:endParaRPr lang="nb-NO" dirty="0">
              <a:solidFill>
                <a:srgbClr val="002060"/>
              </a:solidFill>
            </a:endParaRPr>
          </a:p>
        </p:txBody>
      </p:sp>
      <p:sp>
        <p:nvSpPr>
          <p:cNvPr id="4" name="Plassholder for lysbildenummer 3"/>
          <p:cNvSpPr>
            <a:spLocks noGrp="1"/>
          </p:cNvSpPr>
          <p:nvPr>
            <p:ph type="sldNum" sz="quarter" idx="12"/>
          </p:nvPr>
        </p:nvSpPr>
        <p:spPr/>
        <p:txBody>
          <a:bodyPr/>
          <a:lstStyle/>
          <a:p>
            <a:fld id="{8E0C6F0C-72B0-4267-ADC5-838F4517A3CD}" type="slidenum">
              <a:rPr lang="nb-NO" smtClean="0"/>
              <a:t>34</a:t>
            </a:fld>
            <a:endParaRPr lang="nb-NO" dirty="0"/>
          </a:p>
        </p:txBody>
      </p:sp>
      <p:pic>
        <p:nvPicPr>
          <p:cNvPr id="5" name="Bild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70850" y="5361759"/>
            <a:ext cx="1179854" cy="720000"/>
          </a:xfrm>
          <a:prstGeom prst="rect">
            <a:avLst/>
          </a:prstGeom>
        </p:spPr>
      </p:pic>
    </p:spTree>
    <p:extLst>
      <p:ext uri="{BB962C8B-B14F-4D97-AF65-F5344CB8AC3E}">
        <p14:creationId xmlns:p14="http://schemas.microsoft.com/office/powerpoint/2010/main" val="2481230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r" rtl="1"/>
            <a:r>
              <a:rPr lang="ur-PK" dirty="0">
                <a:solidFill>
                  <a:srgbClr val="002060"/>
                </a:solidFill>
                <a:latin typeface="Calibri" panose="020F0502020204030204" pitchFamily="34" charset="0"/>
                <a:cs typeface="Calibri" panose="020F0502020204030204" pitchFamily="34" charset="0"/>
              </a:rPr>
              <a:t>دوسرے مفید وسائل:</a:t>
            </a:r>
            <a:endParaRPr lang="nb-NO" dirty="0">
              <a:solidFill>
                <a:srgbClr val="002060"/>
              </a:solidFill>
            </a:endParaRPr>
          </a:p>
        </p:txBody>
      </p:sp>
      <p:sp>
        <p:nvSpPr>
          <p:cNvPr id="3" name="Plassholder for innhold 2"/>
          <p:cNvSpPr>
            <a:spLocks noGrp="1"/>
          </p:cNvSpPr>
          <p:nvPr>
            <p:ph idx="1"/>
          </p:nvPr>
        </p:nvSpPr>
        <p:spPr/>
        <p:txBody>
          <a:bodyPr>
            <a:normAutofit/>
          </a:bodyPr>
          <a:lstStyle/>
          <a:p>
            <a:pPr algn="r" rtl="1"/>
            <a:r>
              <a:rPr lang="nb-NO" dirty="0">
                <a:solidFill>
                  <a:srgbClr val="002060"/>
                </a:solidFill>
                <a:latin typeface="Calibri" panose="020F0502020204030204" pitchFamily="34" charset="0"/>
                <a:cs typeface="Calibri" panose="020F0502020204030204" pitchFamily="34" charset="0"/>
              </a:rPr>
              <a:t>Fafo</a:t>
            </a:r>
            <a:r>
              <a:rPr lang="ur-PK" dirty="0">
                <a:solidFill>
                  <a:srgbClr val="002060"/>
                </a:solidFill>
                <a:latin typeface="Calibri" panose="020F0502020204030204" pitchFamily="34" charset="0"/>
                <a:cs typeface="Calibri" panose="020F0502020204030204" pitchFamily="34" charset="0"/>
              </a:rPr>
              <a:t> کی رپورٹ: ترک وطن، والدین اور سوشل کنٹرول </a:t>
            </a:r>
            <a:r>
              <a:rPr lang="nb-NO" dirty="0">
                <a:solidFill>
                  <a:srgbClr val="002060"/>
                </a:solidFill>
                <a:latin typeface="Calibri" panose="020F0502020204030204" pitchFamily="34" charset="0"/>
                <a:cs typeface="Calibri" panose="020F0502020204030204" pitchFamily="34" charset="0"/>
              </a:rPr>
              <a:t>(</a:t>
            </a:r>
            <a:r>
              <a:rPr lang="nb-NO" dirty="0">
                <a:solidFill>
                  <a:srgbClr val="002060"/>
                </a:solidFill>
                <a:latin typeface="Calibri" panose="020F0502020204030204" pitchFamily="34" charset="0"/>
                <a:cs typeface="Calibri" panose="020F0502020204030204" pitchFamily="34" charset="0"/>
                <a:hlinkClick r:id="rId3"/>
              </a:rPr>
              <a:t>https://www.fafo.no/index.php/zoo-publikasjoner/fafo-rapporter/item/migrasjon-foreldreskap-og-sosial-kontroll</a:t>
            </a:r>
            <a:r>
              <a:rPr lang="nb-NO" dirty="0">
                <a:solidFill>
                  <a:srgbClr val="002060"/>
                </a:solidFill>
                <a:latin typeface="Calibri" panose="020F0502020204030204" pitchFamily="34" charset="0"/>
                <a:cs typeface="Calibri" panose="020F0502020204030204" pitchFamily="34" charset="0"/>
              </a:rPr>
              <a:t>)</a:t>
            </a:r>
          </a:p>
          <a:p>
            <a:pPr algn="r" rtl="1"/>
            <a:r>
              <a:rPr lang="nb-NO" dirty="0">
                <a:solidFill>
                  <a:srgbClr val="002060"/>
                </a:solidFill>
                <a:latin typeface="Calibri" panose="020F0502020204030204" pitchFamily="34" charset="0"/>
                <a:cs typeface="Calibri" panose="020F0502020204030204" pitchFamily="34" charset="0"/>
              </a:rPr>
              <a:t>RVTS ØST: </a:t>
            </a:r>
            <a:r>
              <a:rPr lang="nb-NO" u="sng" dirty="0">
                <a:solidFill>
                  <a:srgbClr val="002060"/>
                </a:solidFill>
                <a:latin typeface="Calibri" panose="020F0502020204030204" pitchFamily="34" charset="0"/>
                <a:cs typeface="Calibri" panose="020F0502020204030204" pitchFamily="34" charset="0"/>
                <a:hlinkClick r:id="rId4"/>
              </a:rPr>
              <a:t>https://rettentil.no/</a:t>
            </a:r>
            <a:endParaRPr lang="nb-NO" dirty="0">
              <a:solidFill>
                <a:srgbClr val="002060"/>
              </a:solidFill>
              <a:latin typeface="Calibri" panose="020F0502020204030204" pitchFamily="34" charset="0"/>
              <a:cs typeface="Calibri" panose="020F0502020204030204" pitchFamily="34" charset="0"/>
            </a:endParaRPr>
          </a:p>
          <a:p>
            <a:pPr algn="r" rtl="1"/>
            <a:r>
              <a:rPr lang="nb-NO" dirty="0">
                <a:solidFill>
                  <a:srgbClr val="002060"/>
                </a:solidFill>
                <a:latin typeface="Calibri" panose="020F0502020204030204" pitchFamily="34" charset="0"/>
                <a:cs typeface="Calibri" panose="020F0502020204030204" pitchFamily="34" charset="0"/>
              </a:rPr>
              <a:t>Stortro.no</a:t>
            </a:r>
          </a:p>
          <a:p>
            <a:pPr algn="r" rtl="1"/>
            <a:r>
              <a:rPr lang="nb-NO" dirty="0">
                <a:solidFill>
                  <a:srgbClr val="002060"/>
                </a:solidFill>
                <a:latin typeface="Calibri" panose="020F0502020204030204" pitchFamily="34" charset="0"/>
                <a:cs typeface="Calibri" panose="020F0502020204030204" pitchFamily="34" charset="0"/>
              </a:rPr>
              <a:t>Fritro.no</a:t>
            </a:r>
          </a:p>
          <a:p>
            <a:pPr algn="r" rtl="1"/>
            <a:r>
              <a:rPr lang="ur-PK" dirty="0">
                <a:solidFill>
                  <a:srgbClr val="002060"/>
                </a:solidFill>
                <a:latin typeface="Calibri" panose="020F0502020204030204" pitchFamily="34" charset="0"/>
                <a:cs typeface="Calibri" panose="020F0502020204030204" pitchFamily="34" charset="0"/>
              </a:rPr>
              <a:t>آپ ان سے بھی بات کر سکتے ہیں:</a:t>
            </a:r>
            <a:endParaRPr lang="nb-NO" dirty="0">
              <a:solidFill>
                <a:srgbClr val="002060"/>
              </a:solidFill>
              <a:latin typeface="Calibri" panose="020F0502020204030204" pitchFamily="34" charset="0"/>
              <a:cs typeface="Calibri" panose="020F0502020204030204" pitchFamily="34" charset="0"/>
            </a:endParaRPr>
          </a:p>
          <a:p>
            <a:pPr algn="r" rtl="1"/>
            <a:r>
              <a:rPr lang="ur-PK" dirty="0">
                <a:solidFill>
                  <a:srgbClr val="002060"/>
                </a:solidFill>
                <a:latin typeface="Calibri" panose="020F0502020204030204" pitchFamily="34" charset="0"/>
                <a:cs typeface="Calibri" panose="020F0502020204030204" pitchFamily="34" charset="0"/>
              </a:rPr>
              <a:t>سکول کاؤنسلر</a:t>
            </a:r>
          </a:p>
          <a:p>
            <a:pPr algn="r" rtl="1"/>
            <a:r>
              <a:rPr lang="ur-PK" dirty="0">
                <a:solidFill>
                  <a:srgbClr val="002060"/>
                </a:solidFill>
                <a:latin typeface="Calibri" panose="020F0502020204030204" pitchFamily="34" charset="0"/>
                <a:cs typeface="Calibri" panose="020F0502020204030204" pitchFamily="34" charset="0"/>
              </a:rPr>
              <a:t>اقلیتی طالبعلموں کے لیے سکول کاؤنسلر</a:t>
            </a:r>
          </a:p>
          <a:p>
            <a:pPr algn="r" rtl="1"/>
            <a:r>
              <a:rPr lang="ur-PK" dirty="0">
                <a:solidFill>
                  <a:srgbClr val="002060"/>
                </a:solidFill>
                <a:latin typeface="Calibri" panose="020F0502020204030204" pitchFamily="34" charset="0"/>
                <a:cs typeface="Calibri" panose="020F0502020204030204" pitchFamily="34" charset="0"/>
              </a:rPr>
              <a:t>پبلک ہیلتھ نرس</a:t>
            </a:r>
            <a:endParaRPr lang="nb-NO" dirty="0">
              <a:solidFill>
                <a:srgbClr val="002060"/>
              </a:solidFill>
              <a:latin typeface="Calibri" panose="020F0502020204030204" pitchFamily="34" charset="0"/>
              <a:cs typeface="Calibri" panose="020F0502020204030204" pitchFamily="34" charset="0"/>
            </a:endParaRPr>
          </a:p>
        </p:txBody>
      </p:sp>
      <p:sp>
        <p:nvSpPr>
          <p:cNvPr id="4" name="Plassholder for lysbildenummer 3"/>
          <p:cNvSpPr>
            <a:spLocks noGrp="1"/>
          </p:cNvSpPr>
          <p:nvPr>
            <p:ph type="sldNum" sz="quarter" idx="12"/>
          </p:nvPr>
        </p:nvSpPr>
        <p:spPr/>
        <p:txBody>
          <a:bodyPr/>
          <a:lstStyle/>
          <a:p>
            <a:fld id="{8E0C6F0C-72B0-4267-ADC5-838F4517A3CD}" type="slidenum">
              <a:rPr lang="nb-NO" smtClean="0"/>
              <a:t>35</a:t>
            </a:fld>
            <a:endParaRPr lang="nb-NO" dirty="0"/>
          </a:p>
        </p:txBody>
      </p:sp>
      <p:pic>
        <p:nvPicPr>
          <p:cNvPr id="5" name="Bild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70850" y="5361759"/>
            <a:ext cx="1179854" cy="720000"/>
          </a:xfrm>
          <a:prstGeom prst="rect">
            <a:avLst/>
          </a:prstGeom>
        </p:spPr>
      </p:pic>
    </p:spTree>
    <p:extLst>
      <p:ext uri="{BB962C8B-B14F-4D97-AF65-F5344CB8AC3E}">
        <p14:creationId xmlns:p14="http://schemas.microsoft.com/office/powerpoint/2010/main" val="16378775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1066800" y="0"/>
            <a:ext cx="10058400" cy="3566160"/>
          </a:xfrm>
        </p:spPr>
        <p:txBody>
          <a:bodyPr>
            <a:normAutofit/>
          </a:bodyPr>
          <a:lstStyle/>
          <a:p>
            <a:pPr algn="ctr" rtl="1"/>
            <a:r>
              <a:rPr lang="ur-PK" sz="6000" dirty="0">
                <a:solidFill>
                  <a:srgbClr val="002060"/>
                </a:solidFill>
                <a:latin typeface="Calibri" panose="020F0502020204030204" pitchFamily="34" charset="0"/>
                <a:cs typeface="Calibri" panose="020F0502020204030204" pitchFamily="34" charset="0"/>
              </a:rPr>
              <a:t>بہت شکریہ!</a:t>
            </a:r>
            <a:endParaRPr lang="nb-NO" sz="6000" dirty="0">
              <a:solidFill>
                <a:srgbClr val="002060"/>
              </a:solidFill>
              <a:latin typeface="Calibri" panose="020F0502020204030204" pitchFamily="34" charset="0"/>
              <a:cs typeface="Calibri" panose="020F0502020204030204" pitchFamily="34" charset="0"/>
            </a:endParaRPr>
          </a:p>
        </p:txBody>
      </p:sp>
      <p:pic>
        <p:nvPicPr>
          <p:cNvPr id="6" name="Bild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47150" y="4626195"/>
            <a:ext cx="6074676" cy="1057658"/>
          </a:xfrm>
          <a:prstGeom prst="rect">
            <a:avLst/>
          </a:prstGeom>
        </p:spPr>
      </p:pic>
      <p:sp>
        <p:nvSpPr>
          <p:cNvPr id="2" name="Plassholder for lysbildenummer 1"/>
          <p:cNvSpPr>
            <a:spLocks noGrp="1"/>
          </p:cNvSpPr>
          <p:nvPr>
            <p:ph type="sldNum" sz="quarter" idx="12"/>
          </p:nvPr>
        </p:nvSpPr>
        <p:spPr/>
        <p:txBody>
          <a:bodyPr/>
          <a:lstStyle/>
          <a:p>
            <a:fld id="{8E0C6F0C-72B0-4267-ADC5-838F4517A3CD}" type="slidenum">
              <a:rPr lang="nb-NO" smtClean="0"/>
              <a:t>36</a:t>
            </a:fld>
            <a:endParaRPr lang="nb-NO" dirty="0"/>
          </a:p>
        </p:txBody>
      </p:sp>
    </p:spTree>
    <p:extLst>
      <p:ext uri="{BB962C8B-B14F-4D97-AF65-F5344CB8AC3E}">
        <p14:creationId xmlns:p14="http://schemas.microsoft.com/office/powerpoint/2010/main" val="1423104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normAutofit/>
          </a:bodyPr>
          <a:lstStyle/>
          <a:p>
            <a:pPr algn="r" rtl="1"/>
            <a:r>
              <a:rPr lang="ur-PK" sz="3600" dirty="0">
                <a:solidFill>
                  <a:srgbClr val="002060"/>
                </a:solidFill>
                <a:latin typeface="Calibri" panose="020F0502020204030204" pitchFamily="34" charset="0"/>
                <a:cs typeface="Calibri" panose="020F0502020204030204" pitchFamily="34" charset="0"/>
              </a:rPr>
              <a:t>پراجیکٹ "مذہبی کمیونٹیاں اور غیر مذہبی نظریات حیات رکھنے والے گروہ – منفی سوشل کنٹرول کے خلاف"</a:t>
            </a:r>
            <a:endParaRPr lang="nb-NO" sz="3600" dirty="0">
              <a:solidFill>
                <a:srgbClr val="002060"/>
              </a:solidFill>
              <a:latin typeface="Calibri" panose="020F0502020204030204" pitchFamily="34" charset="0"/>
              <a:cs typeface="Calibri" panose="020F0502020204030204" pitchFamily="34" charset="0"/>
            </a:endParaRPr>
          </a:p>
        </p:txBody>
      </p:sp>
      <p:sp>
        <p:nvSpPr>
          <p:cNvPr id="4" name="Plassholder for innhold 3"/>
          <p:cNvSpPr>
            <a:spLocks noGrp="1"/>
          </p:cNvSpPr>
          <p:nvPr>
            <p:ph idx="1"/>
          </p:nvPr>
        </p:nvSpPr>
        <p:spPr>
          <a:xfrm>
            <a:off x="1097280" y="2173389"/>
            <a:ext cx="10058400" cy="4023360"/>
          </a:xfrm>
        </p:spPr>
        <p:txBody>
          <a:bodyPr>
            <a:normAutofit fontScale="92500"/>
          </a:bodyPr>
          <a:lstStyle/>
          <a:p>
            <a:pPr algn="r" rtl="1">
              <a:buFont typeface="Arial" panose="020B0604020202020204" pitchFamily="34" charset="0"/>
              <a:buChar char="•"/>
            </a:pPr>
            <a:endParaRPr lang="ur-PK" sz="2800" dirty="0">
              <a:solidFill>
                <a:srgbClr val="002060"/>
              </a:solidFill>
            </a:endParaRPr>
          </a:p>
          <a:p>
            <a:pPr algn="r" rtl="1">
              <a:buFont typeface="Arial" panose="020B0604020202020204" pitchFamily="34" charset="0"/>
              <a:buChar char="•"/>
            </a:pPr>
            <a:r>
              <a:rPr lang="ur-PK" sz="2800" dirty="0">
                <a:solidFill>
                  <a:srgbClr val="002060"/>
                </a:solidFill>
                <a:latin typeface="Calibri" panose="020F0502020204030204" pitchFamily="34" charset="0"/>
                <a:cs typeface="Calibri" panose="020F0502020204030204" pitchFamily="34" charset="0"/>
              </a:rPr>
              <a:t>ڈائریکٹوریٹ براۓ معاشرتی وحدت و تنوع</a:t>
            </a:r>
            <a:r>
              <a:rPr lang="nb-NO" sz="2800" dirty="0">
                <a:solidFill>
                  <a:srgbClr val="002060"/>
                </a:solidFill>
              </a:rPr>
              <a:t>(IMDi) </a:t>
            </a:r>
            <a:r>
              <a:rPr lang="ur-PK" sz="2800" dirty="0">
                <a:solidFill>
                  <a:srgbClr val="002060"/>
                </a:solidFill>
                <a:latin typeface="Calibri" panose="020F0502020204030204" pitchFamily="34" charset="0"/>
                <a:cs typeface="Calibri" panose="020F0502020204030204" pitchFamily="34" charset="0"/>
              </a:rPr>
              <a:t> کی مدد سے</a:t>
            </a:r>
          </a:p>
          <a:p>
            <a:pPr algn="r" rtl="1">
              <a:buFont typeface="Arial" panose="020B0604020202020204" pitchFamily="34" charset="0"/>
              <a:buChar char="•"/>
            </a:pPr>
            <a:endParaRPr lang="nb-NO" sz="2800" dirty="0">
              <a:solidFill>
                <a:srgbClr val="002060"/>
              </a:solidFill>
              <a:latin typeface="Calibri" panose="020F0502020204030204" pitchFamily="34" charset="0"/>
              <a:cs typeface="Calibri" panose="020F0502020204030204" pitchFamily="34" charset="0"/>
            </a:endParaRPr>
          </a:p>
          <a:p>
            <a:pPr algn="r" rtl="1">
              <a:buFont typeface="Arial" panose="020B0604020202020204" pitchFamily="34" charset="0"/>
              <a:buChar char="•"/>
            </a:pPr>
            <a:r>
              <a:rPr lang="ur-PK" sz="2800" dirty="0">
                <a:solidFill>
                  <a:srgbClr val="002060"/>
                </a:solidFill>
                <a:latin typeface="Calibri" panose="020F0502020204030204" pitchFamily="34" charset="0"/>
                <a:cs typeface="Calibri" panose="020F0502020204030204" pitchFamily="34" charset="0"/>
              </a:rPr>
              <a:t>ہم نے مذہبی رہنماؤں، اور دونوں صنفوں کے اہم افراد سے بات کی ہے</a:t>
            </a:r>
          </a:p>
          <a:p>
            <a:pPr algn="r" rtl="1">
              <a:buFont typeface="Arial" panose="020B0604020202020204" pitchFamily="34" charset="0"/>
              <a:buChar char="•"/>
            </a:pPr>
            <a:r>
              <a:rPr lang="ur-PK" sz="2800" dirty="0">
                <a:solidFill>
                  <a:srgbClr val="002060"/>
                </a:solidFill>
                <a:latin typeface="Calibri" panose="020F0502020204030204" pitchFamily="34" charset="0"/>
                <a:cs typeface="Calibri" panose="020F0502020204030204" pitchFamily="34" charset="0"/>
              </a:rPr>
              <a:t>ورکشاپ کا مقصد اس بارے میں بات کرنا ہے کہ ہمارے حقوق کیا ہیں، ہمارے فرائض کیا ہیں، ہم کیا کر سکتے ہیں اور کیا نہیں کر سکتے، اور کہاں ہمیں عمل کی گنجائش حاصل ہے</a:t>
            </a:r>
          </a:p>
          <a:p>
            <a:pPr algn="r" rtl="1">
              <a:buFont typeface="Arial" panose="020B0604020202020204" pitchFamily="34" charset="0"/>
              <a:buChar char="•"/>
            </a:pPr>
            <a:r>
              <a:rPr lang="ur-PK" sz="2800" dirty="0">
                <a:solidFill>
                  <a:srgbClr val="002060"/>
                </a:solidFill>
                <a:latin typeface="Calibri" panose="020F0502020204030204" pitchFamily="34" charset="0"/>
                <a:cs typeface="Calibri" panose="020F0502020204030204" pitchFamily="34" charset="0"/>
              </a:rPr>
              <a:t>"مذہبی کمیونٹیوں اور نظریات حیات رکھنے والے گروہوں" سے متعلق نیا قانون اور سٹورٹنگ کو رپورٹ"</a:t>
            </a:r>
            <a:endParaRPr lang="nb-NO" sz="2600" dirty="0">
              <a:solidFill>
                <a:srgbClr val="002060"/>
              </a:solidFill>
            </a:endParaRPr>
          </a:p>
          <a:p>
            <a:pPr>
              <a:buFont typeface="Arial" panose="020B0604020202020204" pitchFamily="34" charset="0"/>
              <a:buChar char="•"/>
            </a:pPr>
            <a:endParaRPr lang="nb-NO" sz="2800" dirty="0">
              <a:solidFill>
                <a:srgbClr val="002060"/>
              </a:solidFill>
            </a:endParaRPr>
          </a:p>
        </p:txBody>
      </p:sp>
      <p:sp>
        <p:nvSpPr>
          <p:cNvPr id="2" name="Plassholder for lysbildenummer 1"/>
          <p:cNvSpPr>
            <a:spLocks noGrp="1"/>
          </p:cNvSpPr>
          <p:nvPr>
            <p:ph type="sldNum" sz="quarter" idx="12"/>
          </p:nvPr>
        </p:nvSpPr>
        <p:spPr/>
        <p:txBody>
          <a:bodyPr/>
          <a:lstStyle/>
          <a:p>
            <a:fld id="{8E0C6F0C-72B0-4267-ADC5-838F4517A3CD}" type="slidenum">
              <a:rPr lang="nb-NO" smtClean="0"/>
              <a:t>4</a:t>
            </a:fld>
            <a:endParaRPr lang="nb-NO" dirty="0"/>
          </a:p>
        </p:txBody>
      </p:sp>
      <p:pic>
        <p:nvPicPr>
          <p:cNvPr id="5" name="Bild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182" y="5476749"/>
            <a:ext cx="1179854" cy="720000"/>
          </a:xfrm>
          <a:prstGeom prst="rect">
            <a:avLst/>
          </a:prstGeom>
        </p:spPr>
      </p:pic>
    </p:spTree>
    <p:extLst>
      <p:ext uri="{BB962C8B-B14F-4D97-AF65-F5344CB8AC3E}">
        <p14:creationId xmlns:p14="http://schemas.microsoft.com/office/powerpoint/2010/main" val="3508104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normAutofit/>
          </a:bodyPr>
          <a:lstStyle/>
          <a:p>
            <a:pPr algn="r" rtl="1"/>
            <a:r>
              <a:rPr lang="ur-PK" sz="3600" dirty="0">
                <a:solidFill>
                  <a:srgbClr val="002060"/>
                </a:solidFill>
                <a:latin typeface="Calibri" panose="020F0502020204030204" pitchFamily="34" charset="0"/>
                <a:cs typeface="Calibri" panose="020F0502020204030204" pitchFamily="34" charset="0"/>
              </a:rPr>
              <a:t>پراجیکٹ "مذہبی کمیونٹیاں اور غیر مذہبی نظریات حیات رکھنے والے گروہ – منفی سوشل کنٹرول کے خلاف"</a:t>
            </a:r>
            <a:endParaRPr lang="nb-NO" sz="3600" dirty="0">
              <a:solidFill>
                <a:srgbClr val="002060"/>
              </a:solidFill>
            </a:endParaRPr>
          </a:p>
        </p:txBody>
      </p:sp>
      <p:sp>
        <p:nvSpPr>
          <p:cNvPr id="4" name="Plassholder for innhold 3"/>
          <p:cNvSpPr>
            <a:spLocks noGrp="1"/>
          </p:cNvSpPr>
          <p:nvPr>
            <p:ph idx="1"/>
          </p:nvPr>
        </p:nvSpPr>
        <p:spPr>
          <a:xfrm>
            <a:off x="1097280" y="2086892"/>
            <a:ext cx="10058400" cy="4023360"/>
          </a:xfrm>
        </p:spPr>
        <p:txBody>
          <a:bodyPr>
            <a:normAutofit/>
          </a:bodyPr>
          <a:lstStyle/>
          <a:p>
            <a:pPr marL="0" lvl="0" indent="0" algn="r" rtl="1">
              <a:buNone/>
            </a:pPr>
            <a:r>
              <a:rPr lang="ur-PK" sz="2400" dirty="0">
                <a:solidFill>
                  <a:srgbClr val="002060"/>
                </a:solidFill>
                <a:latin typeface="Calibri" panose="020F0502020204030204" pitchFamily="34" charset="0"/>
                <a:cs typeface="Calibri" panose="020F0502020204030204" pitchFamily="34" charset="0"/>
              </a:rPr>
              <a:t>ناروے میں اپنی زندگی کے فیصلے خود کرنے کے حق کو بہت اہم مقام حاصل ہے</a:t>
            </a:r>
            <a:endParaRPr lang="nb-NO" sz="2600" dirty="0">
              <a:solidFill>
                <a:srgbClr val="002060"/>
              </a:solidFill>
              <a:latin typeface="Calibri" panose="020F0502020204030204" pitchFamily="34" charset="0"/>
              <a:cs typeface="Calibri" panose="020F0502020204030204" pitchFamily="34" charset="0"/>
            </a:endParaRPr>
          </a:p>
          <a:p>
            <a:pPr lvl="1" algn="r" rtl="1">
              <a:buFont typeface="Arial" panose="020B0604020202020204" pitchFamily="34" charset="0"/>
              <a:buChar char="•"/>
            </a:pPr>
            <a:r>
              <a:rPr lang="ur-PK" sz="2600" dirty="0">
                <a:solidFill>
                  <a:srgbClr val="002060"/>
                </a:solidFill>
                <a:latin typeface="Calibri" panose="020F0502020204030204" pitchFamily="34" charset="0"/>
                <a:cs typeface="Calibri" panose="020F0502020204030204" pitchFamily="34" charset="0"/>
              </a:rPr>
              <a:t>انسانی</a:t>
            </a:r>
            <a:r>
              <a:rPr lang="ur-PK" sz="2400" dirty="0">
                <a:solidFill>
                  <a:srgbClr val="002060"/>
                </a:solidFill>
                <a:latin typeface="Calibri" panose="020F0502020204030204" pitchFamily="34" charset="0"/>
                <a:cs typeface="Calibri" panose="020F0502020204030204" pitchFamily="34" charset="0"/>
              </a:rPr>
              <a:t> حقوق کے کنونشنز</a:t>
            </a:r>
          </a:p>
          <a:p>
            <a:pPr lvl="1" algn="r" rtl="1">
              <a:buFont typeface="Arial" panose="020B0604020202020204" pitchFamily="34" charset="0"/>
              <a:buChar char="•"/>
            </a:pPr>
            <a:r>
              <a:rPr lang="ur-PK" sz="2400" dirty="0">
                <a:solidFill>
                  <a:srgbClr val="002060"/>
                </a:solidFill>
                <a:latin typeface="Calibri" panose="020F0502020204030204" pitchFamily="34" charset="0"/>
                <a:cs typeface="Calibri" panose="020F0502020204030204" pitchFamily="34" charset="0"/>
              </a:rPr>
              <a:t>مذہبی آزادی کا تعلق عقیدہ رکھنے، عقیدہ بدلنے، عقیدہ چھوڑنے اور عقیدے پر عمل کے حق سے ہے</a:t>
            </a:r>
          </a:p>
          <a:p>
            <a:pPr lvl="1" algn="r" rtl="1">
              <a:buFont typeface="Arial" panose="020B0604020202020204" pitchFamily="34" charset="0"/>
              <a:buChar char="•"/>
            </a:pPr>
            <a:r>
              <a:rPr lang="ur-PK" sz="2400" dirty="0">
                <a:solidFill>
                  <a:srgbClr val="002060"/>
                </a:solidFill>
                <a:latin typeface="Calibri" panose="020F0502020204030204" pitchFamily="34" charset="0"/>
                <a:cs typeface="Calibri" panose="020F0502020204030204" pitchFamily="34" charset="0"/>
              </a:rPr>
              <a:t>بچوں کی آزادی اور حقوق</a:t>
            </a:r>
          </a:p>
          <a:p>
            <a:pPr lvl="1" algn="r" rtl="1">
              <a:buFont typeface="Arial" panose="020B0604020202020204" pitchFamily="34" charset="0"/>
              <a:buChar char="•"/>
            </a:pPr>
            <a:r>
              <a:rPr lang="ur-PK" sz="2400" dirty="0">
                <a:solidFill>
                  <a:srgbClr val="002060"/>
                </a:solidFill>
                <a:latin typeface="Calibri" panose="020F0502020204030204" pitchFamily="34" charset="0"/>
                <a:cs typeface="Calibri" panose="020F0502020204030204" pitchFamily="34" charset="0"/>
              </a:rPr>
              <a:t>مردوعورت کی مساوی حیثیت</a:t>
            </a:r>
          </a:p>
          <a:p>
            <a:pPr lvl="1" algn="r" rtl="1">
              <a:buFont typeface="Arial" panose="020B0604020202020204" pitchFamily="34" charset="0"/>
              <a:buChar char="•"/>
            </a:pPr>
            <a:endParaRPr lang="nb-NO" sz="2600" dirty="0">
              <a:solidFill>
                <a:srgbClr val="002060"/>
              </a:solidFill>
              <a:latin typeface="Calibri" panose="020F0502020204030204" pitchFamily="34" charset="0"/>
              <a:cs typeface="Calibri" panose="020F0502020204030204" pitchFamily="34" charset="0"/>
            </a:endParaRPr>
          </a:p>
          <a:p>
            <a:pPr lvl="1" algn="r" rtl="1">
              <a:buFont typeface="Arial" panose="020B0604020202020204" pitchFamily="34" charset="0"/>
              <a:buChar char="•"/>
            </a:pPr>
            <a:r>
              <a:rPr lang="ur-PK" sz="2600" dirty="0">
                <a:solidFill>
                  <a:srgbClr val="002060"/>
                </a:solidFill>
                <a:latin typeface="Calibri" panose="020F0502020204030204" pitchFamily="34" charset="0"/>
                <a:cs typeface="Calibri" panose="020F0502020204030204" pitchFamily="34" charset="0"/>
              </a:rPr>
              <a:t>منفی سوشل کنٹرول = اپنی زںدگی کے فیصلے کرنے کے حق سے باقاعدہ انداز میں محروم کیے جانا</a:t>
            </a:r>
            <a:endParaRPr lang="nb-NO" sz="2600" dirty="0">
              <a:solidFill>
                <a:srgbClr val="002060"/>
              </a:solidFill>
              <a:latin typeface="Calibri" panose="020F0502020204030204" pitchFamily="34" charset="0"/>
              <a:cs typeface="Calibri" panose="020F0502020204030204" pitchFamily="34" charset="0"/>
            </a:endParaRPr>
          </a:p>
        </p:txBody>
      </p:sp>
      <p:sp>
        <p:nvSpPr>
          <p:cNvPr id="2" name="Plassholder for lysbildenummer 1"/>
          <p:cNvSpPr>
            <a:spLocks noGrp="1"/>
          </p:cNvSpPr>
          <p:nvPr>
            <p:ph type="sldNum" sz="quarter" idx="12"/>
          </p:nvPr>
        </p:nvSpPr>
        <p:spPr/>
        <p:txBody>
          <a:bodyPr/>
          <a:lstStyle/>
          <a:p>
            <a:fld id="{8E0C6F0C-72B0-4267-ADC5-838F4517A3CD}" type="slidenum">
              <a:rPr lang="nb-NO" smtClean="0"/>
              <a:t>5</a:t>
            </a:fld>
            <a:endParaRPr lang="nb-NO" dirty="0"/>
          </a:p>
        </p:txBody>
      </p:sp>
      <p:pic>
        <p:nvPicPr>
          <p:cNvPr id="5" name="Bild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2127" y="5390252"/>
            <a:ext cx="1179854" cy="720000"/>
          </a:xfrm>
          <a:prstGeom prst="rect">
            <a:avLst/>
          </a:prstGeom>
        </p:spPr>
      </p:pic>
    </p:spTree>
    <p:extLst>
      <p:ext uri="{BB962C8B-B14F-4D97-AF65-F5344CB8AC3E}">
        <p14:creationId xmlns:p14="http://schemas.microsoft.com/office/powerpoint/2010/main" val="2918988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normAutofit/>
          </a:bodyPr>
          <a:lstStyle/>
          <a:p>
            <a:pPr algn="r" rtl="1"/>
            <a:r>
              <a:rPr lang="ur-PK" sz="3600" dirty="0">
                <a:solidFill>
                  <a:srgbClr val="002060"/>
                </a:solidFill>
                <a:latin typeface="Calibri" panose="020F0502020204030204" pitchFamily="34" charset="0"/>
                <a:cs typeface="Calibri" panose="020F0502020204030204" pitchFamily="34" charset="0"/>
              </a:rPr>
              <a:t>اہم ترین اقدار 1</a:t>
            </a:r>
            <a:endParaRPr lang="nb-NO" sz="3600" dirty="0">
              <a:solidFill>
                <a:srgbClr val="002060"/>
              </a:solidFill>
              <a:latin typeface="Calibri" panose="020F0502020204030204" pitchFamily="34" charset="0"/>
              <a:cs typeface="Calibri" panose="020F0502020204030204" pitchFamily="34" charset="0"/>
            </a:endParaRPr>
          </a:p>
        </p:txBody>
      </p:sp>
      <p:sp>
        <p:nvSpPr>
          <p:cNvPr id="4" name="Plassholder for innhold 3"/>
          <p:cNvSpPr>
            <a:spLocks noGrp="1"/>
          </p:cNvSpPr>
          <p:nvPr>
            <p:ph idx="1"/>
          </p:nvPr>
        </p:nvSpPr>
        <p:spPr>
          <a:xfrm>
            <a:off x="1097280" y="2086892"/>
            <a:ext cx="10058400" cy="4023360"/>
          </a:xfrm>
        </p:spPr>
        <p:txBody>
          <a:bodyPr>
            <a:normAutofit/>
          </a:bodyPr>
          <a:lstStyle/>
          <a:p>
            <a:pPr marL="0" indent="0" algn="r" rtl="1">
              <a:spcBef>
                <a:spcPts val="400"/>
              </a:spcBef>
              <a:buNone/>
            </a:pPr>
            <a:r>
              <a:rPr lang="ur-PK" sz="2400" b="1" dirty="0">
                <a:solidFill>
                  <a:srgbClr val="002060"/>
                </a:solidFill>
                <a:latin typeface="Calibri" panose="020F0502020204030204" pitchFamily="34" charset="0"/>
                <a:cs typeface="Calibri" panose="020F0502020204030204" pitchFamily="34" charset="0"/>
              </a:rPr>
              <a:t>1980 کی دہائی سے انٹیگریشن (معاشرتی شمولیت و وحدت) پالیسی میں جن بنیادی اقدار کو اہمیت حاصل رہی ہے، وہ ہیں </a:t>
            </a:r>
            <a:r>
              <a:rPr lang="ur-PK" sz="2400" dirty="0">
                <a:solidFill>
                  <a:srgbClr val="002060"/>
                </a:solidFill>
                <a:latin typeface="Calibri" panose="020F0502020204030204" pitchFamily="34" charset="0"/>
                <a:cs typeface="Calibri" panose="020F0502020204030204" pitchFamily="34" charset="0"/>
              </a:rPr>
              <a:t>جمہوریت، بچوں اور مردوعورت کی مساوی حیثیت کے حوالے سے حقوق اور فرائض</a:t>
            </a:r>
          </a:p>
          <a:p>
            <a:pPr marL="0" indent="0" algn="r" rtl="1">
              <a:spcBef>
                <a:spcPts val="400"/>
              </a:spcBef>
              <a:buNone/>
            </a:pPr>
            <a:endParaRPr lang="ur-PK" sz="2400" b="1" dirty="0">
              <a:solidFill>
                <a:srgbClr val="002060"/>
              </a:solidFill>
              <a:latin typeface="Calibri" panose="020F0502020204030204" pitchFamily="34" charset="0"/>
              <a:cs typeface="Calibri" panose="020F0502020204030204" pitchFamily="34" charset="0"/>
            </a:endParaRPr>
          </a:p>
          <a:p>
            <a:pPr marL="0" indent="0" algn="r" rtl="1">
              <a:spcBef>
                <a:spcPts val="400"/>
              </a:spcBef>
              <a:buNone/>
            </a:pPr>
            <a:r>
              <a:rPr lang="ur-PK" sz="2400" dirty="0">
                <a:solidFill>
                  <a:srgbClr val="002060"/>
                </a:solidFill>
                <a:latin typeface="Calibri" panose="020F0502020204030204" pitchFamily="34" charset="0"/>
                <a:cs typeface="Calibri" panose="020F0502020204030204" pitchFamily="34" charset="0"/>
              </a:rPr>
              <a:t>جہاں حقوق کا تصادم ہو، وہاں </a:t>
            </a:r>
            <a:r>
              <a:rPr lang="ur-PK" sz="2400" b="1" u="sng" dirty="0">
                <a:solidFill>
                  <a:srgbClr val="002060"/>
                </a:solidFill>
                <a:latin typeface="Calibri" panose="020F0502020204030204" pitchFamily="34" charset="0"/>
                <a:cs typeface="Calibri" panose="020F0502020204030204" pitchFamily="34" charset="0"/>
              </a:rPr>
              <a:t>بالعموم ان اقدار کی فتح </a:t>
            </a:r>
            <a:r>
              <a:rPr lang="ur-PK" sz="2400" b="1" dirty="0">
                <a:solidFill>
                  <a:srgbClr val="002060"/>
                </a:solidFill>
                <a:latin typeface="Calibri" panose="020F0502020204030204" pitchFamily="34" charset="0"/>
                <a:cs typeface="Calibri" panose="020F0502020204030204" pitchFamily="34" charset="0"/>
              </a:rPr>
              <a:t>ہوتی ہے جن کے لیے ناروے نے پچھلے 100 سالوں میں جدوجہد کی ہے؛</a:t>
            </a:r>
          </a:p>
          <a:p>
            <a:pPr algn="r" rtl="1">
              <a:spcBef>
                <a:spcPts val="400"/>
              </a:spcBef>
              <a:buFont typeface="Arial" panose="020B0604020202020204" pitchFamily="34" charset="0"/>
              <a:buChar char="•"/>
            </a:pPr>
            <a:r>
              <a:rPr lang="ur-PK" sz="2400" dirty="0">
                <a:solidFill>
                  <a:srgbClr val="002060"/>
                </a:solidFill>
                <a:latin typeface="Calibri" panose="020F0502020204030204" pitchFamily="34" charset="0"/>
                <a:cs typeface="Calibri" panose="020F0502020204030204" pitchFamily="34" charset="0"/>
              </a:rPr>
              <a:t>اپنی زندگی کے انتخاب کرنے کے لیے فرد کی آزادی</a:t>
            </a:r>
          </a:p>
          <a:p>
            <a:pPr algn="r" rtl="1">
              <a:spcBef>
                <a:spcPts val="400"/>
              </a:spcBef>
              <a:buFont typeface="Arial" panose="020B0604020202020204" pitchFamily="34" charset="0"/>
              <a:buChar char="•"/>
            </a:pPr>
            <a:r>
              <a:rPr lang="ur-PK" sz="2400" dirty="0">
                <a:solidFill>
                  <a:srgbClr val="002060"/>
                </a:solidFill>
                <a:latin typeface="Calibri" panose="020F0502020204030204" pitchFamily="34" charset="0"/>
                <a:cs typeface="Calibri" panose="020F0502020204030204" pitchFamily="34" charset="0"/>
              </a:rPr>
              <a:t> آزادئ اظہار اور مذہبی آزادی</a:t>
            </a:r>
          </a:p>
          <a:p>
            <a:pPr algn="r" rtl="1">
              <a:spcBef>
                <a:spcPts val="400"/>
              </a:spcBef>
              <a:buFont typeface="Arial" panose="020B0604020202020204" pitchFamily="34" charset="0"/>
              <a:buChar char="•"/>
            </a:pPr>
            <a:r>
              <a:rPr lang="ur-PK" sz="2400" dirty="0">
                <a:solidFill>
                  <a:srgbClr val="002060"/>
                </a:solidFill>
                <a:latin typeface="Calibri" panose="020F0502020204030204" pitchFamily="34" charset="0"/>
                <a:cs typeface="Calibri" panose="020F0502020204030204" pitchFamily="34" charset="0"/>
              </a:rPr>
              <a:t>بچوں کا تحفظ، تعلیم اور مہذب معاشرے کی متنوع زندگی میں شرکت کا حق</a:t>
            </a:r>
            <a:endParaRPr lang="nb-NO" sz="2400" dirty="0">
              <a:solidFill>
                <a:srgbClr val="002060"/>
              </a:solidFill>
              <a:latin typeface="Garamond" panose="02020404030301010803" pitchFamily="18" charset="0"/>
            </a:endParaRPr>
          </a:p>
        </p:txBody>
      </p:sp>
      <p:sp>
        <p:nvSpPr>
          <p:cNvPr id="2" name="Plassholder for lysbildenummer 1"/>
          <p:cNvSpPr>
            <a:spLocks noGrp="1"/>
          </p:cNvSpPr>
          <p:nvPr>
            <p:ph type="sldNum" sz="quarter" idx="12"/>
          </p:nvPr>
        </p:nvSpPr>
        <p:spPr/>
        <p:txBody>
          <a:bodyPr/>
          <a:lstStyle/>
          <a:p>
            <a:fld id="{8E0C6F0C-72B0-4267-ADC5-838F4517A3CD}" type="slidenum">
              <a:rPr lang="nb-NO" smtClean="0"/>
              <a:t>6</a:t>
            </a:fld>
            <a:endParaRPr lang="nb-NO" dirty="0"/>
          </a:p>
        </p:txBody>
      </p:sp>
      <p:pic>
        <p:nvPicPr>
          <p:cNvPr id="5" name="Bild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0850" y="5361759"/>
            <a:ext cx="1179854" cy="720000"/>
          </a:xfrm>
          <a:prstGeom prst="rect">
            <a:avLst/>
          </a:prstGeom>
        </p:spPr>
      </p:pic>
    </p:spTree>
    <p:extLst>
      <p:ext uri="{BB962C8B-B14F-4D97-AF65-F5344CB8AC3E}">
        <p14:creationId xmlns:p14="http://schemas.microsoft.com/office/powerpoint/2010/main" val="3020665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normAutofit/>
          </a:bodyPr>
          <a:lstStyle/>
          <a:p>
            <a:pPr algn="r" rtl="1"/>
            <a:r>
              <a:rPr lang="ur-PK" sz="3600" dirty="0">
                <a:solidFill>
                  <a:srgbClr val="002060"/>
                </a:solidFill>
                <a:latin typeface="Calibri" panose="020F0502020204030204" pitchFamily="34" charset="0"/>
                <a:cs typeface="Calibri" panose="020F0502020204030204" pitchFamily="34" charset="0"/>
              </a:rPr>
              <a:t>اہم ترین اقدار 2</a:t>
            </a:r>
            <a:endParaRPr lang="nb-NO" sz="3600" dirty="0">
              <a:solidFill>
                <a:srgbClr val="002060"/>
              </a:solidFill>
            </a:endParaRPr>
          </a:p>
        </p:txBody>
      </p:sp>
      <p:sp>
        <p:nvSpPr>
          <p:cNvPr id="4" name="Plassholder for innhold 3"/>
          <p:cNvSpPr>
            <a:spLocks noGrp="1"/>
          </p:cNvSpPr>
          <p:nvPr>
            <p:ph idx="1"/>
          </p:nvPr>
        </p:nvSpPr>
        <p:spPr>
          <a:xfrm>
            <a:off x="1097280" y="2086892"/>
            <a:ext cx="10058400" cy="4023360"/>
          </a:xfrm>
        </p:spPr>
        <p:txBody>
          <a:bodyPr>
            <a:normAutofit fontScale="92500" lnSpcReduction="20000"/>
          </a:bodyPr>
          <a:lstStyle/>
          <a:p>
            <a:pPr marL="0" indent="0" algn="r" rtl="1">
              <a:buNone/>
            </a:pPr>
            <a:r>
              <a:rPr lang="ur-PK" b="1" dirty="0">
                <a:solidFill>
                  <a:srgbClr val="002060"/>
                </a:solidFill>
                <a:latin typeface="Calibri" panose="020F0502020204030204" pitchFamily="34" charset="0"/>
                <a:cs typeface="Calibri" panose="020F0502020204030204" pitchFamily="34" charset="0"/>
              </a:rPr>
              <a:t>مردوں اور عورتوں کی حیثیت مساوی ہے اور انہیں روزگار یا تعلیم کے ذریعے اپنی صلاحیتوں کو فروغ دینے اور پھلنے پھولنے کا برابر حق اور موقع حاصل ہے:</a:t>
            </a:r>
          </a:p>
          <a:p>
            <a:pPr algn="r" rtl="1">
              <a:buFont typeface="Arial" panose="020B0604020202020204" pitchFamily="34" charset="0"/>
              <a:buChar char="•"/>
            </a:pPr>
            <a:r>
              <a:rPr lang="ur-PK" dirty="0">
                <a:solidFill>
                  <a:srgbClr val="002060"/>
                </a:solidFill>
              </a:rPr>
              <a:t> </a:t>
            </a:r>
            <a:r>
              <a:rPr lang="ur-PK" dirty="0">
                <a:solidFill>
                  <a:srgbClr val="002060"/>
                </a:solidFill>
                <a:latin typeface="Calibri" panose="020F0502020204030204" pitchFamily="34" charset="0"/>
                <a:cs typeface="Calibri" panose="020F0502020204030204" pitchFamily="34" charset="0"/>
              </a:rPr>
              <a:t>دنیائے روزگار میں عورتوں کا شریک ہونا پسند کیا جاتا ہے</a:t>
            </a:r>
          </a:p>
          <a:p>
            <a:pPr algn="r" rtl="1">
              <a:buFont typeface="Arial" panose="020B0604020202020204" pitchFamily="34" charset="0"/>
              <a:buChar char="•"/>
            </a:pPr>
            <a:r>
              <a:rPr lang="ur-PK" dirty="0">
                <a:solidFill>
                  <a:srgbClr val="002060"/>
                </a:solidFill>
                <a:latin typeface="Calibri" panose="020F0502020204030204" pitchFamily="34" charset="0"/>
                <a:cs typeface="Calibri" panose="020F0502020204030204" pitchFamily="34" charset="0"/>
              </a:rPr>
              <a:t>قانون میں طے ہے کہ ایک جیسے کام کے لیے برابر تنخواہ ہو گی</a:t>
            </a:r>
          </a:p>
          <a:p>
            <a:pPr algn="r" rtl="1">
              <a:buFont typeface="Arial" panose="020B0604020202020204" pitchFamily="34" charset="0"/>
              <a:buChar char="•"/>
            </a:pPr>
            <a:r>
              <a:rPr lang="ur-PK" dirty="0">
                <a:solidFill>
                  <a:srgbClr val="002060"/>
                </a:solidFill>
                <a:latin typeface="Calibri" panose="020F0502020204030204" pitchFamily="34" charset="0"/>
                <a:cs typeface="Calibri" panose="020F0502020204030204" pitchFamily="34" charset="0"/>
              </a:rPr>
              <a:t>اس طرح مفت سکول، مفت خدمات صحت اور ہسپتال میں علاج اور بڑھاپے کی پنشن جیسی فلاحی سہولیات کے لیے مالی وسائل ملتے ہیں</a:t>
            </a:r>
          </a:p>
          <a:p>
            <a:pPr algn="r" rtl="1">
              <a:buFont typeface="Arial" panose="020B0604020202020204" pitchFamily="34" charset="0"/>
              <a:buChar char="•"/>
            </a:pPr>
            <a:r>
              <a:rPr lang="ur-PK" dirty="0">
                <a:solidFill>
                  <a:srgbClr val="002060"/>
                </a:solidFill>
                <a:latin typeface="Calibri" panose="020F0502020204030204" pitchFamily="34" charset="0"/>
                <a:cs typeface="Calibri" panose="020F0502020204030204" pitchFamily="34" charset="0"/>
              </a:rPr>
              <a:t>ماں اور باپ دونوں کی اپنی کمائی ہونے کے سبب نارویجن معاشرے میں فعال شرکت کے لیے زیادہ آزادی ملتی ہے</a:t>
            </a:r>
          </a:p>
          <a:p>
            <a:pPr marL="0" indent="0" algn="r" rtl="1">
              <a:buNone/>
            </a:pPr>
            <a:endParaRPr lang="ur-PK" dirty="0">
              <a:solidFill>
                <a:srgbClr val="002060"/>
              </a:solidFill>
              <a:latin typeface="Calibri" panose="020F0502020204030204" pitchFamily="34" charset="0"/>
              <a:cs typeface="Calibri" panose="020F0502020204030204" pitchFamily="34" charset="0"/>
            </a:endParaRPr>
          </a:p>
          <a:p>
            <a:pPr marL="0" indent="0" algn="r" rtl="1">
              <a:buNone/>
            </a:pPr>
            <a:r>
              <a:rPr lang="ur-PK" b="1" dirty="0">
                <a:solidFill>
                  <a:srgbClr val="002060"/>
                </a:solidFill>
                <a:latin typeface="Calibri" panose="020F0502020204030204" pitchFamily="34" charset="0"/>
                <a:cs typeface="Calibri" panose="020F0502020204030204" pitchFamily="34" charset="0"/>
              </a:rPr>
              <a:t>بچے نگہداشتی مرکز (بارنے ہاگے) میں اس لیے جاتے ہیں:</a:t>
            </a:r>
          </a:p>
          <a:p>
            <a:pPr algn="r" rtl="1">
              <a:buFont typeface="Arial" panose="020B0604020202020204" pitchFamily="34" charset="0"/>
              <a:buChar char="•"/>
            </a:pPr>
            <a:r>
              <a:rPr lang="ur-PK" dirty="0">
                <a:solidFill>
                  <a:srgbClr val="002060"/>
                </a:solidFill>
              </a:rPr>
              <a:t> </a:t>
            </a:r>
            <a:r>
              <a:rPr lang="ur-PK" dirty="0">
                <a:solidFill>
                  <a:srgbClr val="002060"/>
                </a:solidFill>
                <a:latin typeface="Calibri" panose="020F0502020204030204" pitchFamily="34" charset="0"/>
                <a:cs typeface="Calibri" panose="020F0502020204030204" pitchFamily="34" charset="0"/>
              </a:rPr>
              <a:t>اچھی تعلیمی پیشکش جس سے بچوں کو فائدہ ہوتا ہے</a:t>
            </a:r>
          </a:p>
          <a:p>
            <a:pPr algn="r" rtl="1">
              <a:buFont typeface="Arial" panose="020B0604020202020204" pitchFamily="34" charset="0"/>
              <a:buChar char="•"/>
            </a:pPr>
            <a:r>
              <a:rPr lang="ur-PK" dirty="0">
                <a:solidFill>
                  <a:srgbClr val="002060"/>
                </a:solidFill>
                <a:latin typeface="Calibri" panose="020F0502020204030204" pitchFamily="34" charset="0"/>
                <a:cs typeface="Calibri" panose="020F0502020204030204" pitchFamily="34" charset="0"/>
              </a:rPr>
              <a:t>بچوں کو سماجی واسطے اور دوسرے بچوں کے ساتھ سے خوشی ملتی ہے</a:t>
            </a:r>
          </a:p>
        </p:txBody>
      </p:sp>
      <p:sp>
        <p:nvSpPr>
          <p:cNvPr id="2" name="Plassholder for lysbildenummer 1"/>
          <p:cNvSpPr>
            <a:spLocks noGrp="1"/>
          </p:cNvSpPr>
          <p:nvPr>
            <p:ph type="sldNum" sz="quarter" idx="12"/>
          </p:nvPr>
        </p:nvSpPr>
        <p:spPr/>
        <p:txBody>
          <a:bodyPr/>
          <a:lstStyle/>
          <a:p>
            <a:fld id="{8E0C6F0C-72B0-4267-ADC5-838F4517A3CD}" type="slidenum">
              <a:rPr lang="nb-NO" smtClean="0"/>
              <a:t>7</a:t>
            </a:fld>
            <a:endParaRPr lang="nb-NO" dirty="0"/>
          </a:p>
        </p:txBody>
      </p:sp>
      <p:pic>
        <p:nvPicPr>
          <p:cNvPr id="5" name="Bild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0850" y="5361759"/>
            <a:ext cx="1179854" cy="720000"/>
          </a:xfrm>
          <a:prstGeom prst="rect">
            <a:avLst/>
          </a:prstGeom>
        </p:spPr>
      </p:pic>
    </p:spTree>
    <p:extLst>
      <p:ext uri="{BB962C8B-B14F-4D97-AF65-F5344CB8AC3E}">
        <p14:creationId xmlns:p14="http://schemas.microsoft.com/office/powerpoint/2010/main" val="3658257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normAutofit/>
          </a:bodyPr>
          <a:lstStyle/>
          <a:p>
            <a:pPr algn="r" rtl="1"/>
            <a:r>
              <a:rPr lang="ur-PK" sz="3600" b="1" dirty="0">
                <a:solidFill>
                  <a:srgbClr val="002060"/>
                </a:solidFill>
                <a:latin typeface="Calibri" panose="020F0502020204030204" pitchFamily="34" charset="0"/>
                <a:cs typeface="Calibri" panose="020F0502020204030204" pitchFamily="34" charset="0"/>
              </a:rPr>
              <a:t>آج ناروے میں کسی کو</a:t>
            </a:r>
            <a:endParaRPr lang="nb-NO" sz="3600" dirty="0">
              <a:solidFill>
                <a:srgbClr val="002060"/>
              </a:solidFill>
              <a:latin typeface="Calibri" panose="020F0502020204030204" pitchFamily="34" charset="0"/>
              <a:cs typeface="Calibri" panose="020F0502020204030204" pitchFamily="34" charset="0"/>
            </a:endParaRPr>
          </a:p>
        </p:txBody>
      </p:sp>
      <p:sp>
        <p:nvSpPr>
          <p:cNvPr id="4" name="Plassholder for innhold 3"/>
          <p:cNvSpPr>
            <a:spLocks noGrp="1"/>
          </p:cNvSpPr>
          <p:nvPr>
            <p:ph idx="1"/>
          </p:nvPr>
        </p:nvSpPr>
        <p:spPr>
          <a:xfrm>
            <a:off x="1097280" y="2086892"/>
            <a:ext cx="10058400" cy="4023360"/>
          </a:xfrm>
        </p:spPr>
        <p:txBody>
          <a:bodyPr>
            <a:normAutofit/>
          </a:bodyPr>
          <a:lstStyle/>
          <a:p>
            <a:pPr algn="r" rtl="1"/>
            <a:r>
              <a:rPr lang="ur-PK" sz="2400" b="1" dirty="0">
                <a:solidFill>
                  <a:srgbClr val="002060"/>
                </a:solidFill>
                <a:latin typeface="Calibri" panose="020F0502020204030204" pitchFamily="34" charset="0"/>
                <a:cs typeface="Calibri" panose="020F0502020204030204" pitchFamily="34" charset="0"/>
              </a:rPr>
              <a:t>ان وجوہ سے گرفتار نہیں کیا جاتا اور نہ سزا ملتی ہے:</a:t>
            </a:r>
          </a:p>
          <a:p>
            <a:pPr marL="457200" indent="-457200" algn="r" rtl="1">
              <a:buFont typeface="Arial" panose="020B0604020202020204" pitchFamily="34" charset="0"/>
              <a:buChar char="•"/>
            </a:pPr>
            <a:r>
              <a:rPr lang="ur-PK" sz="2400" dirty="0">
                <a:solidFill>
                  <a:srgbClr val="002060"/>
                </a:solidFill>
                <a:latin typeface="Calibri" panose="020F0502020204030204" pitchFamily="34" charset="0"/>
                <a:cs typeface="Calibri" panose="020F0502020204030204" pitchFamily="34" charset="0"/>
              </a:rPr>
              <a:t>کسی مذہب سے تعلق رکھنا یا اکثریت کے مذہب سے مختلف مذہب رکھنا</a:t>
            </a:r>
          </a:p>
          <a:p>
            <a:pPr marL="457200" indent="-457200" algn="r" rtl="1">
              <a:buFont typeface="Arial" panose="020B0604020202020204" pitchFamily="34" charset="0"/>
              <a:buChar char="•"/>
            </a:pPr>
            <a:r>
              <a:rPr lang="ur-PK" sz="2400" dirty="0">
                <a:solidFill>
                  <a:srgbClr val="002060"/>
                </a:solidFill>
                <a:latin typeface="Calibri" panose="020F0502020204030204" pitchFamily="34" charset="0"/>
                <a:cs typeface="Calibri" panose="020F0502020204030204" pitchFamily="34" charset="0"/>
              </a:rPr>
              <a:t>مقدّس دن منانا</a:t>
            </a:r>
          </a:p>
          <a:p>
            <a:pPr marL="457200" indent="-457200" algn="r" rtl="1">
              <a:buFont typeface="Arial" panose="020B0604020202020204" pitchFamily="34" charset="0"/>
              <a:buChar char="•"/>
            </a:pPr>
            <a:r>
              <a:rPr lang="ur-PK" sz="2400" dirty="0">
                <a:solidFill>
                  <a:srgbClr val="002060"/>
                </a:solidFill>
                <a:latin typeface="Calibri" panose="020F0502020204030204" pitchFamily="34" charset="0"/>
                <a:cs typeface="Calibri" panose="020F0502020204030204" pitchFamily="34" charset="0"/>
              </a:rPr>
              <a:t>مذہبی رسم کا کھانا کھانا</a:t>
            </a:r>
          </a:p>
          <a:p>
            <a:pPr marL="457200" indent="-457200" algn="r" rtl="1">
              <a:buFont typeface="Arial" panose="020B0604020202020204" pitchFamily="34" charset="0"/>
              <a:buChar char="•"/>
            </a:pPr>
            <a:r>
              <a:rPr lang="ur-PK" sz="2400" dirty="0">
                <a:solidFill>
                  <a:srgbClr val="002060"/>
                </a:solidFill>
                <a:latin typeface="Calibri" panose="020F0502020204030204" pitchFamily="34" charset="0"/>
                <a:cs typeface="Calibri" panose="020F0502020204030204" pitchFamily="34" charset="0"/>
              </a:rPr>
              <a:t>دوسروں کے ساتھ عبادت کے لیے اکٹھے ہونا</a:t>
            </a:r>
          </a:p>
          <a:p>
            <a:pPr marL="457200" indent="-457200" algn="r" rtl="1">
              <a:buFont typeface="Arial" panose="020B0604020202020204" pitchFamily="34" charset="0"/>
              <a:buChar char="•"/>
            </a:pPr>
            <a:r>
              <a:rPr lang="ur-PK" sz="2400" dirty="0">
                <a:solidFill>
                  <a:srgbClr val="002060"/>
                </a:solidFill>
                <a:latin typeface="Calibri" panose="020F0502020204030204" pitchFamily="34" charset="0"/>
                <a:cs typeface="Calibri" panose="020F0502020204030204" pitchFamily="34" charset="0"/>
              </a:rPr>
              <a:t>عوامی مقام پر مذہبی گیت گانا</a:t>
            </a:r>
          </a:p>
          <a:p>
            <a:pPr marL="457200" indent="-457200" algn="r" rtl="1">
              <a:buFont typeface="Arial" panose="020B0604020202020204" pitchFamily="34" charset="0"/>
              <a:buChar char="•"/>
            </a:pPr>
            <a:r>
              <a:rPr lang="ur-PK" sz="2400" dirty="0">
                <a:solidFill>
                  <a:srgbClr val="002060"/>
                </a:solidFill>
                <a:latin typeface="Calibri" panose="020F0502020204030204" pitchFamily="34" charset="0"/>
                <a:cs typeface="Calibri" panose="020F0502020204030204" pitchFamily="34" charset="0"/>
              </a:rPr>
              <a:t>مذہبی یا سیاسی سرگرمیوں کا انتظام کرنا</a:t>
            </a:r>
            <a:endParaRPr lang="nb-NO" sz="2400" dirty="0">
              <a:solidFill>
                <a:srgbClr val="002060"/>
              </a:solidFill>
              <a:latin typeface="Garamond" panose="02020404030301010803" pitchFamily="18" charset="0"/>
            </a:endParaRPr>
          </a:p>
        </p:txBody>
      </p:sp>
      <p:sp>
        <p:nvSpPr>
          <p:cNvPr id="2" name="Plassholder for lysbildenummer 1"/>
          <p:cNvSpPr>
            <a:spLocks noGrp="1"/>
          </p:cNvSpPr>
          <p:nvPr>
            <p:ph type="sldNum" sz="quarter" idx="12"/>
          </p:nvPr>
        </p:nvSpPr>
        <p:spPr/>
        <p:txBody>
          <a:bodyPr/>
          <a:lstStyle/>
          <a:p>
            <a:fld id="{8E0C6F0C-72B0-4267-ADC5-838F4517A3CD}" type="slidenum">
              <a:rPr lang="nb-NO" smtClean="0"/>
              <a:t>8</a:t>
            </a:fld>
            <a:endParaRPr lang="nb-NO" dirty="0"/>
          </a:p>
        </p:txBody>
      </p:sp>
      <p:pic>
        <p:nvPicPr>
          <p:cNvPr id="5" name="Bild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0850" y="5361759"/>
            <a:ext cx="1179854" cy="720000"/>
          </a:xfrm>
          <a:prstGeom prst="rect">
            <a:avLst/>
          </a:prstGeom>
        </p:spPr>
      </p:pic>
    </p:spTree>
    <p:extLst>
      <p:ext uri="{BB962C8B-B14F-4D97-AF65-F5344CB8AC3E}">
        <p14:creationId xmlns:p14="http://schemas.microsoft.com/office/powerpoint/2010/main" val="261286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normAutofit/>
          </a:bodyPr>
          <a:lstStyle/>
          <a:p>
            <a:pPr algn="r" rtl="1"/>
            <a:r>
              <a:rPr lang="ur-PK" sz="3600" dirty="0">
                <a:solidFill>
                  <a:srgbClr val="002060"/>
                </a:solidFill>
                <a:latin typeface="Calibri" panose="020F0502020204030204" pitchFamily="34" charset="0"/>
                <a:cs typeface="Calibri" panose="020F0502020204030204" pitchFamily="34" charset="0"/>
              </a:rPr>
              <a:t>مشترکہ اقدار اور چیلنج</a:t>
            </a:r>
            <a:endParaRPr lang="nb-NO" sz="3600" dirty="0">
              <a:solidFill>
                <a:srgbClr val="002060"/>
              </a:solidFill>
              <a:latin typeface="Calibri" panose="020F0502020204030204" pitchFamily="34" charset="0"/>
              <a:cs typeface="Calibri" panose="020F0502020204030204" pitchFamily="34" charset="0"/>
            </a:endParaRPr>
          </a:p>
        </p:txBody>
      </p:sp>
      <p:sp>
        <p:nvSpPr>
          <p:cNvPr id="4" name="Plassholder for innhold 3"/>
          <p:cNvSpPr>
            <a:spLocks noGrp="1"/>
          </p:cNvSpPr>
          <p:nvPr>
            <p:ph idx="1"/>
          </p:nvPr>
        </p:nvSpPr>
        <p:spPr>
          <a:xfrm>
            <a:off x="1097280" y="2086892"/>
            <a:ext cx="10058400" cy="4023360"/>
          </a:xfrm>
        </p:spPr>
        <p:txBody>
          <a:bodyPr>
            <a:normAutofit/>
          </a:bodyPr>
          <a:lstStyle/>
          <a:p>
            <a:pPr marL="0" indent="0" algn="r" rtl="1">
              <a:buNone/>
            </a:pPr>
            <a:r>
              <a:rPr lang="ur-PK" sz="2400" dirty="0">
                <a:solidFill>
                  <a:srgbClr val="002060"/>
                </a:solidFill>
                <a:latin typeface="Calibri" panose="020F0502020204030204" pitchFamily="34" charset="0"/>
                <a:cs typeface="Calibri" panose="020F0502020204030204" pitchFamily="34" charset="0"/>
              </a:rPr>
              <a:t>مختلف ماحولوں میں ہمیں مثبت رجحانات بھی ملتے ہیں اور منفی بھی۔</a:t>
            </a:r>
          </a:p>
          <a:p>
            <a:pPr marL="0" indent="0" algn="r" rtl="1">
              <a:buNone/>
            </a:pPr>
            <a:r>
              <a:rPr lang="ur-PK" sz="2400" dirty="0">
                <a:solidFill>
                  <a:srgbClr val="002060"/>
                </a:solidFill>
                <a:latin typeface="Calibri" panose="020F0502020204030204" pitchFamily="34" charset="0"/>
                <a:cs typeface="Calibri" panose="020F0502020204030204" pitchFamily="34" charset="0"/>
              </a:rPr>
              <a:t>فعال طور پر مثبت ماحولوں کو چننا اہم ہے: </a:t>
            </a:r>
            <a:r>
              <a:rPr lang="ur-PK" sz="2400" b="1" dirty="0">
                <a:solidFill>
                  <a:srgbClr val="002060"/>
                </a:solidFill>
                <a:latin typeface="Calibri" panose="020F0502020204030204" pitchFamily="34" charset="0"/>
                <a:cs typeface="Calibri" panose="020F0502020204030204" pitchFamily="34" charset="0"/>
              </a:rPr>
              <a:t>مددگار پہلو برخلاف مزاحم پہلو</a:t>
            </a:r>
            <a:endParaRPr lang="nb-NO" sz="2400" b="1" dirty="0">
              <a:solidFill>
                <a:srgbClr val="002060"/>
              </a:solidFill>
              <a:latin typeface="Garamond" panose="02020404030301010803" pitchFamily="18" charset="0"/>
            </a:endParaRPr>
          </a:p>
          <a:p>
            <a:pPr marL="0" indent="0">
              <a:buNone/>
            </a:pPr>
            <a:r>
              <a:rPr lang="nb-NO" sz="2400" b="1" dirty="0">
                <a:solidFill>
                  <a:srgbClr val="002060"/>
                </a:solidFill>
                <a:latin typeface="Garamond" panose="02020404030301010803" pitchFamily="18" charset="0"/>
              </a:rPr>
              <a:t> </a:t>
            </a:r>
            <a:endParaRPr lang="nb-NO" sz="2200" dirty="0">
              <a:solidFill>
                <a:srgbClr val="002060"/>
              </a:solidFill>
              <a:latin typeface="Garamond" panose="02020404030301010803" pitchFamily="18" charset="0"/>
            </a:endParaRPr>
          </a:p>
        </p:txBody>
      </p:sp>
      <p:sp>
        <p:nvSpPr>
          <p:cNvPr id="2" name="Plassholder for lysbildenummer 1"/>
          <p:cNvSpPr>
            <a:spLocks noGrp="1"/>
          </p:cNvSpPr>
          <p:nvPr>
            <p:ph type="sldNum" sz="quarter" idx="12"/>
          </p:nvPr>
        </p:nvSpPr>
        <p:spPr/>
        <p:txBody>
          <a:bodyPr/>
          <a:lstStyle/>
          <a:p>
            <a:fld id="{8E0C6F0C-72B0-4267-ADC5-838F4517A3CD}" type="slidenum">
              <a:rPr lang="nb-NO" smtClean="0"/>
              <a:t>9</a:t>
            </a:fld>
            <a:endParaRPr lang="nb-NO" dirty="0"/>
          </a:p>
        </p:txBody>
      </p:sp>
      <p:pic>
        <p:nvPicPr>
          <p:cNvPr id="5" name="Bild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0850" y="5361759"/>
            <a:ext cx="1179854" cy="720000"/>
          </a:xfrm>
          <a:prstGeom prst="rect">
            <a:avLst/>
          </a:prstGeom>
        </p:spPr>
      </p:pic>
    </p:spTree>
    <p:extLst>
      <p:ext uri="{BB962C8B-B14F-4D97-AF65-F5344CB8AC3E}">
        <p14:creationId xmlns:p14="http://schemas.microsoft.com/office/powerpoint/2010/main" val="4052409584"/>
      </p:ext>
    </p:extLst>
  </p:cSld>
  <p:clrMapOvr>
    <a:masterClrMapping/>
  </p:clrMapOvr>
</p:sld>
</file>

<file path=ppt/theme/theme1.xml><?xml version="1.0" encoding="utf-8"?>
<a:theme xmlns:a="http://schemas.openxmlformats.org/drawingml/2006/main" name="Retrospekt">
  <a:themeElements>
    <a:clrScheme name="Egendefinert 1">
      <a:dk1>
        <a:srgbClr val="17406D"/>
      </a:dk1>
      <a:lt1>
        <a:sysClr val="window" lastClr="FFFFFF"/>
      </a:lt1>
      <a:dk2>
        <a:srgbClr val="17406D"/>
      </a:dk2>
      <a:lt2>
        <a:srgbClr val="DBEFF9"/>
      </a:lt2>
      <a:accent1>
        <a:srgbClr val="0B5394"/>
      </a:accent1>
      <a:accent2>
        <a:srgbClr val="009DD9"/>
      </a:accent2>
      <a:accent3>
        <a:srgbClr val="0BD0D9"/>
      </a:accent3>
      <a:accent4>
        <a:srgbClr val="10CF9B"/>
      </a:accent4>
      <a:accent5>
        <a:srgbClr val="7CCA62"/>
      </a:accent5>
      <a:accent6>
        <a:srgbClr val="A5C249"/>
      </a:accent6>
      <a:hlink>
        <a:srgbClr val="0070C0"/>
      </a:hlink>
      <a:folHlink>
        <a:srgbClr val="85DFD0"/>
      </a:folHlink>
    </a:clrScheme>
    <a:fontScheme name="Egendefinert 1">
      <a:majorFont>
        <a:latin typeface="Garamond"/>
        <a:ea typeface=""/>
        <a:cs typeface=""/>
      </a:majorFont>
      <a:minorFont>
        <a:latin typeface="Garamond"/>
        <a:ea typeface=""/>
        <a:cs typeface=""/>
      </a:minorFont>
    </a:fontScheme>
    <a:fmtScheme name="Retrospek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11530</TotalTime>
  <Words>2787</Words>
  <Application>Microsoft Office PowerPoint</Application>
  <PresentationFormat>Widescreen</PresentationFormat>
  <Paragraphs>305</Paragraphs>
  <Slides>36</Slides>
  <Notes>36</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36</vt:i4>
      </vt:variant>
    </vt:vector>
  </HeadingPairs>
  <TitlesOfParts>
    <vt:vector size="41" baseType="lpstr">
      <vt:lpstr>Arial</vt:lpstr>
      <vt:lpstr>Calibri</vt:lpstr>
      <vt:lpstr>Courier New</vt:lpstr>
      <vt:lpstr>Garamond</vt:lpstr>
      <vt:lpstr>Retrospekt</vt:lpstr>
      <vt:lpstr>مذہب اور ازدواجی زندگی – نوعمر افراد اور نوجوان بالغ </vt:lpstr>
      <vt:lpstr>PowerPoint-presentasjon</vt:lpstr>
      <vt:lpstr>پراجیکٹ "مذہبی کمیونٹیاں اور غیر مذہبی نظریات حیات رکھنے والے گروہ – منفی سوشل کنٹرول کے خلاف"</vt:lpstr>
      <vt:lpstr>پراجیکٹ "مذہبی کمیونٹیاں اور غیر مذہبی نظریات حیات رکھنے والے گروہ – منفی سوشل کنٹرول کے خلاف"</vt:lpstr>
      <vt:lpstr>پراجیکٹ "مذہبی کمیونٹیاں اور غیر مذہبی نظریات حیات رکھنے والے گروہ – منفی سوشل کنٹرول کے خلاف"</vt:lpstr>
      <vt:lpstr>اہم ترین اقدار 1</vt:lpstr>
      <vt:lpstr>اہم ترین اقدار 2</vt:lpstr>
      <vt:lpstr>آج ناروے میں کسی کو</vt:lpstr>
      <vt:lpstr>مشترکہ اقدار اور چیلنج</vt:lpstr>
      <vt:lpstr>تعمیری مذہبی و نظریاتی ماحول وابستگی، ہمدردانہ خبرگیری اور سماجی تعلقات پیش کرتے ہیں</vt:lpstr>
      <vt:lpstr>تعمیری مذہبی و نظریاتی ماحول نارویجن معاشرے کی ان سہولیات کے بارے میں معلومات دیتے ہیں</vt:lpstr>
      <vt:lpstr>1۔ مذہبی ماحولوں میں نقصان دہ رجحانات</vt:lpstr>
      <vt:lpstr>2۔ مذہبی ماحولوں میں نقصان دہ رجحانات</vt:lpstr>
      <vt:lpstr>1۔ سوشل کنٹرول کیا ہے؟</vt:lpstr>
      <vt:lpstr>سوشل کنٹرول</vt:lpstr>
      <vt:lpstr>منفی سوشل کنٹرول کیا ہے؟</vt:lpstr>
      <vt:lpstr>منفی سوشل کنٹرول کی مثالیں</vt:lpstr>
      <vt:lpstr>غور کرنے کے لیے سوال:</vt:lpstr>
      <vt:lpstr>مذہب اور سوشل کنٹرول</vt:lpstr>
      <vt:lpstr>غور کرنے کے لیے سوال:</vt:lpstr>
      <vt:lpstr>ایوا کے لیے تو سب ٹھیک ہو گیا لیکن ۔۔۔</vt:lpstr>
      <vt:lpstr>2۔ مذہبی آزادی اور حقوق</vt:lpstr>
      <vt:lpstr>مذہبی آزادی یہ ہے:</vt:lpstr>
      <vt:lpstr>مذہبی آزادی یہ نہیں ہے:</vt:lpstr>
      <vt:lpstr>3۔ جبری شادی اور ارینجڈ میرج (بڑوں کی طے کردہ شادی)</vt:lpstr>
      <vt:lpstr> جبری شادی</vt:lpstr>
      <vt:lpstr>ناروے میں جبری شادی کی اجازت نہیں ہے</vt:lpstr>
      <vt:lpstr>4۔ بچوں اور والدین کے حقوق اور فرائض</vt:lpstr>
      <vt:lpstr>والدین کا حق اور اسکی حدود</vt:lpstr>
      <vt:lpstr>والدین کا حق اور اسکی حدود</vt:lpstr>
      <vt:lpstr>بچوں کی پرورش</vt:lpstr>
      <vt:lpstr>عزت، قانون اور فرد</vt:lpstr>
      <vt:lpstr>تمام نظریات حیات کو قبول کرنے والا معاشرہ</vt:lpstr>
      <vt:lpstr>کیا آپکو یا آپکے کسی واقف کو مدد کی ضرورت ہے؟</vt:lpstr>
      <vt:lpstr>دوسرے مفید وسائل:</vt:lpstr>
      <vt:lpstr>بہت شکریہ!</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Verdier- etikk, moral, tro og livssyn.</dc:title>
  <dc:creator>Sosan Mollestad</dc:creator>
  <cp:lastModifiedBy>Kai Erik Westergaard</cp:lastModifiedBy>
  <cp:revision>914</cp:revision>
  <cp:lastPrinted>2018-10-29T13:16:03Z</cp:lastPrinted>
  <dcterms:created xsi:type="dcterms:W3CDTF">2017-02-04T09:56:38Z</dcterms:created>
  <dcterms:modified xsi:type="dcterms:W3CDTF">2019-12-30T19:49:47Z</dcterms:modified>
</cp:coreProperties>
</file>