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3" r:id="rId8"/>
    <p:sldId id="264" r:id="rId9"/>
    <p:sldId id="265" r:id="rId10"/>
  </p:sldIdLst>
  <p:sldSz cx="10799763" cy="71993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p:scale>
          <a:sx n="66" d="100"/>
          <a:sy n="66" d="100"/>
        </p:scale>
        <p:origin x="1206"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2BE17-B086-4618-96B8-B0FA5D3A02B1}" type="datetimeFigureOut">
              <a:rPr lang="en-US" smtClean="0"/>
              <a:t>10/30/2026</a:t>
            </a:fld>
            <a:endParaRPr lang="en-US"/>
          </a:p>
        </p:txBody>
      </p:sp>
      <p:sp>
        <p:nvSpPr>
          <p:cNvPr id="4" name="Marcador de imagen de diapositiva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8DE61-2CDA-46C0-9B01-7AE893746247}" type="slidenum">
              <a:rPr lang="en-US" smtClean="0"/>
              <a:t>‹Nº›</a:t>
            </a:fld>
            <a:endParaRPr lang="en-US"/>
          </a:p>
        </p:txBody>
      </p:sp>
    </p:spTree>
    <p:extLst>
      <p:ext uri="{BB962C8B-B14F-4D97-AF65-F5344CB8AC3E}">
        <p14:creationId xmlns:p14="http://schemas.microsoft.com/office/powerpoint/2010/main" val="4129315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09982" y="1178222"/>
            <a:ext cx="9179799" cy="2506427"/>
          </a:xfrm>
        </p:spPr>
        <p:txBody>
          <a:bodyPr anchor="b"/>
          <a:lstStyle>
            <a:lvl1pPr algn="ctr">
              <a:defRPr sz="6299"/>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49971" y="3781306"/>
            <a:ext cx="8099822" cy="1738167"/>
          </a:xfrm>
        </p:spPr>
        <p:txBody>
          <a:bodyPr/>
          <a:lstStyle>
            <a:lvl1pPr marL="0" indent="0" algn="ctr">
              <a:buNone/>
              <a:defRPr sz="2520"/>
            </a:lvl1pPr>
            <a:lvl2pPr marL="479969" indent="0" algn="ctr">
              <a:buNone/>
              <a:defRPr sz="2100"/>
            </a:lvl2pPr>
            <a:lvl3pPr marL="959937" indent="0" algn="ctr">
              <a:buNone/>
              <a:defRPr sz="1890"/>
            </a:lvl3pPr>
            <a:lvl4pPr marL="1439906" indent="0" algn="ctr">
              <a:buNone/>
              <a:defRPr sz="1680"/>
            </a:lvl4pPr>
            <a:lvl5pPr marL="1919874" indent="0" algn="ctr">
              <a:buNone/>
              <a:defRPr sz="1680"/>
            </a:lvl5pPr>
            <a:lvl6pPr marL="2399843" indent="0" algn="ctr">
              <a:buNone/>
              <a:defRPr sz="1680"/>
            </a:lvl6pPr>
            <a:lvl7pPr marL="2879811" indent="0" algn="ctr">
              <a:buNone/>
              <a:defRPr sz="1680"/>
            </a:lvl7pPr>
            <a:lvl8pPr marL="3359780" indent="0" algn="ctr">
              <a:buNone/>
              <a:defRPr sz="1680"/>
            </a:lvl8pPr>
            <a:lvl9pPr marL="3839748" indent="0" algn="ctr">
              <a:buNone/>
              <a:defRPr sz="168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EF9775BA-3C26-4D9E-95DB-59109CEF0A47}" type="datetime1">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352077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D95982D-50EE-4D46-8B35-2B8D9656931C}" type="datetime1">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1804467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36859" y="1794831"/>
            <a:ext cx="9314796" cy="2994714"/>
          </a:xfrm>
        </p:spPr>
        <p:txBody>
          <a:bodyPr anchor="b"/>
          <a:lstStyle>
            <a:lvl1pPr>
              <a:defRPr sz="6299"/>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36859" y="4817876"/>
            <a:ext cx="9314796" cy="1574849"/>
          </a:xfrm>
        </p:spPr>
        <p:txBody>
          <a:bodyPr/>
          <a:lstStyle>
            <a:lvl1pPr marL="0" indent="0">
              <a:buNone/>
              <a:defRPr sz="2520">
                <a:solidFill>
                  <a:schemeClr val="tx1"/>
                </a:solidFill>
              </a:defRPr>
            </a:lvl1pPr>
            <a:lvl2pPr marL="479969" indent="0">
              <a:buNone/>
              <a:defRPr sz="2100">
                <a:solidFill>
                  <a:schemeClr val="tx1">
                    <a:tint val="75000"/>
                  </a:schemeClr>
                </a:solidFill>
              </a:defRPr>
            </a:lvl2pPr>
            <a:lvl3pPr marL="959937" indent="0">
              <a:buNone/>
              <a:defRPr sz="1890">
                <a:solidFill>
                  <a:schemeClr val="tx1">
                    <a:tint val="75000"/>
                  </a:schemeClr>
                </a:solidFill>
              </a:defRPr>
            </a:lvl3pPr>
            <a:lvl4pPr marL="1439906" indent="0">
              <a:buNone/>
              <a:defRPr sz="1680">
                <a:solidFill>
                  <a:schemeClr val="tx1">
                    <a:tint val="75000"/>
                  </a:schemeClr>
                </a:solidFill>
              </a:defRPr>
            </a:lvl4pPr>
            <a:lvl5pPr marL="1919874" indent="0">
              <a:buNone/>
              <a:defRPr sz="1680">
                <a:solidFill>
                  <a:schemeClr val="tx1">
                    <a:tint val="75000"/>
                  </a:schemeClr>
                </a:solidFill>
              </a:defRPr>
            </a:lvl5pPr>
            <a:lvl6pPr marL="2399843" indent="0">
              <a:buNone/>
              <a:defRPr sz="1680">
                <a:solidFill>
                  <a:schemeClr val="tx1">
                    <a:tint val="75000"/>
                  </a:schemeClr>
                </a:solidFill>
              </a:defRPr>
            </a:lvl6pPr>
            <a:lvl7pPr marL="2879811" indent="0">
              <a:buNone/>
              <a:defRPr sz="1680">
                <a:solidFill>
                  <a:schemeClr val="tx1">
                    <a:tint val="75000"/>
                  </a:schemeClr>
                </a:solidFill>
              </a:defRPr>
            </a:lvl7pPr>
            <a:lvl8pPr marL="3359780" indent="0">
              <a:buNone/>
              <a:defRPr sz="1680">
                <a:solidFill>
                  <a:schemeClr val="tx1">
                    <a:tint val="75000"/>
                  </a:schemeClr>
                </a:solidFill>
              </a:defRPr>
            </a:lvl8pPr>
            <a:lvl9pPr marL="3839748" indent="0">
              <a:buNone/>
              <a:defRPr sz="168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C5F2D616-111D-4A66-9044-D0605B1E23CB}" type="datetime1">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66104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742484" y="1916484"/>
            <a:ext cx="4589899" cy="45678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467380" y="1916484"/>
            <a:ext cx="4589899" cy="45678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69B1924-EC84-42DC-A133-FC88FA9D8829}" type="datetime1">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1100213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743890" y="383299"/>
            <a:ext cx="9314796" cy="1391534"/>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43892" y="1764832"/>
            <a:ext cx="4568805" cy="864917"/>
          </a:xfrm>
        </p:spPr>
        <p:txBody>
          <a:bodyPr anchor="b"/>
          <a:lstStyle>
            <a:lvl1pPr marL="0" indent="0">
              <a:buNone/>
              <a:defRPr sz="2520" b="1"/>
            </a:lvl1pPr>
            <a:lvl2pPr marL="479969" indent="0">
              <a:buNone/>
              <a:defRPr sz="2100" b="1"/>
            </a:lvl2pPr>
            <a:lvl3pPr marL="959937" indent="0">
              <a:buNone/>
              <a:defRPr sz="1890" b="1"/>
            </a:lvl3pPr>
            <a:lvl4pPr marL="1439906" indent="0">
              <a:buNone/>
              <a:defRPr sz="1680" b="1"/>
            </a:lvl4pPr>
            <a:lvl5pPr marL="1919874" indent="0">
              <a:buNone/>
              <a:defRPr sz="1680" b="1"/>
            </a:lvl5pPr>
            <a:lvl6pPr marL="2399843" indent="0">
              <a:buNone/>
              <a:defRPr sz="1680" b="1"/>
            </a:lvl6pPr>
            <a:lvl7pPr marL="2879811" indent="0">
              <a:buNone/>
              <a:defRPr sz="1680" b="1"/>
            </a:lvl7pPr>
            <a:lvl8pPr marL="3359780" indent="0">
              <a:buNone/>
              <a:defRPr sz="1680" b="1"/>
            </a:lvl8pPr>
            <a:lvl9pPr marL="3839748" indent="0">
              <a:buNone/>
              <a:defRPr sz="1680" b="1"/>
            </a:lvl9pPr>
          </a:lstStyle>
          <a:p>
            <a:pPr lvl="0"/>
            <a:r>
              <a:rPr lang="es-ES" smtClean="0"/>
              <a:t>Editar el estilo de texto del patrón</a:t>
            </a:r>
          </a:p>
        </p:txBody>
      </p:sp>
      <p:sp>
        <p:nvSpPr>
          <p:cNvPr id="4" name="Content Placeholder 3"/>
          <p:cNvSpPr>
            <a:spLocks noGrp="1"/>
          </p:cNvSpPr>
          <p:nvPr>
            <p:ph sz="half" idx="2"/>
          </p:nvPr>
        </p:nvSpPr>
        <p:spPr>
          <a:xfrm>
            <a:off x="743892" y="2629749"/>
            <a:ext cx="4568805" cy="386796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467381" y="1764832"/>
            <a:ext cx="4591306" cy="864917"/>
          </a:xfrm>
        </p:spPr>
        <p:txBody>
          <a:bodyPr anchor="b"/>
          <a:lstStyle>
            <a:lvl1pPr marL="0" indent="0">
              <a:buNone/>
              <a:defRPr sz="2520" b="1"/>
            </a:lvl1pPr>
            <a:lvl2pPr marL="479969" indent="0">
              <a:buNone/>
              <a:defRPr sz="2100" b="1"/>
            </a:lvl2pPr>
            <a:lvl3pPr marL="959937" indent="0">
              <a:buNone/>
              <a:defRPr sz="1890" b="1"/>
            </a:lvl3pPr>
            <a:lvl4pPr marL="1439906" indent="0">
              <a:buNone/>
              <a:defRPr sz="1680" b="1"/>
            </a:lvl4pPr>
            <a:lvl5pPr marL="1919874" indent="0">
              <a:buNone/>
              <a:defRPr sz="1680" b="1"/>
            </a:lvl5pPr>
            <a:lvl6pPr marL="2399843" indent="0">
              <a:buNone/>
              <a:defRPr sz="1680" b="1"/>
            </a:lvl6pPr>
            <a:lvl7pPr marL="2879811" indent="0">
              <a:buNone/>
              <a:defRPr sz="1680" b="1"/>
            </a:lvl7pPr>
            <a:lvl8pPr marL="3359780" indent="0">
              <a:buNone/>
              <a:defRPr sz="1680" b="1"/>
            </a:lvl8pPr>
            <a:lvl9pPr marL="3839748" indent="0">
              <a:buNone/>
              <a:defRPr sz="1680" b="1"/>
            </a:lvl9pPr>
          </a:lstStyle>
          <a:p>
            <a:pPr lvl="0"/>
            <a:r>
              <a:rPr lang="es-ES" smtClean="0"/>
              <a:t>Editar el estilo de texto del patrón</a:t>
            </a:r>
          </a:p>
        </p:txBody>
      </p:sp>
      <p:sp>
        <p:nvSpPr>
          <p:cNvPr id="6" name="Content Placeholder 5"/>
          <p:cNvSpPr>
            <a:spLocks noGrp="1"/>
          </p:cNvSpPr>
          <p:nvPr>
            <p:ph sz="quarter" idx="4"/>
          </p:nvPr>
        </p:nvSpPr>
        <p:spPr>
          <a:xfrm>
            <a:off x="5467381" y="2629749"/>
            <a:ext cx="4591306" cy="386796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285E033-A61F-4C05-970C-FC0EAEE92D7E}" type="datetime1">
              <a:rPr lang="en-US" smtClean="0"/>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50536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CFE46CFB-B300-4B46-B249-B287CF2A1F89}" type="datetime1">
              <a:rPr lang="en-US" smtClean="0"/>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1252696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1BD512-7179-4BCC-8548-F7AAA1D1E530}" type="datetime1">
              <a:rPr lang="en-US" smtClean="0"/>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2063399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43890" y="479954"/>
            <a:ext cx="3483205" cy="1679840"/>
          </a:xfrm>
        </p:spPr>
        <p:txBody>
          <a:bodyPr anchor="b"/>
          <a:lstStyle>
            <a:lvl1pPr>
              <a:defRPr sz="3359"/>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1306" y="1036570"/>
            <a:ext cx="5467380" cy="5116178"/>
          </a:xfrm>
        </p:spPr>
        <p:txBody>
          <a:bodyPr/>
          <a:lstStyle>
            <a:lvl1pPr>
              <a:defRPr sz="3359"/>
            </a:lvl1pPr>
            <a:lvl2pPr>
              <a:defRPr sz="2939"/>
            </a:lvl2pPr>
            <a:lvl3pPr>
              <a:defRPr sz="2520"/>
            </a:lvl3pPr>
            <a:lvl4pPr>
              <a:defRPr sz="2100"/>
            </a:lvl4pPr>
            <a:lvl5pPr>
              <a:defRPr sz="2100"/>
            </a:lvl5pPr>
            <a:lvl6pPr>
              <a:defRPr sz="2100"/>
            </a:lvl6pPr>
            <a:lvl7pPr>
              <a:defRPr sz="2100"/>
            </a:lvl7pPr>
            <a:lvl8pPr>
              <a:defRPr sz="2100"/>
            </a:lvl8pPr>
            <a:lvl9pPr>
              <a:defRPr sz="21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43890" y="2159794"/>
            <a:ext cx="3483205" cy="4001285"/>
          </a:xfrm>
        </p:spPr>
        <p:txBody>
          <a:bodyPr/>
          <a:lstStyle>
            <a:lvl1pPr marL="0" indent="0">
              <a:buNone/>
              <a:defRPr sz="1680"/>
            </a:lvl1pPr>
            <a:lvl2pPr marL="479969" indent="0">
              <a:buNone/>
              <a:defRPr sz="1470"/>
            </a:lvl2pPr>
            <a:lvl3pPr marL="959937" indent="0">
              <a:buNone/>
              <a:defRPr sz="1260"/>
            </a:lvl3pPr>
            <a:lvl4pPr marL="1439906" indent="0">
              <a:buNone/>
              <a:defRPr sz="1050"/>
            </a:lvl4pPr>
            <a:lvl5pPr marL="1919874" indent="0">
              <a:buNone/>
              <a:defRPr sz="1050"/>
            </a:lvl5pPr>
            <a:lvl6pPr marL="2399843" indent="0">
              <a:buNone/>
              <a:defRPr sz="1050"/>
            </a:lvl6pPr>
            <a:lvl7pPr marL="2879811" indent="0">
              <a:buNone/>
              <a:defRPr sz="1050"/>
            </a:lvl7pPr>
            <a:lvl8pPr marL="3359780" indent="0">
              <a:buNone/>
              <a:defRPr sz="1050"/>
            </a:lvl8pPr>
            <a:lvl9pPr marL="3839748" indent="0">
              <a:buNone/>
              <a:defRPr sz="10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1A7690D-F2F7-45C8-9C91-21078DB70F89}" type="datetime1">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281105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43890" y="479954"/>
            <a:ext cx="3483205" cy="1679840"/>
          </a:xfrm>
        </p:spPr>
        <p:txBody>
          <a:bodyPr anchor="b"/>
          <a:lstStyle>
            <a:lvl1pPr>
              <a:defRPr sz="3359"/>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4591306" y="1036570"/>
            <a:ext cx="5467380" cy="5116178"/>
          </a:xfrm>
        </p:spPr>
        <p:txBody>
          <a:bodyPr anchor="t"/>
          <a:lstStyle>
            <a:lvl1pPr marL="0" indent="0">
              <a:buNone/>
              <a:defRPr sz="3359"/>
            </a:lvl1pPr>
            <a:lvl2pPr marL="479969" indent="0">
              <a:buNone/>
              <a:defRPr sz="2939"/>
            </a:lvl2pPr>
            <a:lvl3pPr marL="959937" indent="0">
              <a:buNone/>
              <a:defRPr sz="2520"/>
            </a:lvl3pPr>
            <a:lvl4pPr marL="1439906" indent="0">
              <a:buNone/>
              <a:defRPr sz="2100"/>
            </a:lvl4pPr>
            <a:lvl5pPr marL="1919874" indent="0">
              <a:buNone/>
              <a:defRPr sz="2100"/>
            </a:lvl5pPr>
            <a:lvl6pPr marL="2399843" indent="0">
              <a:buNone/>
              <a:defRPr sz="2100"/>
            </a:lvl6pPr>
            <a:lvl7pPr marL="2879811" indent="0">
              <a:buNone/>
              <a:defRPr sz="2100"/>
            </a:lvl7pPr>
            <a:lvl8pPr marL="3359780" indent="0">
              <a:buNone/>
              <a:defRPr sz="2100"/>
            </a:lvl8pPr>
            <a:lvl9pPr marL="3839748" indent="0">
              <a:buNone/>
              <a:defRPr sz="21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43890" y="2159794"/>
            <a:ext cx="3483205" cy="4001285"/>
          </a:xfrm>
        </p:spPr>
        <p:txBody>
          <a:bodyPr/>
          <a:lstStyle>
            <a:lvl1pPr marL="0" indent="0">
              <a:buNone/>
              <a:defRPr sz="1680"/>
            </a:lvl1pPr>
            <a:lvl2pPr marL="479969" indent="0">
              <a:buNone/>
              <a:defRPr sz="1470"/>
            </a:lvl2pPr>
            <a:lvl3pPr marL="959937" indent="0">
              <a:buNone/>
              <a:defRPr sz="1260"/>
            </a:lvl3pPr>
            <a:lvl4pPr marL="1439906" indent="0">
              <a:buNone/>
              <a:defRPr sz="1050"/>
            </a:lvl4pPr>
            <a:lvl5pPr marL="1919874" indent="0">
              <a:buNone/>
              <a:defRPr sz="1050"/>
            </a:lvl5pPr>
            <a:lvl6pPr marL="2399843" indent="0">
              <a:buNone/>
              <a:defRPr sz="1050"/>
            </a:lvl6pPr>
            <a:lvl7pPr marL="2879811" indent="0">
              <a:buNone/>
              <a:defRPr sz="1050"/>
            </a:lvl7pPr>
            <a:lvl8pPr marL="3359780" indent="0">
              <a:buNone/>
              <a:defRPr sz="1050"/>
            </a:lvl8pPr>
            <a:lvl9pPr marL="3839748" indent="0">
              <a:buNone/>
              <a:defRPr sz="10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3B6C408A-DCE2-433E-B9E1-CDF017111BF9}" type="datetime1">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2160051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A32757-B736-47C8-A662-E4B1A4D34BD8}" type="datetime1">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327483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383297"/>
            <a:ext cx="2328699" cy="610108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742484" y="383297"/>
            <a:ext cx="6851100" cy="610108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C9674BB-4F68-4255-8E3D-77FB4206680D}" type="datetime1">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65124D-2047-4792-B4A1-EF3BAEA7E943}" type="slidenum">
              <a:rPr lang="en-US" smtClean="0"/>
              <a:t>‹Nº›</a:t>
            </a:fld>
            <a:endParaRPr lang="en-US"/>
          </a:p>
        </p:txBody>
      </p:sp>
    </p:spTree>
    <p:extLst>
      <p:ext uri="{BB962C8B-B14F-4D97-AF65-F5344CB8AC3E}">
        <p14:creationId xmlns:p14="http://schemas.microsoft.com/office/powerpoint/2010/main" val="3915313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383299"/>
            <a:ext cx="9314796" cy="1391534"/>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42484" y="1916484"/>
            <a:ext cx="9314796" cy="456789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2484" y="6672698"/>
            <a:ext cx="2429947" cy="383297"/>
          </a:xfrm>
          <a:prstGeom prst="rect">
            <a:avLst/>
          </a:prstGeom>
        </p:spPr>
        <p:txBody>
          <a:bodyPr vert="horz" lIns="91440" tIns="45720" rIns="91440" bIns="45720" rtlCol="0" anchor="ctr"/>
          <a:lstStyle>
            <a:lvl1pPr algn="l">
              <a:defRPr sz="1260">
                <a:solidFill>
                  <a:schemeClr val="tx1">
                    <a:tint val="75000"/>
                  </a:schemeClr>
                </a:solidFill>
              </a:defRPr>
            </a:lvl1pPr>
          </a:lstStyle>
          <a:p>
            <a:fld id="{CEE20DCB-3994-4342-99C6-6167404F177D}" type="datetime1">
              <a:rPr lang="en-US" smtClean="0"/>
              <a:t>10/30/2026</a:t>
            </a:fld>
            <a:endParaRPr lang="en-US"/>
          </a:p>
        </p:txBody>
      </p:sp>
      <p:sp>
        <p:nvSpPr>
          <p:cNvPr id="5" name="Footer Placeholder 4"/>
          <p:cNvSpPr>
            <a:spLocks noGrp="1"/>
          </p:cNvSpPr>
          <p:nvPr>
            <p:ph type="ftr" sz="quarter" idx="3"/>
          </p:nvPr>
        </p:nvSpPr>
        <p:spPr>
          <a:xfrm>
            <a:off x="3577422" y="6672698"/>
            <a:ext cx="3644920" cy="38329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627332" y="6672698"/>
            <a:ext cx="2429947" cy="383297"/>
          </a:xfrm>
          <a:prstGeom prst="rect">
            <a:avLst/>
          </a:prstGeom>
        </p:spPr>
        <p:txBody>
          <a:bodyPr vert="horz" lIns="91440" tIns="45720" rIns="91440" bIns="45720" rtlCol="0" anchor="ctr"/>
          <a:lstStyle>
            <a:lvl1pPr algn="r">
              <a:defRPr sz="1260">
                <a:solidFill>
                  <a:schemeClr val="tx1">
                    <a:tint val="75000"/>
                  </a:schemeClr>
                </a:solidFill>
              </a:defRPr>
            </a:lvl1pPr>
          </a:lstStyle>
          <a:p>
            <a:fld id="{9D65124D-2047-4792-B4A1-EF3BAEA7E943}" type="slidenum">
              <a:rPr lang="en-US" smtClean="0"/>
              <a:t>‹Nº›</a:t>
            </a:fld>
            <a:endParaRPr lang="en-US"/>
          </a:p>
        </p:txBody>
      </p:sp>
    </p:spTree>
    <p:extLst>
      <p:ext uri="{BB962C8B-B14F-4D97-AF65-F5344CB8AC3E}">
        <p14:creationId xmlns:p14="http://schemas.microsoft.com/office/powerpoint/2010/main" val="1275734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59937" rtl="0" eaLnBrk="1" latinLnBrk="0" hangingPunct="1">
        <a:lnSpc>
          <a:spcPct val="90000"/>
        </a:lnSpc>
        <a:spcBef>
          <a:spcPct val="0"/>
        </a:spcBef>
        <a:buNone/>
        <a:defRPr sz="4619" kern="1200">
          <a:solidFill>
            <a:schemeClr val="tx1"/>
          </a:solidFill>
          <a:latin typeface="+mj-lt"/>
          <a:ea typeface="+mj-ea"/>
          <a:cs typeface="+mj-cs"/>
        </a:defRPr>
      </a:lvl1pPr>
    </p:titleStyle>
    <p:bodyStyle>
      <a:lvl1pPr marL="239984" indent="-239984" algn="l" defTabSz="959937" rtl="0" eaLnBrk="1" latinLnBrk="0" hangingPunct="1">
        <a:lnSpc>
          <a:spcPct val="90000"/>
        </a:lnSpc>
        <a:spcBef>
          <a:spcPts val="1050"/>
        </a:spcBef>
        <a:buFont typeface="Arial" panose="020B0604020202020204" pitchFamily="34" charset="0"/>
        <a:buChar char="•"/>
        <a:defRPr sz="2939" kern="1200">
          <a:solidFill>
            <a:schemeClr val="tx1"/>
          </a:solidFill>
          <a:latin typeface="+mn-lt"/>
          <a:ea typeface="+mn-ea"/>
          <a:cs typeface="+mn-cs"/>
        </a:defRPr>
      </a:lvl1pPr>
      <a:lvl2pPr marL="719953" indent="-239984" algn="l" defTabSz="959937"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199921" indent="-239984" algn="l" defTabSz="959937"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79890"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59859"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39827"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19796"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599764"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79733" indent="-239984" algn="l" defTabSz="959937"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59937" rtl="0" eaLnBrk="1" latinLnBrk="0" hangingPunct="1">
        <a:defRPr sz="1890" kern="1200">
          <a:solidFill>
            <a:schemeClr val="tx1"/>
          </a:solidFill>
          <a:latin typeface="+mn-lt"/>
          <a:ea typeface="+mn-ea"/>
          <a:cs typeface="+mn-cs"/>
        </a:defRPr>
      </a:lvl1pPr>
      <a:lvl2pPr marL="479969" algn="l" defTabSz="959937" rtl="0" eaLnBrk="1" latinLnBrk="0" hangingPunct="1">
        <a:defRPr sz="1890" kern="1200">
          <a:solidFill>
            <a:schemeClr val="tx1"/>
          </a:solidFill>
          <a:latin typeface="+mn-lt"/>
          <a:ea typeface="+mn-ea"/>
          <a:cs typeface="+mn-cs"/>
        </a:defRPr>
      </a:lvl2pPr>
      <a:lvl3pPr marL="959937" algn="l" defTabSz="959937" rtl="0" eaLnBrk="1" latinLnBrk="0" hangingPunct="1">
        <a:defRPr sz="1890" kern="1200">
          <a:solidFill>
            <a:schemeClr val="tx1"/>
          </a:solidFill>
          <a:latin typeface="+mn-lt"/>
          <a:ea typeface="+mn-ea"/>
          <a:cs typeface="+mn-cs"/>
        </a:defRPr>
      </a:lvl3pPr>
      <a:lvl4pPr marL="1439906" algn="l" defTabSz="959937" rtl="0" eaLnBrk="1" latinLnBrk="0" hangingPunct="1">
        <a:defRPr sz="1890" kern="1200">
          <a:solidFill>
            <a:schemeClr val="tx1"/>
          </a:solidFill>
          <a:latin typeface="+mn-lt"/>
          <a:ea typeface="+mn-ea"/>
          <a:cs typeface="+mn-cs"/>
        </a:defRPr>
      </a:lvl4pPr>
      <a:lvl5pPr marL="1919874" algn="l" defTabSz="959937" rtl="0" eaLnBrk="1" latinLnBrk="0" hangingPunct="1">
        <a:defRPr sz="1890" kern="1200">
          <a:solidFill>
            <a:schemeClr val="tx1"/>
          </a:solidFill>
          <a:latin typeface="+mn-lt"/>
          <a:ea typeface="+mn-ea"/>
          <a:cs typeface="+mn-cs"/>
        </a:defRPr>
      </a:lvl5pPr>
      <a:lvl6pPr marL="2399843" algn="l" defTabSz="959937" rtl="0" eaLnBrk="1" latinLnBrk="0" hangingPunct="1">
        <a:defRPr sz="1890" kern="1200">
          <a:solidFill>
            <a:schemeClr val="tx1"/>
          </a:solidFill>
          <a:latin typeface="+mn-lt"/>
          <a:ea typeface="+mn-ea"/>
          <a:cs typeface="+mn-cs"/>
        </a:defRPr>
      </a:lvl6pPr>
      <a:lvl7pPr marL="2879811" algn="l" defTabSz="959937" rtl="0" eaLnBrk="1" latinLnBrk="0" hangingPunct="1">
        <a:defRPr sz="1890" kern="1200">
          <a:solidFill>
            <a:schemeClr val="tx1"/>
          </a:solidFill>
          <a:latin typeface="+mn-lt"/>
          <a:ea typeface="+mn-ea"/>
          <a:cs typeface="+mn-cs"/>
        </a:defRPr>
      </a:lvl7pPr>
      <a:lvl8pPr marL="3359780" algn="l" defTabSz="959937" rtl="0" eaLnBrk="1" latinLnBrk="0" hangingPunct="1">
        <a:defRPr sz="1890" kern="1200">
          <a:solidFill>
            <a:schemeClr val="tx1"/>
          </a:solidFill>
          <a:latin typeface="+mn-lt"/>
          <a:ea typeface="+mn-ea"/>
          <a:cs typeface="+mn-cs"/>
        </a:defRPr>
      </a:lvl8pPr>
      <a:lvl9pPr marL="3839748" algn="l" defTabSz="959937"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amoga.manizales.unal.edu.c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sites.google.com/unal.edu.co/godues1" TargetMode="Externa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hyperlink" Target="http://samoga.manizales.unal.edu.co/"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idea.manizales.unal.edu.co/publicaciones/boletines_ambientales/boletin45.pdf" TargetMode="External"/><Relationship Id="rId13" Type="http://schemas.openxmlformats.org/officeDocument/2006/relationships/hyperlink" Target="https://www.researchgate.net/publication/393499368_Aviturismo_sector_emergente_y_promisorio" TargetMode="External"/><Relationship Id="rId18" Type="http://schemas.openxmlformats.org/officeDocument/2006/relationships/hyperlink" Target="https://www.calameo.com/read/002304453b897be1f676b" TargetMode="External"/><Relationship Id="rId3" Type="http://schemas.openxmlformats.org/officeDocument/2006/relationships/hyperlink" Target="https://repositorio.unal.edu.co/handle/unal/8794" TargetMode="External"/><Relationship Id="rId21" Type="http://schemas.openxmlformats.org/officeDocument/2006/relationships/hyperlink" Target="https://municipio.cartago.gov.co/wp-content/uploads/2021/12/2021761470088.pdf" TargetMode="External"/><Relationship Id="rId7" Type="http://schemas.openxmlformats.org/officeDocument/2006/relationships/hyperlink" Target="https://esnatural.caldas.gov.co/destinos/aguadas/" TargetMode="External"/><Relationship Id="rId12" Type="http://schemas.openxmlformats.org/officeDocument/2006/relationships/hyperlink" Target="https://filedn.com/ld7H5po5QNfB2tIYyyCQhm7/Gonzalo-public/PDF/Aves%20de%20Caldas%20y%20el%20Eje%20Cafetero.pdf" TargetMode="External"/><Relationship Id="rId17" Type="http://schemas.openxmlformats.org/officeDocument/2006/relationships/hyperlink" Target="https://filedn.com/ld7H5po5QNfB2tIYyyCQhm7/Gonzalo-public/PDF/Cartago%2C%20nodo%20estrat%C3%A9gico%20del%20Valle%20del%20Cauca.pdf" TargetMode="External"/><Relationship Id="rId2" Type="http://schemas.openxmlformats.org/officeDocument/2006/relationships/hyperlink" Target="https://www.blogger.com/blog/post/edit/6835115435954852418/996073952636395445?hl=es" TargetMode="External"/><Relationship Id="rId16" Type="http://schemas.openxmlformats.org/officeDocument/2006/relationships/hyperlink" Target="https://www.researchgate.net/publication/370625345_CAMBIO_CLIMATICO_EN_COLOMBIA" TargetMode="External"/><Relationship Id="rId20" Type="http://schemas.openxmlformats.org/officeDocument/2006/relationships/hyperlink" Target="https://corpocaldas.gov.co/Corpocaldas/Prensa?pag_Id=5040" TargetMode="External"/><Relationship Id="rId1" Type="http://schemas.openxmlformats.org/officeDocument/2006/relationships/slideLayout" Target="../slideLayouts/slideLayout2.xml"/><Relationship Id="rId6" Type="http://schemas.openxmlformats.org/officeDocument/2006/relationships/hyperlink" Target="https://www.lapatria.com/caldas/aguadas-magica-una-aventura-para-descubrir-el-encanto-de-la-ciudad-de-las-brumas-de-colombia" TargetMode="External"/><Relationship Id="rId11" Type="http://schemas.openxmlformats.org/officeDocument/2006/relationships/hyperlink" Target="https://repositorio.unal.edu.co/bitstream/handle/unal/7381/gonzaloduqueescobar.201143.pdf?sequence=1&amp;isAllowed=y" TargetMode="External"/><Relationship Id="rId24" Type="http://schemas.openxmlformats.org/officeDocument/2006/relationships/image" Target="../media/image2.jpeg"/><Relationship Id="rId5" Type="http://schemas.openxmlformats.org/officeDocument/2006/relationships/hyperlink" Target="https://redturisticadepueblospatrimonio.com.co/es/pueblos/aguadas" TargetMode="External"/><Relationship Id="rId15" Type="http://schemas.openxmlformats.org/officeDocument/2006/relationships/hyperlink" Target="https://www.researchgate.net/publication/384809872_Caldas_en_la_Ecorregion_Cafetera_Agua_y_Clima" TargetMode="External"/><Relationship Id="rId23" Type="http://schemas.openxmlformats.org/officeDocument/2006/relationships/hyperlink" Target="https://godues.wordpress.com/2010/11/06/de-la-gestion-del-riesgo-por-las-amenazas-naturales/" TargetMode="External"/><Relationship Id="rId10" Type="http://schemas.openxmlformats.org/officeDocument/2006/relationships/hyperlink" Target="https://www.researchgate.net/publication/387162865_Anotaciones_a_las_vias_de_Caldas" TargetMode="External"/><Relationship Id="rId19" Type="http://schemas.openxmlformats.org/officeDocument/2006/relationships/hyperlink" Target="https://godues.wordpress.com/2021/11/25/colombia-sismos-de-1979/" TargetMode="External"/><Relationship Id="rId4" Type="http://schemas.openxmlformats.org/officeDocument/2006/relationships/hyperlink" Target="https://www.researchgate.net/publication/396769929_Aguadas_esplendor_entre_neblinas_y_pasillos" TargetMode="External"/><Relationship Id="rId9" Type="http://schemas.openxmlformats.org/officeDocument/2006/relationships/hyperlink" Target="https://es.calameo.com/books/00230445347055bd20705" TargetMode="External"/><Relationship Id="rId14" Type="http://schemas.openxmlformats.org/officeDocument/2006/relationships/hyperlink" Target="https://www.researchgate.net/publication/364338256_Caldas_en_la_Biorregion_Cafetera" TargetMode="External"/><Relationship Id="rId22" Type="http://schemas.openxmlformats.org/officeDocument/2006/relationships/hyperlink" Target="https://godues.wordpress.com/2022/12/12/de-la-amenaza-climatica-a-la-gestion-del-riesgo/?preview=true"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SDarbkEkofA" TargetMode="External"/><Relationship Id="rId13" Type="http://schemas.openxmlformats.org/officeDocument/2006/relationships/hyperlink" Target="https://www.semana.com/turismo/articulo/en-donde-queda-y-que-se-puede-hacer-en-aguadas-pueblo-conocido-como-la-ciudad-de-las-brumas/202437/#google_vignette" TargetMode="External"/><Relationship Id="rId18" Type="http://schemas.openxmlformats.org/officeDocument/2006/relationships/hyperlink" Target="https://repositorio.unal.edu.co/bitstream/handle/unal/57334/geotecniaparaeltropicoandino.pdf" TargetMode="External"/><Relationship Id="rId3" Type="http://schemas.openxmlformats.org/officeDocument/2006/relationships/hyperlink" Target="https://www.researchgate.net/publication/372624248_Desafio_futuro_ciudades_sostenibles_e_incluyentes" TargetMode="External"/><Relationship Id="rId21" Type="http://schemas.openxmlformats.org/officeDocument/2006/relationships/hyperlink" Target="http://ieu.unal.edu.co/en/medios/noticias-del-ieu/item/hacia-la-sustentabilidad-urbana" TargetMode="External"/><Relationship Id="rId7" Type="http://schemas.openxmlformats.org/officeDocument/2006/relationships/hyperlink" Target="https://idea.manizales.unal.edu.co/publicaciones/boletines_ambientales/boletin163.pdf" TargetMode="External"/><Relationship Id="rId12" Type="http://schemas.openxmlformats.org/officeDocument/2006/relationships/hyperlink" Target="https://www.researchgate.net/publication/391202628_El_Quindio_antes_y_despues_del_desastre" TargetMode="External"/><Relationship Id="rId17" Type="http://schemas.openxmlformats.org/officeDocument/2006/relationships/hyperlink" Target="https://www.researchgate.net/publication/358845609_EVALUACION_DE_LA_AMENAZA_LA_VULNERABILIDAD_Y_EL_RIESGO_Elementos_para_el_Ordenamiento_y_la_Planeacion_del_Desarrollo?_tp=eyJjb250ZXh0Ijp7ImZpcnN0UGFnZSI6InB1YmxpY2F0aW9uIiwicGFnZSI6InNlYXJjaCIsInBvc2l0aW9uIjoicGFnZUhlYWRlciJ9fQ" TargetMode="External"/><Relationship Id="rId2" Type="http://schemas.openxmlformats.org/officeDocument/2006/relationships/hyperlink" Target="https://godues.wordpress.com/wp-admin/post.php?post=64089&amp;action=edit" TargetMode="External"/><Relationship Id="rId16" Type="http://schemas.openxmlformats.org/officeDocument/2006/relationships/hyperlink" Target="https://idea.manizales.unal.edu.co/publicaciones/eventos/Foro_Simposio_2019/dia1/3.pdf" TargetMode="External"/><Relationship Id="rId20" Type="http://schemas.openxmlformats.org/officeDocument/2006/relationships/hyperlink" Target="https://repositorio.unal.edu.co/bitstream/handle/unal/3251/gonzaloduqueescobar.20089.pdf?sequence=1&amp;isAllowed=y" TargetMode="External"/><Relationship Id="rId1" Type="http://schemas.openxmlformats.org/officeDocument/2006/relationships/slideLayout" Target="../slideLayouts/slideLayout2.xml"/><Relationship Id="rId6" Type="http://schemas.openxmlformats.org/officeDocument/2006/relationships/hyperlink" Target="https://godues.wordpress.com/2026/08/10/desastre-nacional-por-sismo-del-10-08-2026-en-el-palmar-choco/?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amp;relatedposts_hit=1&amp;relatedposts_origin=61605&amp;relatedposts_position=0" TargetMode="External"/><Relationship Id="rId11" Type="http://schemas.openxmlformats.org/officeDocument/2006/relationships/hyperlink" Target="https://www.researchgate.net/publication/353555009_El_Ferrocarril_Cafetero_y_la_Intermodalidad" TargetMode="External"/><Relationship Id="rId5" Type="http://schemas.openxmlformats.org/officeDocument/2006/relationships/hyperlink" Target="https://repositorio.unal.edu.co/bitstream/handle/unal/9036/gonzaloduqueescobar.20126.pdf?sequence=1&amp;isAllowed=y" TargetMode="External"/><Relationship Id="rId15" Type="http://schemas.openxmlformats.org/officeDocument/2006/relationships/hyperlink" Target="https://www.semana.com/turismo/articulo/estos-son-los-encantos-de-aguadas-el-pueblo-de-caldas-donde-se-teje-el-famoso-sombrero-de-iraca-y-se-baila-pasillo/202434/" TargetMode="External"/><Relationship Id="rId23" Type="http://schemas.openxmlformats.org/officeDocument/2006/relationships/image" Target="../media/image2.jpeg"/><Relationship Id="rId10" Type="http://schemas.openxmlformats.org/officeDocument/2006/relationships/hyperlink" Target="https://filedn.com/ld7H5po5QNfB2tIYyyCQhm7/Gonzalo-public/PDF/El%20fertil%20valle%20del%20r%C3%ADo%20Cauca.pdf" TargetMode="External"/><Relationship Id="rId19" Type="http://schemas.openxmlformats.org/officeDocument/2006/relationships/hyperlink" Target="https://repositorio.unal.edu.co/bitstream/handle/unal/63014/gestionambientaldelriesgoenelterritorio.pdf?sequence=1&amp;isAllowed=y" TargetMode="External"/><Relationship Id="rId4" Type="http://schemas.openxmlformats.org/officeDocument/2006/relationships/hyperlink" Target="https://www.researchgate.net/publication/373684625_Desafios_ambientales_del_Norte_Caldense" TargetMode="External"/><Relationship Id="rId9" Type="http://schemas.openxmlformats.org/officeDocument/2006/relationships/hyperlink" Target="https://www.researchgate.net/publication/395711584_Ecoturismo_en_la_tierra_del_cafe" TargetMode="External"/><Relationship Id="rId14" Type="http://schemas.openxmlformats.org/officeDocument/2006/relationships/hyperlink" Target="https://filedn.com/ld7H5po5QNfB2tIYyyCQhm7/Gonzalo-public/PDF/Encantos%20del%20PCC-%20Puebliando%20por%20la%20Ecorregi%C3%B3n%20Cafetera.pdf" TargetMode="External"/><Relationship Id="rId22" Type="http://schemas.openxmlformats.org/officeDocument/2006/relationships/hyperlink" Target="http://agata.sgc.gov.co:9090/SismicidadHistorica/d.descarga?doc=DocumentosGenerales_18.pdf"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calameo.com/read/0023044534f0a8bd5539d" TargetMode="External"/><Relationship Id="rId13" Type="http://schemas.openxmlformats.org/officeDocument/2006/relationships/hyperlink" Target="http://idea.manizales.unal.edu.co/publicaciones/boletines_ambientales/boletin_181.pdf" TargetMode="External"/><Relationship Id="rId18" Type="http://schemas.openxmlformats.org/officeDocument/2006/relationships/hyperlink" Target="https://idea.manizales.unal.edu.co/publicaciones/boletines_ambientales/boletin_199.pdf" TargetMode="External"/><Relationship Id="rId3" Type="http://schemas.openxmlformats.org/officeDocument/2006/relationships/hyperlink" Target="https://www.calameo.com/read/002304453e67d5a2b3389" TargetMode="External"/><Relationship Id="rId21" Type="http://schemas.openxmlformats.org/officeDocument/2006/relationships/hyperlink" Target="https://es.calameo.com/books/00230445315bddac61edf" TargetMode="External"/><Relationship Id="rId7" Type="http://schemas.openxmlformats.org/officeDocument/2006/relationships/hyperlink" Target="https://filedn.com/ld7H5po5QNfB2tIYyyCQhm7/Gonzalo-public/PDF/La%20cuenca%20del%20r%C3%ADo%20De%20La%20Vieja.pdf" TargetMode="External"/><Relationship Id="rId12" Type="http://schemas.openxmlformats.org/officeDocument/2006/relationships/hyperlink" Target="https://repositorio.unal.edu.co/bitstream/handle/unal/76339/ongdesarrollososteniblegestiondelriesgoycambioclimatico.pdf" TargetMode="External"/><Relationship Id="rId17" Type="http://schemas.openxmlformats.org/officeDocument/2006/relationships/hyperlink" Target="https://www.researchgate.net/publication/379248961_Procesos_para_atender_los_desafios_socioambientales_de_Caldas" TargetMode="External"/><Relationship Id="rId25" Type="http://schemas.openxmlformats.org/officeDocument/2006/relationships/image" Target="../media/image2.jpeg"/><Relationship Id="rId2" Type="http://schemas.openxmlformats.org/officeDocument/2006/relationships/hyperlink" Target="https://www.calameo.com/read/002304453c800ec6982d7" TargetMode="External"/><Relationship Id="rId16" Type="http://schemas.openxmlformats.org/officeDocument/2006/relationships/hyperlink" Target="https://filedn.com/ld7H5po5QNfB2tIYyyCQhm7/Gonzalo-public/PDF/Problem%C3%A1ticas%20viales%20del%20Norte%20de%20Caldas.pdf" TargetMode="External"/><Relationship Id="rId20" Type="http://schemas.openxmlformats.org/officeDocument/2006/relationships/hyperlink" Target="https://www.calameo.com/books/002304453f9b0becaabac" TargetMode="External"/><Relationship Id="rId1" Type="http://schemas.openxmlformats.org/officeDocument/2006/relationships/slideLayout" Target="../slideLayouts/slideLayout2.xml"/><Relationship Id="rId6" Type="http://schemas.openxmlformats.org/officeDocument/2006/relationships/hyperlink" Target="https://www.calameo.com/read/002304453efcd10d7b5d3" TargetMode="External"/><Relationship Id="rId11" Type="http://schemas.openxmlformats.org/officeDocument/2006/relationships/hyperlink" Target="http://www.unperiodico.unal.edu.co/dper/article/nueva-falla-geologica-altera-mapa-de-amenaza-sismica-en-colombia.html" TargetMode="External"/><Relationship Id="rId24" Type="http://schemas.openxmlformats.org/officeDocument/2006/relationships/hyperlink" Target="https://filedn.com/ld7H5po5QNfB2tIYyyCQhm7/Gonzalo-public/PDF/Viterbo%2C%20para%C3%ADso%20tur%C3%ADstico%20en%20el%20valle%20del%20Risaralda.pdf" TargetMode="External"/><Relationship Id="rId5" Type="http://schemas.openxmlformats.org/officeDocument/2006/relationships/hyperlink" Target="https://www.valledelcauca.gov.co/publicaciones/74312/la-calle-real-trazara-el-desarrollo-turistico-de-sevilla/" TargetMode="External"/><Relationship Id="rId15" Type="http://schemas.openxmlformats.org/officeDocument/2006/relationships/hyperlink" Target="https://repositoriocdim.esap.edu.co/bitstreams/7e9dd855-e36c-4a8a-9a4a-04aab4b1b386/download" TargetMode="External"/><Relationship Id="rId23" Type="http://schemas.openxmlformats.org/officeDocument/2006/relationships/hyperlink" Target="https://repositorio.unal.edu.co/bitstream/handle/unal/74954/gonzaloduqueescobar.201425.pdf" TargetMode="External"/><Relationship Id="rId10" Type="http://schemas.openxmlformats.org/officeDocument/2006/relationships/hyperlink" Target="https://recordcenter.sgc.gov.co/B23/656_19ModeloNalAmenSismparaColombia/Documento/Pdf/ModeloNacionaldeAmenazaSismicaparaColombia.pdf" TargetMode="External"/><Relationship Id="rId19" Type="http://schemas.openxmlformats.org/officeDocument/2006/relationships/hyperlink" Target="https://filedn.com/ld7H5po5QNfB2tIYyyCQhm7/Gonzalo-public/PDF/Retos%20y%20opciones%20de%20desarrollo%20para%20el%20Valle%20del%20Cauca.pdf" TargetMode="External"/><Relationship Id="rId4" Type="http://schemas.openxmlformats.org/officeDocument/2006/relationships/hyperlink" Target="https://www.calameo.com/read/002304453645b6725898e" TargetMode="External"/><Relationship Id="rId9" Type="http://schemas.openxmlformats.org/officeDocument/2006/relationships/hyperlink" Target="https://repositorio.unal.edu.co/bitstream/handle/unal/3145/manualgeo.pdf" TargetMode="External"/><Relationship Id="rId14" Type="http://schemas.openxmlformats.org/officeDocument/2006/relationships/hyperlink" Target="https://www.researchgate.net/publication/395533354_PCC_y_Cultura_en_el_territorio_caldense" TargetMode="External"/><Relationship Id="rId22" Type="http://schemas.openxmlformats.org/officeDocument/2006/relationships/hyperlink" Target="https://filedn.com/ld7H5po5QNfB2tIYyyCQhm7/Gonzalo-public/PDF/Sistema%20de%20Fallas%20Romeral%20y%20riesgo%20s%C3%ADsmico.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75258" y="182800"/>
            <a:ext cx="9179799" cy="1831196"/>
          </a:xfrm>
        </p:spPr>
        <p:txBody>
          <a:bodyPr/>
          <a:lstStyle/>
          <a:p>
            <a:r>
              <a:rPr lang="es-ES" b="1" dirty="0" smtClean="0">
                <a:solidFill>
                  <a:schemeClr val="accent6">
                    <a:lumMod val="50000"/>
                  </a:schemeClr>
                </a:solidFill>
              </a:rPr>
              <a:t>Sevilla, precioso poblado vallecaucano</a:t>
            </a:r>
            <a:endParaRPr lang="en-US" b="1" dirty="0">
              <a:solidFill>
                <a:schemeClr val="accent6">
                  <a:lumMod val="50000"/>
                </a:schemeClr>
              </a:solidFill>
            </a:endParaRPr>
          </a:p>
        </p:txBody>
      </p:sp>
      <p:sp>
        <p:nvSpPr>
          <p:cNvPr id="3" name="Subtítulo 2"/>
          <p:cNvSpPr>
            <a:spLocks noGrp="1"/>
          </p:cNvSpPr>
          <p:nvPr>
            <p:ph type="subTitle" idx="1"/>
          </p:nvPr>
        </p:nvSpPr>
        <p:spPr>
          <a:xfrm>
            <a:off x="2589374" y="5752618"/>
            <a:ext cx="5474825" cy="906094"/>
          </a:xfrm>
        </p:spPr>
        <p:txBody>
          <a:bodyPr>
            <a:normAutofit lnSpcReduction="10000"/>
          </a:bodyPr>
          <a:lstStyle/>
          <a:p>
            <a:r>
              <a:rPr lang="es-ES" b="1" dirty="0" smtClean="0"/>
              <a:t>Por: Gonzalo Duque-Escobar</a:t>
            </a:r>
          </a:p>
          <a:p>
            <a:r>
              <a:rPr lang="es-ES" dirty="0" smtClean="0"/>
              <a:t>Manizales, noviembre 1 de 2026.</a:t>
            </a:r>
            <a:endParaRPr lang="en-US" dirty="0"/>
          </a:p>
        </p:txBody>
      </p:sp>
      <p:sp>
        <p:nvSpPr>
          <p:cNvPr id="4" name="Marcador de número de diapositiva 3"/>
          <p:cNvSpPr>
            <a:spLocks noGrp="1"/>
          </p:cNvSpPr>
          <p:nvPr>
            <p:ph type="sldNum" sz="quarter" idx="12"/>
          </p:nvPr>
        </p:nvSpPr>
        <p:spPr/>
        <p:txBody>
          <a:bodyPr/>
          <a:lstStyle/>
          <a:p>
            <a:fld id="{9D65124D-2047-4792-B4A1-EF3BAEA7E943}" type="slidenum">
              <a:rPr lang="en-US" smtClean="0"/>
              <a:t>1</a:t>
            </a:fld>
            <a:endParaRPr lang="en-US"/>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6112" y="2013996"/>
            <a:ext cx="5398087" cy="3602235"/>
          </a:xfrm>
          <a:prstGeom prst="rect">
            <a:avLst/>
          </a:prstGeom>
        </p:spPr>
      </p:pic>
      <p:pic>
        <p:nvPicPr>
          <p:cNvPr id="6"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1CFDF572-8CFC-FD15-6877-8B2E79EA1C91}"/>
              </a:ext>
            </a:extLst>
          </p:cNvPr>
          <p:cNvSpPr txBox="1"/>
          <p:nvPr/>
        </p:nvSpPr>
        <p:spPr>
          <a:xfrm>
            <a:off x="2346" y="6887166"/>
            <a:ext cx="2429947" cy="337657"/>
          </a:xfrm>
          <a:prstGeom prst="rect">
            <a:avLst/>
          </a:prstGeom>
          <a:noFill/>
        </p:spPr>
        <p:txBody>
          <a:bodyPr wrap="square">
            <a:spAutoFit/>
          </a:bodyPr>
          <a:lstStyle/>
          <a:p>
            <a:r>
              <a:rPr lang="es-CO" sz="1594" dirty="0">
                <a:hlinkClick r:id="rId4"/>
              </a:rPr>
              <a:t>Museo Interactivo Samoga</a:t>
            </a:r>
            <a:endParaRPr lang="es-CO" sz="1594" dirty="0"/>
          </a:p>
        </p:txBody>
      </p:sp>
    </p:spTree>
    <p:extLst>
      <p:ext uri="{BB962C8B-B14F-4D97-AF65-F5344CB8AC3E}">
        <p14:creationId xmlns:p14="http://schemas.microsoft.com/office/powerpoint/2010/main" val="137196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fontScale="77500" lnSpcReduction="20000"/>
          </a:bodyPr>
          <a:lstStyle/>
          <a:p>
            <a:r>
              <a:rPr lang="es-ES" dirty="0"/>
              <a:t>Sevilla es un municipio colombiano ubicado en el nordeste del departamento del Valle del Cauca, sobre la vertiente occidental de la Cordillera Central. Es reconocido como la "Capital Cafetera del Valle" y el "Balcón del Valle del Cauca" por su privilegiada panorámica sobre el valle geográfico del río Cauca. Además, forma parte del área de influencia del Paisaje Cultural Cafetero, </a:t>
            </a:r>
            <a:r>
              <a:rPr lang="es-ES" dirty="0" smtClean="0"/>
              <a:t>declarado patrimonio </a:t>
            </a:r>
            <a:r>
              <a:rPr lang="es-ES" dirty="0"/>
              <a:t>mundial de la </a:t>
            </a:r>
            <a:r>
              <a:rPr lang="es-ES" dirty="0" smtClean="0"/>
              <a:t>UNESCO en 2011.</a:t>
            </a:r>
          </a:p>
          <a:p>
            <a:r>
              <a:rPr lang="es-ES" dirty="0" smtClean="0"/>
              <a:t>Su Calle </a:t>
            </a:r>
            <a:r>
              <a:rPr lang="es-ES" dirty="0"/>
              <a:t>R</a:t>
            </a:r>
            <a:r>
              <a:rPr lang="es-ES" dirty="0" smtClean="0"/>
              <a:t>eal es hoy objeto de un emblemático proyecto turístico del Departamento del Valle.</a:t>
            </a:r>
            <a:endParaRPr lang="en-US" dirty="0"/>
          </a:p>
        </p:txBody>
      </p:sp>
      <p:sp>
        <p:nvSpPr>
          <p:cNvPr id="4" name="Marcador de texto 3"/>
          <p:cNvSpPr>
            <a:spLocks noGrp="1"/>
          </p:cNvSpPr>
          <p:nvPr>
            <p:ph type="body" sz="half" idx="2"/>
          </p:nvPr>
        </p:nvSpPr>
        <p:spPr>
          <a:xfrm>
            <a:off x="743890" y="5185458"/>
            <a:ext cx="3483205" cy="975621"/>
          </a:xfrm>
        </p:spPr>
        <p:txBody>
          <a:bodyPr/>
          <a:lstStyle/>
          <a:p>
            <a:r>
              <a:rPr lang="en-US" dirty="0" err="1" smtClean="0"/>
              <a:t>Sevilla</a:t>
            </a:r>
            <a:r>
              <a:rPr lang="en-US" dirty="0" smtClean="0"/>
              <a:t> –Valle, </a:t>
            </a:r>
            <a:r>
              <a:rPr lang="en-US" dirty="0" err="1" smtClean="0"/>
              <a:t>nublado</a:t>
            </a:r>
            <a:r>
              <a:rPr lang="en-US" dirty="0" smtClean="0"/>
              <a:t>. Fuente: Wikipedia.org</a:t>
            </a:r>
            <a:endParaRPr lang="en-US" dirty="0"/>
          </a:p>
        </p:txBody>
      </p:sp>
      <p:sp>
        <p:nvSpPr>
          <p:cNvPr id="5" name="Marcador de número de diapositiva 4"/>
          <p:cNvSpPr>
            <a:spLocks noGrp="1"/>
          </p:cNvSpPr>
          <p:nvPr>
            <p:ph type="sldNum" sz="quarter" idx="12"/>
          </p:nvPr>
        </p:nvSpPr>
        <p:spPr/>
        <p:txBody>
          <a:bodyPr/>
          <a:lstStyle/>
          <a:p>
            <a:fld id="{9D65124D-2047-4792-B4A1-EF3BAEA7E943}" type="slidenum">
              <a:rPr lang="en-US" smtClean="0"/>
              <a:t>2</a:t>
            </a:fld>
            <a:endParaRPr lang="en-US"/>
          </a:p>
        </p:txBody>
      </p:sp>
      <p:pic>
        <p:nvPicPr>
          <p:cNvPr id="8"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29" y="1857829"/>
            <a:ext cx="4301372" cy="3226029"/>
          </a:xfrm>
          <a:prstGeom prst="rect">
            <a:avLst/>
          </a:prstGeom>
        </p:spPr>
      </p:pic>
    </p:spTree>
    <p:extLst>
      <p:ext uri="{BB962C8B-B14F-4D97-AF65-F5344CB8AC3E}">
        <p14:creationId xmlns:p14="http://schemas.microsoft.com/office/powerpoint/2010/main" val="990036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5546" y="735628"/>
            <a:ext cx="3483205" cy="1123224"/>
          </a:xfrm>
        </p:spPr>
        <p:txBody>
          <a:bodyPr/>
          <a:lstStyle/>
          <a:p>
            <a:r>
              <a:rPr lang="es-ES" b="1" dirty="0" smtClean="0">
                <a:solidFill>
                  <a:schemeClr val="accent6">
                    <a:lumMod val="50000"/>
                  </a:schemeClr>
                </a:solidFill>
              </a:rPr>
              <a:t>Generalidades de Sevilla- Valle</a:t>
            </a:r>
            <a:endParaRPr lang="en-US" b="1" dirty="0">
              <a:solidFill>
                <a:schemeClr val="accent6">
                  <a:lumMod val="50000"/>
                </a:schemeClr>
              </a:solidFill>
            </a:endParaRPr>
          </a:p>
        </p:txBody>
      </p:sp>
      <p:sp>
        <p:nvSpPr>
          <p:cNvPr id="3" name="Marcador de contenido 2"/>
          <p:cNvSpPr>
            <a:spLocks noGrp="1"/>
          </p:cNvSpPr>
          <p:nvPr>
            <p:ph idx="1"/>
          </p:nvPr>
        </p:nvSpPr>
        <p:spPr/>
        <p:txBody>
          <a:bodyPr>
            <a:normAutofit fontScale="85000" lnSpcReduction="20000"/>
          </a:bodyPr>
          <a:lstStyle/>
          <a:p>
            <a:r>
              <a:rPr lang="es-ES" dirty="0"/>
              <a:t>Fundación: 1903 por Heraclio Uribe </a:t>
            </a:r>
            <a:r>
              <a:rPr lang="es-ES" dirty="0" err="1"/>
              <a:t>Uribe</a:t>
            </a:r>
            <a:r>
              <a:rPr lang="es-ES" dirty="0"/>
              <a:t> y colonizadores antioqueños y caldenses (erección municipal en 1914</a:t>
            </a:r>
            <a:r>
              <a:rPr lang="es-ES" dirty="0" smtClean="0"/>
              <a:t>).</a:t>
            </a:r>
          </a:p>
          <a:p>
            <a:r>
              <a:rPr lang="es-ES" dirty="0" smtClean="0"/>
              <a:t>Extensión</a:t>
            </a:r>
            <a:r>
              <a:rPr lang="es-ES" dirty="0"/>
              <a:t>: 639 km².Altitud de la cabecera: ~1.612 m s. n. m</a:t>
            </a:r>
            <a:r>
              <a:rPr lang="es-ES" dirty="0" smtClean="0"/>
              <a:t>.</a:t>
            </a:r>
          </a:p>
          <a:p>
            <a:r>
              <a:rPr lang="es-ES" dirty="0" smtClean="0"/>
              <a:t>Temperatura </a:t>
            </a:r>
            <a:r>
              <a:rPr lang="es-ES" dirty="0"/>
              <a:t>promedio: 20 °C (clima templado/de montaña</a:t>
            </a:r>
            <a:r>
              <a:rPr lang="es-ES" dirty="0" smtClean="0"/>
              <a:t>).</a:t>
            </a:r>
          </a:p>
          <a:p>
            <a:r>
              <a:rPr lang="es-ES" dirty="0" smtClean="0"/>
              <a:t>Población</a:t>
            </a:r>
            <a:r>
              <a:rPr lang="es-ES" dirty="0"/>
              <a:t>: ~45.000 habitantes</a:t>
            </a:r>
            <a:r>
              <a:rPr lang="es-ES" dirty="0" smtClean="0"/>
              <a:t>.</a:t>
            </a:r>
          </a:p>
          <a:p>
            <a:r>
              <a:rPr lang="es-ES" dirty="0" smtClean="0"/>
              <a:t>Límites</a:t>
            </a:r>
            <a:r>
              <a:rPr lang="es-ES" dirty="0"/>
              <a:t>: Limita al norte con </a:t>
            </a:r>
            <a:r>
              <a:rPr lang="es-ES" dirty="0" err="1"/>
              <a:t>Marquetalia</a:t>
            </a:r>
            <a:r>
              <a:rPr lang="es-ES" dirty="0"/>
              <a:t> (Armenia) y Zarzal; al este con Génova y </a:t>
            </a:r>
            <a:r>
              <a:rPr lang="es-ES" dirty="0" err="1"/>
              <a:t>Pijao</a:t>
            </a:r>
            <a:r>
              <a:rPr lang="es-ES" dirty="0"/>
              <a:t> (Quindío); al sur con </a:t>
            </a:r>
            <a:r>
              <a:rPr lang="es-ES" dirty="0" err="1"/>
              <a:t>Caicedonia</a:t>
            </a:r>
            <a:r>
              <a:rPr lang="es-ES" dirty="0"/>
              <a:t>; y al oeste con </a:t>
            </a:r>
            <a:r>
              <a:rPr lang="es-ES" dirty="0" err="1"/>
              <a:t>Bugalagrande</a:t>
            </a:r>
            <a:r>
              <a:rPr lang="es-ES" dirty="0"/>
              <a:t>.</a:t>
            </a:r>
            <a:endParaRPr lang="en-US" dirty="0"/>
          </a:p>
        </p:txBody>
      </p:sp>
      <p:sp>
        <p:nvSpPr>
          <p:cNvPr id="4" name="Marcador de texto 3"/>
          <p:cNvSpPr>
            <a:spLocks noGrp="1"/>
          </p:cNvSpPr>
          <p:nvPr>
            <p:ph type="body" sz="half" idx="2"/>
          </p:nvPr>
        </p:nvSpPr>
        <p:spPr>
          <a:xfrm>
            <a:off x="714862" y="5913793"/>
            <a:ext cx="3483205" cy="477909"/>
          </a:xfrm>
        </p:spPr>
        <p:txBody>
          <a:bodyPr>
            <a:normAutofit fontScale="92500" lnSpcReduction="20000"/>
          </a:bodyPr>
          <a:lstStyle/>
          <a:p>
            <a:r>
              <a:rPr lang="es-ES" dirty="0"/>
              <a:t>Vistas de la cabecera de  Sevilla-Valle. Video Informativo CVC</a:t>
            </a:r>
            <a:endParaRPr lang="en-US" dirty="0"/>
          </a:p>
        </p:txBody>
      </p:sp>
      <p:sp>
        <p:nvSpPr>
          <p:cNvPr id="5" name="Marcador de número de diapositiva 4"/>
          <p:cNvSpPr>
            <a:spLocks noGrp="1"/>
          </p:cNvSpPr>
          <p:nvPr>
            <p:ph type="sldNum" sz="quarter" idx="12"/>
          </p:nvPr>
        </p:nvSpPr>
        <p:spPr/>
        <p:txBody>
          <a:bodyPr/>
          <a:lstStyle/>
          <a:p>
            <a:fld id="{9D65124D-2047-4792-B4A1-EF3BAEA7E943}" type="slidenum">
              <a:rPr lang="en-US" smtClean="0"/>
              <a:t>3</a:t>
            </a:fld>
            <a:endParaRPr lang="en-US"/>
          </a:p>
        </p:txBody>
      </p:sp>
      <p:pic>
        <p:nvPicPr>
          <p:cNvPr id="6"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604" y="1858852"/>
            <a:ext cx="3653441" cy="3802970"/>
          </a:xfrm>
          <a:prstGeom prst="rect">
            <a:avLst/>
          </a:prstGeom>
        </p:spPr>
      </p:pic>
    </p:spTree>
    <p:extLst>
      <p:ext uri="{BB962C8B-B14F-4D97-AF65-F5344CB8AC3E}">
        <p14:creationId xmlns:p14="http://schemas.microsoft.com/office/powerpoint/2010/main" val="277782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5195" y="816651"/>
            <a:ext cx="4041900" cy="1123224"/>
          </a:xfrm>
        </p:spPr>
        <p:txBody>
          <a:bodyPr/>
          <a:lstStyle/>
          <a:p>
            <a:r>
              <a:rPr lang="es-ES" b="1" dirty="0" smtClean="0">
                <a:solidFill>
                  <a:schemeClr val="accent6">
                    <a:lumMod val="50000"/>
                  </a:schemeClr>
                </a:solidFill>
              </a:rPr>
              <a:t>Perfil Socioeconómico de Sevilla</a:t>
            </a:r>
            <a:endParaRPr lang="en-US" b="1" dirty="0">
              <a:solidFill>
                <a:schemeClr val="accent6">
                  <a:lumMod val="50000"/>
                </a:schemeClr>
              </a:solidFill>
            </a:endParaRPr>
          </a:p>
        </p:txBody>
      </p:sp>
      <p:sp>
        <p:nvSpPr>
          <p:cNvPr id="3" name="Marcador de contenido 2"/>
          <p:cNvSpPr>
            <a:spLocks noGrp="1"/>
          </p:cNvSpPr>
          <p:nvPr>
            <p:ph idx="1"/>
          </p:nvPr>
        </p:nvSpPr>
        <p:spPr>
          <a:xfrm>
            <a:off x="4591305" y="1036569"/>
            <a:ext cx="5895357" cy="5352655"/>
          </a:xfrm>
        </p:spPr>
        <p:txBody>
          <a:bodyPr>
            <a:normAutofit fontScale="70000" lnSpcReduction="20000"/>
          </a:bodyPr>
          <a:lstStyle/>
          <a:p>
            <a:r>
              <a:rPr lang="es-ES" dirty="0" smtClean="0"/>
              <a:t>Agroindustria: Primer </a:t>
            </a:r>
            <a:r>
              <a:rPr lang="es-ES" dirty="0"/>
              <a:t>productor de café del Valle del Cauca. Cultivos complementarios de plátano, cítricos, aguacate, caña panelera y ganadería de doble propósito</a:t>
            </a:r>
            <a:r>
              <a:rPr lang="es-ES" dirty="0" smtClean="0"/>
              <a:t>.</a:t>
            </a:r>
          </a:p>
          <a:p>
            <a:r>
              <a:rPr lang="es-ES" dirty="0" smtClean="0"/>
              <a:t>Ecosistemas </a:t>
            </a:r>
            <a:r>
              <a:rPr lang="es-ES" dirty="0"/>
              <a:t>y </a:t>
            </a:r>
            <a:r>
              <a:rPr lang="es-ES" dirty="0" smtClean="0"/>
              <a:t>Agua: Ubicado </a:t>
            </a:r>
            <a:r>
              <a:rPr lang="es-ES" dirty="0"/>
              <a:t>en las cuencas de los ríos La Vieja y </a:t>
            </a:r>
            <a:r>
              <a:rPr lang="es-ES" dirty="0" err="1"/>
              <a:t>Bugalagrande</a:t>
            </a:r>
            <a:r>
              <a:rPr lang="es-ES" dirty="0"/>
              <a:t>. Cuenta con áreas de reserva forestal y serranías montañosas claves para la biodiversidad regional</a:t>
            </a:r>
            <a:r>
              <a:rPr lang="es-ES" dirty="0" smtClean="0"/>
              <a:t>.</a:t>
            </a:r>
          </a:p>
          <a:p>
            <a:r>
              <a:rPr lang="es-ES" dirty="0" smtClean="0"/>
              <a:t>Identidad Cultural: Arquitectura </a:t>
            </a:r>
            <a:r>
              <a:rPr lang="es-ES" dirty="0"/>
              <a:t>tradicional de colonización (bahareque y madera), sede del Festival Bandola (música colombiana) y fuerte arraigo de la cultura cafetera</a:t>
            </a:r>
            <a:r>
              <a:rPr lang="es-ES" dirty="0" smtClean="0"/>
              <a:t>.</a:t>
            </a:r>
          </a:p>
          <a:p>
            <a:r>
              <a:rPr lang="es-ES" dirty="0" smtClean="0"/>
              <a:t>Turismo: Agroturismo </a:t>
            </a:r>
            <a:r>
              <a:rPr lang="es-ES" dirty="0"/>
              <a:t>en fincas cafeteras, miradores paisajísticos, turismo de naturaleza en la cordillera y red de cafés de origen.</a:t>
            </a:r>
            <a:endParaRPr lang="en-US" dirty="0"/>
          </a:p>
        </p:txBody>
      </p:sp>
      <p:sp>
        <p:nvSpPr>
          <p:cNvPr id="4" name="Marcador de texto 3"/>
          <p:cNvSpPr>
            <a:spLocks noGrp="1"/>
          </p:cNvSpPr>
          <p:nvPr>
            <p:ph type="body" sz="half" idx="2"/>
          </p:nvPr>
        </p:nvSpPr>
        <p:spPr>
          <a:xfrm>
            <a:off x="601931" y="5985214"/>
            <a:ext cx="3483205" cy="524208"/>
          </a:xfrm>
        </p:spPr>
        <p:txBody>
          <a:bodyPr>
            <a:normAutofit fontScale="92500" lnSpcReduction="10000"/>
          </a:bodyPr>
          <a:lstStyle/>
          <a:p>
            <a:r>
              <a:rPr lang="es-ES" dirty="0"/>
              <a:t>Sevilla-Frontis </a:t>
            </a:r>
            <a:r>
              <a:rPr lang="es-ES" dirty="0" smtClean="0"/>
              <a:t>de la </a:t>
            </a:r>
            <a:r>
              <a:rPr lang="es-ES" dirty="0"/>
              <a:t>Basílica de San Luis, el templo </a:t>
            </a:r>
            <a:r>
              <a:rPr lang="es-ES" dirty="0" smtClean="0"/>
              <a:t>principal.  Viajar en Verano. </a:t>
            </a:r>
            <a:endParaRPr lang="en-US" dirty="0"/>
          </a:p>
        </p:txBody>
      </p:sp>
      <p:sp>
        <p:nvSpPr>
          <p:cNvPr id="5" name="Marcador de número de diapositiva 4"/>
          <p:cNvSpPr>
            <a:spLocks noGrp="1"/>
          </p:cNvSpPr>
          <p:nvPr>
            <p:ph type="sldNum" sz="quarter" idx="12"/>
          </p:nvPr>
        </p:nvSpPr>
        <p:spPr/>
        <p:txBody>
          <a:bodyPr/>
          <a:lstStyle/>
          <a:p>
            <a:fld id="{9D65124D-2047-4792-B4A1-EF3BAEA7E943}" type="slidenum">
              <a:rPr lang="en-US" smtClean="0"/>
              <a:t>4</a:t>
            </a:fld>
            <a:endParaRPr lang="en-US"/>
          </a:p>
        </p:txBody>
      </p:sp>
      <p:pic>
        <p:nvPicPr>
          <p:cNvPr id="6"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rotWithShape="1">
          <a:blip r:embed="rId3" cstate="print">
            <a:extLst>
              <a:ext uri="{28A0092B-C50C-407E-A947-70E740481C1C}">
                <a14:useLocalDpi xmlns:a14="http://schemas.microsoft.com/office/drawing/2010/main" val="0"/>
              </a:ext>
            </a:extLst>
          </a:blip>
          <a:srcRect l="7505" t="-1" b="-803"/>
          <a:stretch/>
        </p:blipFill>
        <p:spPr>
          <a:xfrm>
            <a:off x="185196" y="2409371"/>
            <a:ext cx="4123592" cy="3370511"/>
          </a:xfrm>
          <a:prstGeom prst="rect">
            <a:avLst/>
          </a:prstGeom>
        </p:spPr>
      </p:pic>
    </p:spTree>
    <p:extLst>
      <p:ext uri="{BB962C8B-B14F-4D97-AF65-F5344CB8AC3E}">
        <p14:creationId xmlns:p14="http://schemas.microsoft.com/office/powerpoint/2010/main" val="201526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3890" y="479954"/>
            <a:ext cx="3483205" cy="1044046"/>
          </a:xfrm>
        </p:spPr>
        <p:txBody>
          <a:bodyPr/>
          <a:lstStyle/>
          <a:p>
            <a:r>
              <a:rPr lang="es-ES" dirty="0" smtClean="0"/>
              <a:t>La Calle Real </a:t>
            </a:r>
            <a:endParaRPr lang="en-US" dirty="0"/>
          </a:p>
        </p:txBody>
      </p:sp>
      <p:sp>
        <p:nvSpPr>
          <p:cNvPr id="3" name="Marcador de contenido 2"/>
          <p:cNvSpPr>
            <a:spLocks noGrp="1"/>
          </p:cNvSpPr>
          <p:nvPr>
            <p:ph idx="1"/>
          </p:nvPr>
        </p:nvSpPr>
        <p:spPr/>
        <p:txBody>
          <a:bodyPr>
            <a:normAutofit fontScale="77500" lnSpcReduction="20000"/>
          </a:bodyPr>
          <a:lstStyle/>
          <a:p>
            <a:r>
              <a:rPr lang="es-ES" dirty="0"/>
              <a:t>El proyecto </a:t>
            </a:r>
            <a:r>
              <a:rPr lang="es-ES" dirty="0" smtClean="0"/>
              <a:t>de la Calle Real para este mágico municipio vallecaucano, el que se </a:t>
            </a:r>
            <a:r>
              <a:rPr lang="es-ES" dirty="0"/>
              <a:t>ejecutará sobre la calle 50 entre carreras 47 y 53, atravesará el centro de Sevilla y servirá para conectar el parque ‘Uribe </a:t>
            </a:r>
            <a:r>
              <a:rPr lang="es-ES" dirty="0" err="1"/>
              <a:t>Uribe</a:t>
            </a:r>
            <a:r>
              <a:rPr lang="es-ES" dirty="0"/>
              <a:t>’ con la Plaza de la Concordia. </a:t>
            </a:r>
            <a:endParaRPr lang="es-ES" dirty="0" smtClean="0"/>
          </a:p>
          <a:p>
            <a:r>
              <a:rPr lang="es-ES" dirty="0" smtClean="0"/>
              <a:t>A </a:t>
            </a:r>
            <a:r>
              <a:rPr lang="es-ES" dirty="0"/>
              <a:t>lo largo </a:t>
            </a:r>
            <a:r>
              <a:rPr lang="es-ES" dirty="0" smtClean="0"/>
              <a:t>de dicho </a:t>
            </a:r>
            <a:r>
              <a:rPr lang="es-ES" dirty="0"/>
              <a:t>corredor </a:t>
            </a:r>
            <a:r>
              <a:rPr lang="es-ES" dirty="0" smtClean="0"/>
              <a:t>turístico, los </a:t>
            </a:r>
            <a:r>
              <a:rPr lang="es-ES" dirty="0"/>
              <a:t>habitantes y visitantes </a:t>
            </a:r>
            <a:r>
              <a:rPr lang="es-ES" dirty="0" smtClean="0"/>
              <a:t>podrán apreciar, además de la arquitectura típica del PCC, </a:t>
            </a:r>
            <a:r>
              <a:rPr lang="es-ES" dirty="0"/>
              <a:t>la Basílica San Luis Gonzaga, la Casa </a:t>
            </a:r>
            <a:r>
              <a:rPr lang="es-ES" dirty="0" smtClean="0"/>
              <a:t>Blanca, y </a:t>
            </a:r>
            <a:r>
              <a:rPr lang="es-ES" dirty="0"/>
              <a:t>algunos </a:t>
            </a:r>
            <a:r>
              <a:rPr lang="es-ES" dirty="0" smtClean="0"/>
              <a:t>museos con la </a:t>
            </a:r>
            <a:r>
              <a:rPr lang="es-ES" dirty="0"/>
              <a:t>representación de la flora y la fauna del municipio</a:t>
            </a:r>
            <a:r>
              <a:rPr lang="es-ES" dirty="0" smtClean="0"/>
              <a:t>, y obras  en homenaje </a:t>
            </a:r>
            <a:r>
              <a:rPr lang="es-ES" dirty="0"/>
              <a:t>a los </a:t>
            </a:r>
            <a:r>
              <a:rPr lang="es-ES" dirty="0" smtClean="0"/>
              <a:t>arrieros.</a:t>
            </a:r>
            <a:endParaRPr lang="en-US" dirty="0"/>
          </a:p>
        </p:txBody>
      </p:sp>
      <p:sp>
        <p:nvSpPr>
          <p:cNvPr id="4" name="Marcador de texto 3"/>
          <p:cNvSpPr>
            <a:spLocks noGrp="1"/>
          </p:cNvSpPr>
          <p:nvPr>
            <p:ph type="body" sz="half" idx="2"/>
          </p:nvPr>
        </p:nvSpPr>
        <p:spPr>
          <a:xfrm>
            <a:off x="522511" y="6152748"/>
            <a:ext cx="3483205" cy="384393"/>
          </a:xfrm>
        </p:spPr>
        <p:txBody>
          <a:bodyPr>
            <a:normAutofit fontScale="85000" lnSpcReduction="10000"/>
          </a:bodyPr>
          <a:lstStyle/>
          <a:p>
            <a:r>
              <a:rPr lang="es-ES" dirty="0" smtClean="0"/>
              <a:t>Selvilla- Valle del Cauca. Capturas de Video</a:t>
            </a:r>
            <a:endParaRPr lang="en-US" dirty="0"/>
          </a:p>
        </p:txBody>
      </p:sp>
      <p:sp>
        <p:nvSpPr>
          <p:cNvPr id="5" name="Marcador de número de diapositiva 4"/>
          <p:cNvSpPr>
            <a:spLocks noGrp="1"/>
          </p:cNvSpPr>
          <p:nvPr>
            <p:ph type="sldNum" sz="quarter" idx="12"/>
          </p:nvPr>
        </p:nvSpPr>
        <p:spPr/>
        <p:txBody>
          <a:bodyPr/>
          <a:lstStyle/>
          <a:p>
            <a:fld id="{9D65124D-2047-4792-B4A1-EF3BAEA7E943}" type="slidenum">
              <a:rPr lang="en-US" smtClean="0"/>
              <a:t>5</a:t>
            </a:fld>
            <a:endParaRPr lang="en-US"/>
          </a:p>
        </p:txBody>
      </p:sp>
      <p:pic>
        <p:nvPicPr>
          <p:cNvPr id="6"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76" y="1407659"/>
            <a:ext cx="3869340" cy="4369027"/>
          </a:xfrm>
          <a:prstGeom prst="rect">
            <a:avLst/>
          </a:prstGeom>
        </p:spPr>
      </p:pic>
    </p:spTree>
    <p:extLst>
      <p:ext uri="{BB962C8B-B14F-4D97-AF65-F5344CB8AC3E}">
        <p14:creationId xmlns:p14="http://schemas.microsoft.com/office/powerpoint/2010/main" val="3375697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smtClean="0"/>
              <a:t>Gracias</a:t>
            </a:r>
            <a:endParaRPr lang="en-US" dirty="0"/>
          </a:p>
        </p:txBody>
      </p:sp>
      <p:sp>
        <p:nvSpPr>
          <p:cNvPr id="7" name="Marcador de texto 6"/>
          <p:cNvSpPr>
            <a:spLocks noGrp="1"/>
          </p:cNvSpPr>
          <p:nvPr>
            <p:ph type="body" idx="1"/>
          </p:nvPr>
        </p:nvSpPr>
        <p:spPr>
          <a:xfrm>
            <a:off x="736859" y="4817876"/>
            <a:ext cx="9314796" cy="2069290"/>
          </a:xfrm>
        </p:spPr>
        <p:txBody>
          <a:bodyPr>
            <a:normAutofit fontScale="85000" lnSpcReduction="20000"/>
          </a:bodyPr>
          <a:lstStyle/>
          <a:p>
            <a:r>
              <a:rPr lang="es-ES" dirty="0"/>
              <a:t>Gonzalo Duque-Escobar, es Profesor Especial de la Universidad Nacional de Colombia, Ingeniero Civil con estudios de posgrado en Geotecnia, Geofísica y Economía, y Miembro de la SMP Manizales. Web: </a:t>
            </a:r>
            <a:r>
              <a:rPr lang="es-ES" dirty="0">
                <a:hlinkClick r:id="rId2"/>
              </a:rPr>
              <a:t>https://</a:t>
            </a:r>
            <a:r>
              <a:rPr lang="es-ES" dirty="0" smtClean="0">
                <a:hlinkClick r:id="rId2"/>
              </a:rPr>
              <a:t>sites.google.com/unal.edu.co/godues1</a:t>
            </a:r>
            <a:r>
              <a:rPr lang="es-ES" dirty="0" smtClean="0"/>
              <a:t>  </a:t>
            </a:r>
            <a:endParaRPr lang="es-ES" dirty="0"/>
          </a:p>
          <a:p>
            <a:r>
              <a:rPr lang="es-ES" dirty="0"/>
              <a:t>Documento del Museo Samoga de la U.N. de Colombia. Manizales, </a:t>
            </a:r>
            <a:r>
              <a:rPr lang="es-ES" dirty="0" smtClean="0"/>
              <a:t>noviembre 1 </a:t>
            </a:r>
            <a:r>
              <a:rPr lang="es-ES" dirty="0"/>
              <a:t>de 2026. </a:t>
            </a:r>
            <a:r>
              <a:rPr lang="es-ES" dirty="0" smtClean="0"/>
              <a:t> Portada: Panorámica del parque principal de Sevilla-Valle</a:t>
            </a:r>
            <a:r>
              <a:rPr lang="es-ES" dirty="0"/>
              <a:t>. </a:t>
            </a:r>
            <a:r>
              <a:rPr lang="es-ES" dirty="0" smtClean="0"/>
              <a:t>Web Valledelcauca.gov.co. Contraportada: Sevilla </a:t>
            </a:r>
            <a:r>
              <a:rPr lang="es-ES" dirty="0"/>
              <a:t>y sectores del Norte del Valle del Cauca- Caracol-Radio</a:t>
            </a:r>
            <a:endParaRPr lang="en-US" dirty="0"/>
          </a:p>
        </p:txBody>
      </p:sp>
      <p:sp>
        <p:nvSpPr>
          <p:cNvPr id="5" name="Marcador de número de diapositiva 4"/>
          <p:cNvSpPr>
            <a:spLocks noGrp="1"/>
          </p:cNvSpPr>
          <p:nvPr>
            <p:ph type="sldNum" sz="quarter" idx="12"/>
          </p:nvPr>
        </p:nvSpPr>
        <p:spPr/>
        <p:txBody>
          <a:bodyPr/>
          <a:lstStyle/>
          <a:p>
            <a:fld id="{9D65124D-2047-4792-B4A1-EF3BAEA7E943}" type="slidenum">
              <a:rPr lang="en-US" smtClean="0"/>
              <a:t>6</a:t>
            </a:fld>
            <a:endParaRPr lang="en-US"/>
          </a:p>
        </p:txBody>
      </p:sp>
      <p:pic>
        <p:nvPicPr>
          <p:cNvPr id="9"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1CFDF572-8CFC-FD15-6877-8B2E79EA1C91}"/>
              </a:ext>
            </a:extLst>
          </p:cNvPr>
          <p:cNvSpPr txBox="1"/>
          <p:nvPr/>
        </p:nvSpPr>
        <p:spPr>
          <a:xfrm>
            <a:off x="2346" y="6887166"/>
            <a:ext cx="2429947" cy="337657"/>
          </a:xfrm>
          <a:prstGeom prst="rect">
            <a:avLst/>
          </a:prstGeom>
          <a:noFill/>
        </p:spPr>
        <p:txBody>
          <a:bodyPr wrap="square">
            <a:spAutoFit/>
          </a:bodyPr>
          <a:lstStyle/>
          <a:p>
            <a:r>
              <a:rPr lang="es-CO" sz="1594" dirty="0">
                <a:hlinkClick r:id="rId4"/>
              </a:rPr>
              <a:t>Museo Interactivo Samoga</a:t>
            </a:r>
            <a:endParaRPr lang="es-CO" sz="1594" dirty="0"/>
          </a:p>
        </p:txBody>
      </p:sp>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96341" y="1030514"/>
            <a:ext cx="6470888" cy="3507389"/>
          </a:xfrm>
          <a:prstGeom prst="rect">
            <a:avLst/>
          </a:prstGeom>
        </p:spPr>
      </p:pic>
    </p:spTree>
    <p:extLst>
      <p:ext uri="{BB962C8B-B14F-4D97-AF65-F5344CB8AC3E}">
        <p14:creationId xmlns:p14="http://schemas.microsoft.com/office/powerpoint/2010/main" val="3200800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747" y="383299"/>
            <a:ext cx="8414795" cy="600549"/>
          </a:xfrm>
        </p:spPr>
        <p:txBody>
          <a:bodyPr>
            <a:noAutofit/>
          </a:bodyPr>
          <a:lstStyle/>
          <a:p>
            <a:r>
              <a:rPr lang="es-ES" sz="3600" b="1" dirty="0" smtClean="0">
                <a:solidFill>
                  <a:schemeClr val="accent6">
                    <a:lumMod val="50000"/>
                  </a:schemeClr>
                </a:solidFill>
              </a:rPr>
              <a:t>Fuentes bibliográficas y de consulta 1 de 3:</a:t>
            </a:r>
            <a:endParaRPr lang="en-US" sz="3600" b="1" dirty="0">
              <a:solidFill>
                <a:schemeClr val="accent6">
                  <a:lumMod val="50000"/>
                </a:schemeClr>
              </a:solidFill>
            </a:endParaRPr>
          </a:p>
        </p:txBody>
      </p:sp>
      <p:sp>
        <p:nvSpPr>
          <p:cNvPr id="3" name="Marcador de contenido 2"/>
          <p:cNvSpPr>
            <a:spLocks noGrp="1"/>
          </p:cNvSpPr>
          <p:nvPr>
            <p:ph idx="1"/>
          </p:nvPr>
        </p:nvSpPr>
        <p:spPr>
          <a:xfrm>
            <a:off x="115747" y="983847"/>
            <a:ext cx="10684016" cy="6215465"/>
          </a:xfrm>
        </p:spPr>
        <p:txBody>
          <a:bodyPr>
            <a:normAutofit fontScale="40000" lnSpcReduction="20000"/>
          </a:bodyPr>
          <a:lstStyle/>
          <a:p>
            <a:r>
              <a:rPr lang="es-ES" i="1" dirty="0" smtClean="0">
                <a:hlinkClick r:id="rId2"/>
              </a:rPr>
              <a:t>Adaptación</a:t>
            </a:r>
            <a:r>
              <a:rPr lang="es-ES" dirty="0" smtClean="0"/>
              <a:t> </a:t>
            </a:r>
            <a:r>
              <a:rPr lang="es-ES" i="1" dirty="0">
                <a:hlinkClick r:id="rId2"/>
              </a:rPr>
              <a:t>del PCC al Cambio Climático</a:t>
            </a:r>
            <a:r>
              <a:rPr lang="es-ES" dirty="0"/>
              <a:t>. Por: Gonzalo Duque-Escobar Documento del OPP, In: Cátedra UNESCO de la U.N. de Colombia, Manizales. Febrero 1 de 2025.</a:t>
            </a:r>
          </a:p>
          <a:p>
            <a:r>
              <a:rPr lang="es-ES" i="1" dirty="0">
                <a:hlinkClick r:id="rId3"/>
              </a:rPr>
              <a:t>Agua, Ordenamiento Territorial y Desastres.</a:t>
            </a:r>
            <a:r>
              <a:rPr lang="es-ES" dirty="0"/>
              <a:t> Duque Escobar, Gonzalo. U. Nacional de Colombia. Manizales, 12/12/2011]</a:t>
            </a:r>
          </a:p>
          <a:p>
            <a:r>
              <a:rPr lang="es-ES" i="1" dirty="0">
                <a:hlinkClick r:id="rId4"/>
              </a:rPr>
              <a:t>Aguadas: esplendor entre neblinas y pasillos. </a:t>
            </a:r>
            <a:r>
              <a:rPr lang="es-ES" dirty="0"/>
              <a:t>Duque Escobar, Gonzalo (2013). U. Nacional de Col. Manizales.</a:t>
            </a:r>
          </a:p>
          <a:p>
            <a:r>
              <a:rPr lang="es-ES" i="1" dirty="0">
                <a:hlinkClick r:id="rId5"/>
              </a:rPr>
              <a:t>Aguadas, Caldas, la ciudad de las brumas</a:t>
            </a:r>
            <a:r>
              <a:rPr lang="es-ES" dirty="0"/>
              <a:t>. Red turística de pueblos patrimonio. </a:t>
            </a:r>
            <a:r>
              <a:rPr lang="es-ES" dirty="0" err="1"/>
              <a:t>Cons</a:t>
            </a:r>
            <a:r>
              <a:rPr lang="es-ES" dirty="0"/>
              <a:t>. el 19-09-2026.</a:t>
            </a:r>
          </a:p>
          <a:p>
            <a:r>
              <a:rPr lang="es-ES" i="1" dirty="0">
                <a:hlinkClick r:id="rId6"/>
              </a:rPr>
              <a:t>Aguadas Mágica, una aventura para descubrir el encanto de la Ciudad de las Brumas</a:t>
            </a:r>
            <a:r>
              <a:rPr lang="es-ES" dirty="0"/>
              <a:t>. La Patria. , 17 Jul, 2026.</a:t>
            </a:r>
          </a:p>
          <a:p>
            <a:r>
              <a:rPr lang="es-ES" i="1" dirty="0">
                <a:hlinkClick r:id="rId7"/>
              </a:rPr>
              <a:t>Aguadas- Un lugar lleno de tradición en cada calle</a:t>
            </a:r>
            <a:r>
              <a:rPr lang="es-ES" dirty="0"/>
              <a:t>. Gobernación de Caldas. Con. el 19-09-2026.</a:t>
            </a:r>
          </a:p>
          <a:p>
            <a:r>
              <a:rPr lang="es-ES" i="1" dirty="0">
                <a:hlinkClick r:id="rId8"/>
              </a:rPr>
              <a:t>Al Bahareque le Fue Muy Bien</a:t>
            </a:r>
            <a:r>
              <a:rPr lang="es-ES" dirty="0"/>
              <a:t>. Jorge E. Robledo; José F. Muñoz y Gonzalo Duque (2009). Idea U.N. Bol. 45.</a:t>
            </a:r>
          </a:p>
          <a:p>
            <a:r>
              <a:rPr lang="es-ES" i="1" dirty="0">
                <a:hlinkClick r:id="rId9"/>
              </a:rPr>
              <a:t>Amenaza</a:t>
            </a:r>
            <a:r>
              <a:rPr lang="es-ES" dirty="0"/>
              <a:t> </a:t>
            </a:r>
            <a:r>
              <a:rPr lang="es-ES" i="1" dirty="0">
                <a:hlinkClick r:id="rId9"/>
              </a:rPr>
              <a:t>sísmica en el Eje Cafetero</a:t>
            </a:r>
            <a:r>
              <a:rPr lang="es-ES" dirty="0"/>
              <a:t>. Gonzalo Duque-Escobar. U. N. de Colombia; Manizales, 2016. Act. </a:t>
            </a:r>
            <a:r>
              <a:rPr lang="es-ES" dirty="0" smtClean="0"/>
              <a:t>2023.</a:t>
            </a:r>
          </a:p>
          <a:p>
            <a:r>
              <a:rPr lang="es-ES" i="1" dirty="0" smtClean="0">
                <a:hlinkClick r:id="rId10"/>
              </a:rPr>
              <a:t>Anotaciones </a:t>
            </a:r>
            <a:r>
              <a:rPr lang="es-ES" i="1" dirty="0">
                <a:hlinkClick r:id="rId10"/>
              </a:rPr>
              <a:t>a las vías de Caldas</a:t>
            </a:r>
            <a:r>
              <a:rPr lang="es-ES" i="1" u="sng" dirty="0"/>
              <a:t>.</a:t>
            </a:r>
            <a:r>
              <a:rPr lang="es-ES" dirty="0"/>
              <a:t> Por Gonzalo Duque-Escobar. Universidad Nacional de Colombia. 2016</a:t>
            </a:r>
            <a:r>
              <a:rPr lang="es-ES" dirty="0" smtClean="0"/>
              <a:t>.</a:t>
            </a:r>
            <a:r>
              <a:rPr lang="es-ES" sz="3200" i="1" dirty="0">
                <a:solidFill>
                  <a:srgbClr val="000000"/>
                </a:solidFill>
                <a:latin typeface="Georgia" panose="02040502050405020303" pitchFamily="18" charset="0"/>
                <a:hlinkClick r:id="rId11"/>
              </a:rPr>
              <a:t> </a:t>
            </a:r>
          </a:p>
          <a:p>
            <a:r>
              <a:rPr lang="es-ES" sz="3200" i="1" dirty="0" smtClean="0">
                <a:solidFill>
                  <a:srgbClr val="000000"/>
                </a:solidFill>
                <a:latin typeface="Georgia" panose="02040502050405020303" pitchFamily="18" charset="0"/>
                <a:hlinkClick r:id="rId11"/>
              </a:rPr>
              <a:t>ASAFI</a:t>
            </a:r>
            <a:r>
              <a:rPr lang="es-ES" sz="3200" i="1" dirty="0">
                <a:solidFill>
                  <a:srgbClr val="000000"/>
                </a:solidFill>
                <a:latin typeface="Georgia" panose="02040502050405020303" pitchFamily="18" charset="0"/>
                <a:hlinkClick r:id="rId11"/>
              </a:rPr>
              <a:t>: testimonio de la vitalidad cultural del Valle</a:t>
            </a:r>
            <a:r>
              <a:rPr lang="es-ES" sz="3200" i="1" dirty="0">
                <a:solidFill>
                  <a:srgbClr val="666666"/>
                </a:solidFill>
                <a:latin typeface="Georgia" panose="02040502050405020303" pitchFamily="18" charset="0"/>
              </a:rPr>
              <a:t>. </a:t>
            </a:r>
            <a:r>
              <a:rPr lang="es-ES" sz="3200" dirty="0">
                <a:solidFill>
                  <a:srgbClr val="666666"/>
                </a:solidFill>
                <a:latin typeface="Georgia" panose="02040502050405020303" pitchFamily="18" charset="0"/>
              </a:rPr>
              <a:t>Duque Escobar, Gonzalo. Observatorio Astronómico de Manizales (OAM) 2011-07-03.</a:t>
            </a:r>
            <a:endParaRPr lang="es-ES" sz="4800" dirty="0">
              <a:solidFill>
                <a:srgbClr val="212121"/>
              </a:solidFill>
              <a:latin typeface="Merriweather"/>
            </a:endParaRPr>
          </a:p>
          <a:p>
            <a:r>
              <a:rPr lang="es-ES" i="1" dirty="0" smtClean="0">
                <a:hlinkClick r:id="rId12"/>
              </a:rPr>
              <a:t>Aves </a:t>
            </a:r>
            <a:r>
              <a:rPr lang="es-ES" i="1" dirty="0">
                <a:hlinkClick r:id="rId12"/>
              </a:rPr>
              <a:t>de Caldas y el Eje Cafetero</a:t>
            </a:r>
            <a:r>
              <a:rPr lang="es-ES" dirty="0"/>
              <a:t>.  Gonzalo Duque Escobar. Museo Samoga, U.N. de Colombia. </a:t>
            </a:r>
            <a:r>
              <a:rPr lang="es-ES" dirty="0" err="1"/>
              <a:t>Mzls</a:t>
            </a:r>
            <a:r>
              <a:rPr lang="es-ES" dirty="0"/>
              <a:t>, 2026.</a:t>
            </a:r>
          </a:p>
          <a:p>
            <a:r>
              <a:rPr lang="es-ES" i="1" dirty="0">
                <a:hlinkClick r:id="rId13"/>
              </a:rPr>
              <a:t>Aviturismo: sector emergente y promisorio</a:t>
            </a:r>
            <a:r>
              <a:rPr lang="es-ES" dirty="0"/>
              <a:t>. Duque Escobar, Gonzalo. La Patria. Manizales. Febrero 21 de 2022.</a:t>
            </a:r>
          </a:p>
          <a:p>
            <a:r>
              <a:rPr lang="es-ES" i="1" dirty="0">
                <a:hlinkClick r:id="rId14"/>
              </a:rPr>
              <a:t>Caldas en la biorregión cafetera.</a:t>
            </a:r>
            <a:r>
              <a:rPr lang="es-ES" dirty="0"/>
              <a:t> Duque Escobar, Gonzalo (2014) In: Foro “Por la Defensa del Patrimonio Público…”, </a:t>
            </a:r>
            <a:r>
              <a:rPr lang="es-ES" dirty="0" smtClean="0"/>
              <a:t>2014</a:t>
            </a:r>
            <a:r>
              <a:rPr lang="es-ES" dirty="0"/>
              <a:t>, Manizales, Caldas, Colombia.</a:t>
            </a:r>
          </a:p>
          <a:p>
            <a:r>
              <a:rPr lang="es-ES" i="1" dirty="0" smtClean="0">
                <a:hlinkClick r:id="rId15"/>
              </a:rPr>
              <a:t>Caldas </a:t>
            </a:r>
            <a:r>
              <a:rPr lang="es-ES" i="1" dirty="0">
                <a:hlinkClick r:id="rId15"/>
              </a:rPr>
              <a:t>en la Ecorregión Cafetera: Agua y Clima</a:t>
            </a:r>
            <a:r>
              <a:rPr lang="es-ES" dirty="0"/>
              <a:t>. Por: Gonzalo Duque Escobar. </a:t>
            </a:r>
            <a:r>
              <a:rPr lang="es-ES" dirty="0" smtClean="0"/>
              <a:t>In: Plan </a:t>
            </a:r>
            <a:r>
              <a:rPr lang="es-ES" dirty="0"/>
              <a:t>Departamental de Agua de Caldas. Manizales, octubre 10 de 2024.</a:t>
            </a:r>
          </a:p>
          <a:p>
            <a:r>
              <a:rPr lang="es-ES" i="1" dirty="0">
                <a:hlinkClick r:id="rId16"/>
              </a:rPr>
              <a:t>Cambio Climático en Colombia: La Amenaza. Antecedentes</a:t>
            </a:r>
            <a:r>
              <a:rPr lang="es-ES" dirty="0"/>
              <a:t>. Gonzalo Duque Escobar y Ricardo Álvarez León, 2022. Museo Interactivo Samoga de la U.N. de Colombia, y Fundación Nuevos Horizontes, Manizales.</a:t>
            </a:r>
          </a:p>
          <a:p>
            <a:r>
              <a:rPr lang="es-ES" i="1" dirty="0">
                <a:hlinkClick r:id="rId17"/>
              </a:rPr>
              <a:t>Cartago, nodo estratégico del Valle del Cauca</a:t>
            </a:r>
            <a:r>
              <a:rPr lang="es-ES" i="1" dirty="0"/>
              <a:t>. </a:t>
            </a:r>
            <a:r>
              <a:rPr lang="es-ES" dirty="0"/>
              <a:t>Por: Gonzalo Duque-Escobar. Documento del Museo Samoga de la U.N. de Colombia. Manizales, octubre 31 de 2026. </a:t>
            </a:r>
          </a:p>
          <a:p>
            <a:r>
              <a:rPr lang="es-ES" i="1" dirty="0" smtClean="0">
                <a:hlinkClick r:id="rId18"/>
              </a:rPr>
              <a:t>Colombia</a:t>
            </a:r>
            <a:r>
              <a:rPr lang="es-ES" i="1" dirty="0">
                <a:hlinkClick r:id="rId18"/>
              </a:rPr>
              <a:t>: riesgos </a:t>
            </a:r>
            <a:r>
              <a:rPr lang="es-ES" i="1" dirty="0" err="1">
                <a:hlinkClick r:id="rId18"/>
              </a:rPr>
              <a:t>geodinámicos</a:t>
            </a:r>
            <a:r>
              <a:rPr lang="es-ES" i="1" dirty="0">
                <a:hlinkClick r:id="rId18"/>
              </a:rPr>
              <a:t> y hábitat.</a:t>
            </a:r>
            <a:r>
              <a:rPr lang="es-ES" dirty="0"/>
              <a:t> Gonzalo Duque Escobar. Febrero 19 de 2018, U. N. de Colombia.</a:t>
            </a:r>
          </a:p>
          <a:p>
            <a:r>
              <a:rPr lang="es-ES" i="1" dirty="0">
                <a:hlinkClick r:id="rId19"/>
              </a:rPr>
              <a:t>Colombia – Sismos de 1979</a:t>
            </a:r>
            <a:r>
              <a:rPr lang="es-ES" dirty="0"/>
              <a:t>. Por Gonzalo Duque-Escobar. Universidad Nacional de Colombia. Noviembre 25, 2021.</a:t>
            </a:r>
          </a:p>
          <a:p>
            <a:r>
              <a:rPr lang="es-ES" i="1" dirty="0">
                <a:hlinkClick r:id="rId20"/>
              </a:rPr>
              <a:t>Corpocaldas y </a:t>
            </a:r>
            <a:r>
              <a:rPr lang="es-ES" i="1" dirty="0" err="1">
                <a:hlinkClick r:id="rId20"/>
              </a:rPr>
              <a:t>Cornare</a:t>
            </a:r>
            <a:r>
              <a:rPr lang="es-ES" i="1" dirty="0">
                <a:hlinkClick r:id="rId20"/>
              </a:rPr>
              <a:t> ultiman detalles para la adopción conjunta del PMA del Páramo de </a:t>
            </a:r>
            <a:r>
              <a:rPr lang="es-ES" i="1" dirty="0" err="1">
                <a:hlinkClick r:id="rId20"/>
              </a:rPr>
              <a:t>Sonsón</a:t>
            </a:r>
            <a:r>
              <a:rPr lang="es-ES" dirty="0"/>
              <a:t>. Corpocaldas, 2026</a:t>
            </a:r>
            <a:r>
              <a:rPr lang="es-ES" dirty="0" smtClean="0"/>
              <a:t>.</a:t>
            </a:r>
          </a:p>
          <a:p>
            <a:r>
              <a:rPr lang="es-ES" dirty="0" smtClean="0">
                <a:hlinkClick r:id="rId21"/>
              </a:rPr>
              <a:t>Datos Básicos del Municipio de Cartago</a:t>
            </a:r>
            <a:r>
              <a:rPr lang="es-ES" dirty="0" smtClean="0"/>
              <a:t>. DNP. Octubre de 2021.</a:t>
            </a:r>
            <a:endParaRPr lang="es-ES" dirty="0"/>
          </a:p>
          <a:p>
            <a:r>
              <a:rPr lang="es-ES" i="1" dirty="0" smtClean="0">
                <a:hlinkClick r:id="rId22"/>
              </a:rPr>
              <a:t>De la amenaza climática a la gestión del riesgo</a:t>
            </a:r>
            <a:r>
              <a:rPr lang="es-ES" dirty="0" smtClean="0"/>
              <a:t>. Gonzalo Duque Escobar. In: Periódico UNAL / 12-12-2022.</a:t>
            </a:r>
          </a:p>
          <a:p>
            <a:pPr lvl="0"/>
            <a:r>
              <a:rPr lang="es-ES" sz="3000" dirty="0">
                <a:hlinkClick r:id="rId23"/>
              </a:rPr>
              <a:t>De la gestión del riesgo por las amenazas naturales</a:t>
            </a:r>
            <a:r>
              <a:rPr lang="es-ES" sz="3000" dirty="0"/>
              <a:t>. Gonzalo Duque-Escobar. Ed. Circular RAC 587. Observatorio Astronómico de Manizales OAM. November 6, 2010.</a:t>
            </a:r>
          </a:p>
          <a:p>
            <a:endParaRPr lang="es-ES" dirty="0"/>
          </a:p>
        </p:txBody>
      </p:sp>
      <p:sp>
        <p:nvSpPr>
          <p:cNvPr id="4" name="Marcador de número de diapositiva 3"/>
          <p:cNvSpPr>
            <a:spLocks noGrp="1"/>
          </p:cNvSpPr>
          <p:nvPr>
            <p:ph type="sldNum" sz="quarter" idx="12"/>
          </p:nvPr>
        </p:nvSpPr>
        <p:spPr/>
        <p:txBody>
          <a:bodyPr/>
          <a:lstStyle/>
          <a:p>
            <a:fld id="{3ABFD74C-919A-4CF9-85E8-F6BB8F45D7C4}" type="slidenum">
              <a:rPr lang="en-US" smtClean="0"/>
              <a:t>7</a:t>
            </a:fld>
            <a:endParaRPr lang="en-US"/>
          </a:p>
        </p:txBody>
      </p:sp>
      <p:pic>
        <p:nvPicPr>
          <p:cNvPr id="5"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08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747" y="383299"/>
            <a:ext cx="8414795" cy="600549"/>
          </a:xfrm>
        </p:spPr>
        <p:txBody>
          <a:bodyPr>
            <a:noAutofit/>
          </a:bodyPr>
          <a:lstStyle/>
          <a:p>
            <a:r>
              <a:rPr lang="es-ES" sz="3600" b="1" dirty="0">
                <a:solidFill>
                  <a:schemeClr val="accent6">
                    <a:lumMod val="50000"/>
                  </a:schemeClr>
                </a:solidFill>
              </a:rPr>
              <a:t>Fuentes bibliográficas y de consulta 2 de 3:</a:t>
            </a:r>
            <a:endParaRPr lang="en-US" sz="3600" b="1" dirty="0">
              <a:solidFill>
                <a:schemeClr val="accent6">
                  <a:lumMod val="50000"/>
                </a:schemeClr>
              </a:solidFill>
            </a:endParaRPr>
          </a:p>
        </p:txBody>
      </p:sp>
      <p:sp>
        <p:nvSpPr>
          <p:cNvPr id="3" name="Marcador de contenido 2"/>
          <p:cNvSpPr>
            <a:spLocks noGrp="1"/>
          </p:cNvSpPr>
          <p:nvPr>
            <p:ph idx="1"/>
          </p:nvPr>
        </p:nvSpPr>
        <p:spPr>
          <a:xfrm>
            <a:off x="115747" y="983847"/>
            <a:ext cx="10684016" cy="6215465"/>
          </a:xfrm>
        </p:spPr>
        <p:txBody>
          <a:bodyPr>
            <a:noAutofit/>
          </a:bodyPr>
          <a:lstStyle/>
          <a:p>
            <a:r>
              <a:rPr lang="es-ES" sz="1100" dirty="0" smtClean="0">
                <a:solidFill>
                  <a:prstClr val="black"/>
                </a:solidFill>
                <a:hlinkClick r:id="rId2"/>
              </a:rPr>
              <a:t>Derechos </a:t>
            </a:r>
            <a:r>
              <a:rPr lang="es-ES" sz="1100" dirty="0">
                <a:solidFill>
                  <a:prstClr val="black"/>
                </a:solidFill>
                <a:hlinkClick r:id="rId2"/>
              </a:rPr>
              <a:t>Bioculturales y Amenazas para el PCC: caso Norte de Caldas.</a:t>
            </a:r>
            <a:r>
              <a:rPr lang="es-ES" sz="1100" dirty="0">
                <a:solidFill>
                  <a:prstClr val="black"/>
                </a:solidFill>
              </a:rPr>
              <a:t> </a:t>
            </a:r>
            <a:r>
              <a:rPr lang="es-ES" sz="1100" dirty="0">
                <a:solidFill>
                  <a:prstClr val="black"/>
                </a:solidFill>
              </a:rPr>
              <a:t>Por Gonzalo Duque Escobar-RVAC para la Escuela Virtual Ambiental EVA; Manizales, 27-07-2026. </a:t>
            </a:r>
          </a:p>
          <a:p>
            <a:r>
              <a:rPr lang="es-ES" sz="1100" dirty="0">
                <a:solidFill>
                  <a:prstClr val="black"/>
                </a:solidFill>
                <a:hlinkClick r:id="rId3"/>
              </a:rPr>
              <a:t>Desafío futuro- ciudades sostenibles e incluyentes</a:t>
            </a:r>
            <a:r>
              <a:rPr lang="es-ES" sz="1100" dirty="0">
                <a:solidFill>
                  <a:prstClr val="black"/>
                </a:solidFill>
              </a:rPr>
              <a:t>. Gonzalo Duque-Escobar; Manizales, julio 12 de 2023.</a:t>
            </a:r>
          </a:p>
          <a:p>
            <a:r>
              <a:rPr lang="es-ES" sz="1100" dirty="0">
                <a:solidFill>
                  <a:prstClr val="black"/>
                </a:solidFill>
                <a:hlinkClick r:id="rId4"/>
              </a:rPr>
              <a:t>Desafíos ambientales del Norte Caldense</a:t>
            </a:r>
            <a:r>
              <a:rPr lang="es-ES" sz="1100" dirty="0">
                <a:solidFill>
                  <a:prstClr val="black"/>
                </a:solidFill>
              </a:rPr>
              <a:t>. Por: Gonzalo Duque-Escobar; Documento de la Red de Veedurías Ambientales RVA; Pácora, septiembre 5 de 2023.</a:t>
            </a:r>
          </a:p>
          <a:p>
            <a:r>
              <a:rPr lang="es-ES" sz="1100" dirty="0">
                <a:solidFill>
                  <a:prstClr val="black"/>
                </a:solidFill>
                <a:hlinkClick r:id="rId5"/>
              </a:rPr>
              <a:t>Desarrollo y ruralidad en la región cafetalera</a:t>
            </a:r>
            <a:r>
              <a:rPr lang="es-ES" sz="1100" dirty="0">
                <a:solidFill>
                  <a:prstClr val="black"/>
                </a:solidFill>
              </a:rPr>
              <a:t>. Duque Escobar, Gonzalo. 2012-02-9. Act. 2024. </a:t>
            </a:r>
            <a:r>
              <a:rPr lang="es-ES" sz="1100" dirty="0">
                <a:solidFill>
                  <a:prstClr val="black"/>
                </a:solidFill>
              </a:rPr>
              <a:t>Universidad Nacional de Colombia Sede </a:t>
            </a:r>
            <a:r>
              <a:rPr lang="es-ES" sz="1100" dirty="0" smtClean="0">
                <a:solidFill>
                  <a:prstClr val="black"/>
                </a:solidFill>
              </a:rPr>
              <a:t>Manizales</a:t>
            </a:r>
            <a:r>
              <a:rPr lang="es-ES" sz="1100" dirty="0">
                <a:solidFill>
                  <a:prstClr val="black"/>
                </a:solidFill>
              </a:rPr>
              <a:t>.</a:t>
            </a:r>
            <a:endParaRPr lang="es-ES" sz="1100" dirty="0">
              <a:solidFill>
                <a:prstClr val="black"/>
              </a:solidFill>
            </a:endParaRPr>
          </a:p>
          <a:p>
            <a:r>
              <a:rPr lang="es-ES" sz="1100" dirty="0">
                <a:solidFill>
                  <a:prstClr val="black"/>
                </a:solidFill>
                <a:hlinkClick r:id="rId6"/>
              </a:rPr>
              <a:t>Desastre por sismo del 10-08-2026 en El Palmar Chocó</a:t>
            </a:r>
            <a:r>
              <a:rPr lang="es-ES" sz="1100" dirty="0">
                <a:solidFill>
                  <a:prstClr val="black"/>
                </a:solidFill>
              </a:rPr>
              <a:t>. Gonzalo Duque Escobar: U. N. de Col.; Manizales, 10 08 2026.</a:t>
            </a:r>
          </a:p>
          <a:p>
            <a:r>
              <a:rPr lang="es-ES" sz="1100" dirty="0">
                <a:solidFill>
                  <a:prstClr val="black"/>
                </a:solidFill>
                <a:hlinkClick r:id="rId7"/>
              </a:rPr>
              <a:t>Ecorregión y bioturismo</a:t>
            </a:r>
            <a:r>
              <a:rPr lang="es-ES" sz="1100" dirty="0">
                <a:solidFill>
                  <a:prstClr val="black"/>
                </a:solidFill>
              </a:rPr>
              <a:t>. Por: Gonzalo Duque-Escobar. Boletín Ambiental 163 del IDEA-U.N. – Manizales. 20 01 2020.</a:t>
            </a:r>
          </a:p>
          <a:p>
            <a:r>
              <a:rPr lang="es-ES" sz="1100" dirty="0">
                <a:solidFill>
                  <a:prstClr val="black"/>
                </a:solidFill>
                <a:hlinkClick r:id="rId8"/>
              </a:rPr>
              <a:t>Ecosistemas y biodiversidad en Caldas</a:t>
            </a:r>
            <a:r>
              <a:rPr lang="es-ES" sz="1100" dirty="0">
                <a:solidFill>
                  <a:prstClr val="black"/>
                </a:solidFill>
              </a:rPr>
              <a:t>. Escuela Ambiental EVA de la RVAC. Museo Samoga; 2025 10 </a:t>
            </a:r>
            <a:r>
              <a:rPr lang="es-ES" sz="1100" dirty="0">
                <a:solidFill>
                  <a:prstClr val="black"/>
                </a:solidFill>
              </a:rPr>
              <a:t>27.</a:t>
            </a:r>
          </a:p>
          <a:p>
            <a:r>
              <a:rPr lang="es-ES" sz="1100" dirty="0">
                <a:solidFill>
                  <a:prstClr val="black"/>
                </a:solidFill>
                <a:hlinkClick r:id="rId9"/>
              </a:rPr>
              <a:t>Ecoturismo </a:t>
            </a:r>
            <a:r>
              <a:rPr lang="es-ES" sz="1100" dirty="0">
                <a:solidFill>
                  <a:prstClr val="black"/>
                </a:solidFill>
                <a:hlinkClick r:id="rId9"/>
              </a:rPr>
              <a:t>en la tierra del café</a:t>
            </a:r>
            <a:r>
              <a:rPr lang="es-ES" sz="1100" dirty="0">
                <a:solidFill>
                  <a:prstClr val="black"/>
                </a:solidFill>
              </a:rPr>
              <a:t>. Por: Gonzalo Duque-Escobar. Museo Interactivo Samoga. Manizales, 22-09-2025. </a:t>
            </a:r>
          </a:p>
          <a:p>
            <a:r>
              <a:rPr lang="es-ES" sz="1100" dirty="0">
                <a:solidFill>
                  <a:prstClr val="black"/>
                </a:solidFill>
                <a:hlinkClick r:id="rId10"/>
              </a:rPr>
              <a:t>El </a:t>
            </a:r>
            <a:r>
              <a:rPr lang="es-ES" sz="1100" dirty="0">
                <a:solidFill>
                  <a:prstClr val="black"/>
                </a:solidFill>
                <a:hlinkClick r:id="rId10"/>
              </a:rPr>
              <a:t>fértil valle del río Cauca.</a:t>
            </a:r>
            <a:r>
              <a:rPr lang="es-ES" sz="1100" dirty="0">
                <a:solidFill>
                  <a:prstClr val="black"/>
                </a:solidFill>
              </a:rPr>
              <a:t> Gonzalo Duque-Escobar. (7-07-2026). l Museo Interactivo Samoga y SMP de Manizales</a:t>
            </a:r>
            <a:r>
              <a:rPr lang="es-ES" sz="1100" dirty="0">
                <a:solidFill>
                  <a:prstClr val="black"/>
                </a:solidFill>
              </a:rPr>
              <a:t>.</a:t>
            </a:r>
            <a:r>
              <a:rPr lang="es-ES" sz="1100" dirty="0">
                <a:solidFill>
                  <a:prstClr val="black"/>
                </a:solidFill>
                <a:hlinkClick r:id="rId11"/>
              </a:rPr>
              <a:t> </a:t>
            </a:r>
            <a:endParaRPr lang="es-ES" sz="1100" dirty="0">
              <a:solidFill>
                <a:prstClr val="black"/>
              </a:solidFill>
              <a:hlinkClick r:id="rId11"/>
            </a:endParaRPr>
          </a:p>
          <a:p>
            <a:r>
              <a:rPr lang="es-ES" sz="1100" dirty="0">
                <a:solidFill>
                  <a:prstClr val="black"/>
                </a:solidFill>
                <a:hlinkClick r:id="rId11"/>
              </a:rPr>
              <a:t>El </a:t>
            </a:r>
            <a:r>
              <a:rPr lang="es-ES" sz="1100" dirty="0">
                <a:solidFill>
                  <a:prstClr val="black"/>
                </a:solidFill>
                <a:hlinkClick r:id="rId11"/>
              </a:rPr>
              <a:t>Ferrocarril Cafetero y la </a:t>
            </a:r>
            <a:r>
              <a:rPr lang="es-ES" sz="1100" dirty="0" err="1">
                <a:solidFill>
                  <a:prstClr val="black"/>
                </a:solidFill>
                <a:hlinkClick r:id="rId11"/>
              </a:rPr>
              <a:t>Intermodalidad</a:t>
            </a:r>
            <a:r>
              <a:rPr lang="es-ES" sz="1100" dirty="0">
                <a:solidFill>
                  <a:prstClr val="black"/>
                </a:solidFill>
              </a:rPr>
              <a:t>. Gonzalo Duque-Escobar. (19-10-2021). Documento del Museo Interactivo Samoga y la SMP de Manizales.</a:t>
            </a:r>
          </a:p>
          <a:p>
            <a:r>
              <a:rPr lang="es-ES" sz="1100" dirty="0">
                <a:solidFill>
                  <a:prstClr val="black"/>
                </a:solidFill>
                <a:hlinkClick r:id="rId12"/>
              </a:rPr>
              <a:t>El </a:t>
            </a:r>
            <a:r>
              <a:rPr lang="es-ES" sz="1100" dirty="0">
                <a:solidFill>
                  <a:prstClr val="black"/>
                </a:solidFill>
                <a:hlinkClick r:id="rId12"/>
              </a:rPr>
              <a:t>Quindío, antes y después del desastre.</a:t>
            </a:r>
            <a:r>
              <a:rPr lang="es-ES" sz="1100" dirty="0">
                <a:solidFill>
                  <a:prstClr val="black"/>
                </a:solidFill>
              </a:rPr>
              <a:t> Por: Gonzalo Duque Escobar. </a:t>
            </a:r>
            <a:r>
              <a:rPr lang="es-ES" sz="1100" dirty="0" err="1">
                <a:solidFill>
                  <a:prstClr val="black"/>
                </a:solidFill>
              </a:rPr>
              <a:t>Pijao</a:t>
            </a:r>
            <a:r>
              <a:rPr lang="es-ES" sz="1100" dirty="0">
                <a:solidFill>
                  <a:prstClr val="black"/>
                </a:solidFill>
              </a:rPr>
              <a:t>, junio 23 de 1999.</a:t>
            </a:r>
          </a:p>
          <a:p>
            <a:r>
              <a:rPr lang="es-ES" sz="1100" dirty="0">
                <a:solidFill>
                  <a:prstClr val="black"/>
                </a:solidFill>
                <a:hlinkClick r:id="rId13"/>
              </a:rPr>
              <a:t>¿En dónde queda y qué se puede hacer en Aguadas, pueblo conocido como la “ciudad de las brumas”? R</a:t>
            </a:r>
            <a:r>
              <a:rPr lang="es-ES" sz="1100" dirty="0">
                <a:solidFill>
                  <a:prstClr val="black"/>
                </a:solidFill>
              </a:rPr>
              <a:t>evista Semana. Redacción Turismo. 6 de noviembre de 2024.</a:t>
            </a:r>
          </a:p>
          <a:p>
            <a:r>
              <a:rPr lang="es-ES" sz="1100" dirty="0">
                <a:solidFill>
                  <a:prstClr val="black"/>
                </a:solidFill>
                <a:hlinkClick r:id="rId14"/>
              </a:rPr>
              <a:t>Encantos del PCC: puebliando por la ecorregión cafetera.</a:t>
            </a:r>
            <a:r>
              <a:rPr lang="es-ES" sz="1100" dirty="0">
                <a:solidFill>
                  <a:prstClr val="black"/>
                </a:solidFill>
              </a:rPr>
              <a:t> Gonzalo Duque-Escobar. Documento del Museo Interactivo Samoga de la U.N. de Colombia; Manizales, 18-02-2024.</a:t>
            </a:r>
          </a:p>
          <a:p>
            <a:r>
              <a:rPr lang="es-ES" sz="1100" dirty="0">
                <a:solidFill>
                  <a:prstClr val="black"/>
                </a:solidFill>
                <a:hlinkClick r:id="rId15"/>
              </a:rPr>
              <a:t>Estos son los encantos de aguadas el pueblo de Caldas donde se teje el famoso sombrero de iraca y se baila pasillo</a:t>
            </a:r>
            <a:r>
              <a:rPr lang="es-ES" sz="1100" dirty="0">
                <a:solidFill>
                  <a:prstClr val="black"/>
                </a:solidFill>
              </a:rPr>
              <a:t>. Revista Semana. Agosto 23 de 2024.</a:t>
            </a:r>
          </a:p>
          <a:p>
            <a:r>
              <a:rPr lang="es-ES" sz="1100" dirty="0">
                <a:solidFill>
                  <a:prstClr val="black"/>
                </a:solidFill>
                <a:hlinkClick r:id="rId16"/>
              </a:rPr>
              <a:t>Estudio de la microzonificación Sísmica en el Eje Cafetero</a:t>
            </a:r>
            <a:r>
              <a:rPr lang="es-ES" sz="1100" dirty="0">
                <a:solidFill>
                  <a:prstClr val="black"/>
                </a:solidFill>
              </a:rPr>
              <a:t>. Gabriel Bernal. UN- Ingeniar. In: Conmemoración de los 20 años del Terremoto del Quindío. Idea.  2019.</a:t>
            </a:r>
          </a:p>
          <a:p>
            <a:r>
              <a:rPr lang="es-ES" sz="1100" dirty="0">
                <a:solidFill>
                  <a:prstClr val="black"/>
                </a:solidFill>
                <a:hlinkClick r:id="rId17"/>
              </a:rPr>
              <a:t>Evaluación de la amenaza, la vulnerabilidad y el riesgo “Elementos para el Ordenamiento y la Planeación del Desarrollo”</a:t>
            </a:r>
            <a:r>
              <a:rPr lang="es-ES" sz="1100" dirty="0">
                <a:solidFill>
                  <a:prstClr val="black"/>
                </a:solidFill>
              </a:rPr>
              <a:t> Omar Darío Cardona, La RED, 1993.</a:t>
            </a:r>
          </a:p>
          <a:p>
            <a:r>
              <a:rPr lang="es-ES" sz="1100" dirty="0" smtClean="0">
                <a:solidFill>
                  <a:prstClr val="black"/>
                </a:solidFill>
                <a:hlinkClick r:id="rId18"/>
              </a:rPr>
              <a:t>Geotecnia</a:t>
            </a:r>
            <a:r>
              <a:rPr lang="es-ES" sz="1100" dirty="0" smtClean="0">
                <a:solidFill>
                  <a:prstClr val="black"/>
                </a:solidFill>
              </a:rPr>
              <a:t> </a:t>
            </a:r>
            <a:r>
              <a:rPr lang="es-ES" sz="1100" dirty="0">
                <a:solidFill>
                  <a:prstClr val="black"/>
                </a:solidFill>
                <a:hlinkClick r:id="rId18"/>
              </a:rPr>
              <a:t>para el trópico andino.</a:t>
            </a:r>
            <a:r>
              <a:rPr lang="es-ES" sz="1100" dirty="0">
                <a:solidFill>
                  <a:prstClr val="black"/>
                </a:solidFill>
              </a:rPr>
              <a:t> </a:t>
            </a:r>
            <a:r>
              <a:rPr lang="es-ES" sz="1100" dirty="0">
                <a:solidFill>
                  <a:prstClr val="black"/>
                </a:solidFill>
              </a:rPr>
              <a:t>Escobar Potes, Carlos Enrique and Duque Escobar, Gonzalo (2016) U.N. de Colombia.</a:t>
            </a:r>
          </a:p>
          <a:p>
            <a:r>
              <a:rPr lang="es-ES" sz="1100" dirty="0">
                <a:solidFill>
                  <a:prstClr val="black"/>
                </a:solidFill>
                <a:hlinkClick r:id="rId19"/>
              </a:rPr>
              <a:t>Gestión ambiental del riesgo en el territorio</a:t>
            </a:r>
            <a:r>
              <a:rPr lang="es-ES" sz="1100" dirty="0">
                <a:solidFill>
                  <a:prstClr val="black"/>
                </a:solidFill>
              </a:rPr>
              <a:t>. Duque Escobar, Gonzalo.  2018. IDEA de la Universidad Nacional de Colombia.</a:t>
            </a:r>
          </a:p>
          <a:p>
            <a:r>
              <a:rPr lang="es-ES" sz="1100" dirty="0">
                <a:solidFill>
                  <a:prstClr val="black"/>
                </a:solidFill>
                <a:hlinkClick r:id="rId20"/>
              </a:rPr>
              <a:t>Gestión del riesgo natural y el caso de Colombia</a:t>
            </a:r>
            <a:r>
              <a:rPr lang="es-ES" sz="1100" dirty="0">
                <a:solidFill>
                  <a:prstClr val="black"/>
                </a:solidFill>
              </a:rPr>
              <a:t>. Gonzalo Duque Escobar. 24 jun 2019. U.N de Colombia.</a:t>
            </a:r>
          </a:p>
          <a:p>
            <a:r>
              <a:rPr lang="es-ES" sz="1100" dirty="0">
                <a:solidFill>
                  <a:prstClr val="black"/>
                </a:solidFill>
                <a:hlinkClick r:id="rId21"/>
              </a:rPr>
              <a:t>Hacia la sustentabilidad urbana. </a:t>
            </a:r>
            <a:r>
              <a:rPr lang="es-ES" sz="1100" dirty="0">
                <a:solidFill>
                  <a:prstClr val="black"/>
                </a:solidFill>
              </a:rPr>
              <a:t>Gonzalo Duque-Escobar. Universidad Nacional de Colombia, Manizales, 2023-08-02.</a:t>
            </a:r>
          </a:p>
          <a:p>
            <a:r>
              <a:rPr lang="es-ES" sz="1100" dirty="0">
                <a:solidFill>
                  <a:prstClr val="black"/>
                </a:solidFill>
                <a:hlinkClick r:id="rId22"/>
              </a:rPr>
              <a:t>Historia de los terremotos en Colombia</a:t>
            </a:r>
            <a:r>
              <a:rPr lang="es-ES" sz="1100" dirty="0">
                <a:solidFill>
                  <a:prstClr val="black"/>
                </a:solidFill>
              </a:rPr>
              <a:t>. Front </a:t>
            </a:r>
            <a:r>
              <a:rPr lang="es-ES" sz="1100" dirty="0" err="1">
                <a:solidFill>
                  <a:prstClr val="black"/>
                </a:solidFill>
              </a:rPr>
              <a:t>Cover</a:t>
            </a:r>
            <a:r>
              <a:rPr lang="es-ES" sz="1100" dirty="0">
                <a:solidFill>
                  <a:prstClr val="black"/>
                </a:solidFill>
              </a:rPr>
              <a:t>. Jesús Emilio Ramírez. Instituto Geográfico Agustín Codazzi, 1969</a:t>
            </a:r>
            <a:r>
              <a:rPr lang="es-ES" sz="1100" dirty="0">
                <a:solidFill>
                  <a:prstClr val="black"/>
                </a:solidFill>
              </a:rPr>
              <a:t>.</a:t>
            </a:r>
            <a:endParaRPr lang="es-ES" sz="1100" dirty="0">
              <a:solidFill>
                <a:prstClr val="black"/>
              </a:solidFill>
            </a:endParaRPr>
          </a:p>
        </p:txBody>
      </p:sp>
      <p:sp>
        <p:nvSpPr>
          <p:cNvPr id="4" name="Marcador de número de diapositiva 3"/>
          <p:cNvSpPr>
            <a:spLocks noGrp="1"/>
          </p:cNvSpPr>
          <p:nvPr>
            <p:ph type="sldNum" sz="quarter" idx="12"/>
          </p:nvPr>
        </p:nvSpPr>
        <p:spPr/>
        <p:txBody>
          <a:bodyPr/>
          <a:lstStyle/>
          <a:p>
            <a:fld id="{3ABFD74C-919A-4CF9-85E8-F6BB8F45D7C4}" type="slidenum">
              <a:rPr lang="en-US" smtClean="0"/>
              <a:t>8</a:t>
            </a:fld>
            <a:endParaRPr lang="en-US"/>
          </a:p>
        </p:txBody>
      </p:sp>
      <p:pic>
        <p:nvPicPr>
          <p:cNvPr id="5"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603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747" y="383299"/>
            <a:ext cx="8414795" cy="600549"/>
          </a:xfrm>
        </p:spPr>
        <p:txBody>
          <a:bodyPr>
            <a:noAutofit/>
          </a:bodyPr>
          <a:lstStyle/>
          <a:p>
            <a:r>
              <a:rPr lang="es-ES" sz="3600" b="1" dirty="0">
                <a:solidFill>
                  <a:schemeClr val="accent6">
                    <a:lumMod val="50000"/>
                  </a:schemeClr>
                </a:solidFill>
              </a:rPr>
              <a:t>Fuentes bibliográficas y de consulta </a:t>
            </a:r>
            <a:r>
              <a:rPr lang="es-ES" sz="3600" b="1" dirty="0" smtClean="0">
                <a:solidFill>
                  <a:schemeClr val="accent6">
                    <a:lumMod val="50000"/>
                  </a:schemeClr>
                </a:solidFill>
              </a:rPr>
              <a:t>3 </a:t>
            </a:r>
            <a:r>
              <a:rPr lang="es-ES" sz="3600" b="1" dirty="0">
                <a:solidFill>
                  <a:schemeClr val="accent6">
                    <a:lumMod val="50000"/>
                  </a:schemeClr>
                </a:solidFill>
              </a:rPr>
              <a:t>de 3:</a:t>
            </a:r>
            <a:endParaRPr lang="en-US" sz="3600" b="1" dirty="0">
              <a:solidFill>
                <a:schemeClr val="accent6">
                  <a:lumMod val="50000"/>
                </a:schemeClr>
              </a:solidFill>
            </a:endParaRPr>
          </a:p>
        </p:txBody>
      </p:sp>
      <p:sp>
        <p:nvSpPr>
          <p:cNvPr id="3" name="Marcador de contenido 2"/>
          <p:cNvSpPr>
            <a:spLocks noGrp="1"/>
          </p:cNvSpPr>
          <p:nvPr>
            <p:ph idx="1"/>
          </p:nvPr>
        </p:nvSpPr>
        <p:spPr>
          <a:xfrm>
            <a:off x="115747" y="983847"/>
            <a:ext cx="10684016" cy="6215465"/>
          </a:xfrm>
        </p:spPr>
        <p:txBody>
          <a:bodyPr>
            <a:normAutofit fontScale="62500" lnSpcReduction="20000"/>
          </a:bodyPr>
          <a:lstStyle/>
          <a:p>
            <a:r>
              <a:rPr lang="es-ES" sz="1800" dirty="0">
                <a:solidFill>
                  <a:prstClr val="black"/>
                </a:solidFill>
                <a:hlinkClick r:id="rId2"/>
              </a:rPr>
              <a:t>Incendios forestales y clima en Colombia. </a:t>
            </a:r>
            <a:r>
              <a:rPr lang="es-ES" sz="1800" dirty="0">
                <a:solidFill>
                  <a:prstClr val="black"/>
                </a:solidFill>
              </a:rPr>
              <a:t>Gonzalo Duque-Escobar. </a:t>
            </a:r>
            <a:r>
              <a:rPr lang="es-ES" sz="1800" dirty="0" smtClean="0">
                <a:solidFill>
                  <a:prstClr val="black"/>
                </a:solidFill>
              </a:rPr>
              <a:t>Museo </a:t>
            </a:r>
            <a:r>
              <a:rPr lang="es-ES" sz="1800" dirty="0">
                <a:solidFill>
                  <a:prstClr val="black"/>
                </a:solidFill>
              </a:rPr>
              <a:t>Interactivo Samoga de la U.N. de Colombia; </a:t>
            </a:r>
            <a:r>
              <a:rPr lang="es-ES" sz="1800" dirty="0" smtClean="0">
                <a:solidFill>
                  <a:prstClr val="black"/>
                </a:solidFill>
              </a:rPr>
              <a:t>Manizales</a:t>
            </a:r>
            <a:r>
              <a:rPr lang="es-ES" sz="1800" dirty="0">
                <a:solidFill>
                  <a:prstClr val="black"/>
                </a:solidFill>
              </a:rPr>
              <a:t>. </a:t>
            </a:r>
            <a:r>
              <a:rPr lang="es-ES" sz="1800" dirty="0">
                <a:solidFill>
                  <a:prstClr val="black"/>
                </a:solidFill>
              </a:rPr>
              <a:t>Lunes 29 de enero de 2024.</a:t>
            </a:r>
          </a:p>
          <a:p>
            <a:r>
              <a:rPr lang="es-ES" sz="1800" dirty="0">
                <a:solidFill>
                  <a:prstClr val="black"/>
                </a:solidFill>
                <a:hlinkClick r:id="rId3"/>
              </a:rPr>
              <a:t>La adaptación de la ciudad al trópico andino</a:t>
            </a:r>
            <a:r>
              <a:rPr lang="es-ES" sz="1800" dirty="0">
                <a:solidFill>
                  <a:prstClr val="black"/>
                </a:solidFill>
              </a:rPr>
              <a:t>. Gonzalo Duque-Escobar; U. N. de Colombia. Manizales, febrero 7 de 2022.</a:t>
            </a:r>
          </a:p>
          <a:p>
            <a:r>
              <a:rPr lang="es-ES" sz="1800" dirty="0">
                <a:solidFill>
                  <a:prstClr val="black"/>
                </a:solidFill>
                <a:hlinkClick r:id="rId4"/>
              </a:rPr>
              <a:t>La amenaza climática en la Ecorregión Cafetera</a:t>
            </a:r>
            <a:r>
              <a:rPr lang="es-ES" sz="1800" dirty="0">
                <a:solidFill>
                  <a:prstClr val="black"/>
                </a:solidFill>
              </a:rPr>
              <a:t>. Gonzalo Duque Escobar. In: Semana Ambiental del IU de Caldas. </a:t>
            </a:r>
            <a:r>
              <a:rPr lang="es-ES" sz="1800" dirty="0">
                <a:solidFill>
                  <a:prstClr val="black"/>
                </a:solidFill>
              </a:rPr>
              <a:t>2022.</a:t>
            </a:r>
          </a:p>
          <a:p>
            <a:pPr lvl="0"/>
            <a:r>
              <a:rPr lang="es-ES" sz="1800" dirty="0">
                <a:solidFill>
                  <a:prstClr val="black"/>
                </a:solidFill>
                <a:hlinkClick r:id="rId5"/>
              </a:rPr>
              <a:t>La ‘Calle Real’ trazará el desarrollo turístico de Sevilla</a:t>
            </a:r>
            <a:r>
              <a:rPr lang="es-ES" sz="1800" dirty="0">
                <a:solidFill>
                  <a:prstClr val="black"/>
                </a:solidFill>
              </a:rPr>
              <a:t>. Por: Jairo Zapata; 16/03/2022. Gobernación del Valle. </a:t>
            </a:r>
            <a:endParaRPr lang="en-US" sz="1800" dirty="0">
              <a:solidFill>
                <a:prstClr val="black"/>
              </a:solidFill>
            </a:endParaRPr>
          </a:p>
          <a:p>
            <a:r>
              <a:rPr lang="es-ES" sz="1800" dirty="0" smtClean="0">
                <a:solidFill>
                  <a:prstClr val="black"/>
                </a:solidFill>
                <a:hlinkClick r:id="rId6"/>
              </a:rPr>
              <a:t>La </a:t>
            </a:r>
            <a:r>
              <a:rPr lang="es-ES" sz="1800" dirty="0">
                <a:solidFill>
                  <a:prstClr val="black"/>
                </a:solidFill>
                <a:hlinkClick r:id="rId6"/>
              </a:rPr>
              <a:t>catástrofe del Eje Cafetero en un país sin memoria</a:t>
            </a:r>
            <a:r>
              <a:rPr lang="es-ES" sz="1800" dirty="0">
                <a:solidFill>
                  <a:prstClr val="black"/>
                </a:solidFill>
              </a:rPr>
              <a:t>. </a:t>
            </a:r>
            <a:r>
              <a:rPr lang="es-ES" sz="1800" dirty="0">
                <a:solidFill>
                  <a:prstClr val="black"/>
                </a:solidFill>
              </a:rPr>
              <a:t>María Rosario Saavedra y Gonzalo Duque Escobar. CINEP, 1999</a:t>
            </a:r>
            <a:r>
              <a:rPr lang="es-ES" sz="1800" dirty="0">
                <a:solidFill>
                  <a:prstClr val="black"/>
                </a:solidFill>
              </a:rPr>
              <a:t>.</a:t>
            </a:r>
            <a:r>
              <a:rPr lang="es-ES" sz="1800" dirty="0">
                <a:solidFill>
                  <a:prstClr val="black"/>
                </a:solidFill>
                <a:hlinkClick r:id="rId7"/>
              </a:rPr>
              <a:t> </a:t>
            </a:r>
            <a:endParaRPr lang="es-ES" sz="1800" dirty="0">
              <a:solidFill>
                <a:prstClr val="black"/>
              </a:solidFill>
              <a:hlinkClick r:id="rId7"/>
            </a:endParaRPr>
          </a:p>
          <a:p>
            <a:r>
              <a:rPr lang="es-ES" sz="1800" dirty="0">
                <a:solidFill>
                  <a:prstClr val="black"/>
                </a:solidFill>
                <a:hlinkClick r:id="rId7"/>
              </a:rPr>
              <a:t>La </a:t>
            </a:r>
            <a:r>
              <a:rPr lang="es-ES" sz="1800" dirty="0">
                <a:solidFill>
                  <a:prstClr val="black"/>
                </a:solidFill>
                <a:hlinkClick r:id="rId7"/>
              </a:rPr>
              <a:t>cuenca del río "De La Vieja".</a:t>
            </a:r>
            <a:r>
              <a:rPr lang="es-ES" sz="1800" dirty="0">
                <a:solidFill>
                  <a:prstClr val="black"/>
                </a:solidFill>
              </a:rPr>
              <a:t> Por: Gonzalo Duque Escobar. Documento del Museo Samoga. Manizales, julio 22 de 2026.</a:t>
            </a:r>
          </a:p>
          <a:p>
            <a:r>
              <a:rPr lang="es-ES" sz="1800" dirty="0">
                <a:solidFill>
                  <a:prstClr val="black"/>
                </a:solidFill>
                <a:hlinkClick r:id="rId8"/>
              </a:rPr>
              <a:t>Las </a:t>
            </a:r>
            <a:r>
              <a:rPr lang="es-ES" sz="1800" dirty="0">
                <a:solidFill>
                  <a:prstClr val="black"/>
                </a:solidFill>
                <a:hlinkClick r:id="rId8"/>
              </a:rPr>
              <a:t>amenazas naturales en el Eje Cafetero</a:t>
            </a:r>
            <a:r>
              <a:rPr lang="es-ES" sz="1800" dirty="0">
                <a:solidFill>
                  <a:prstClr val="black"/>
                </a:solidFill>
              </a:rPr>
              <a:t>. Por Gonzalo Duque Escobar. In: Revista Impronta de la ACH, 2024.</a:t>
            </a:r>
          </a:p>
          <a:p>
            <a:r>
              <a:rPr lang="es-ES" sz="1800" dirty="0" smtClean="0">
                <a:solidFill>
                  <a:prstClr val="black"/>
                </a:solidFill>
                <a:hlinkClick r:id="rId9"/>
              </a:rPr>
              <a:t>Manual </a:t>
            </a:r>
            <a:r>
              <a:rPr lang="es-ES" sz="1800" dirty="0">
                <a:solidFill>
                  <a:prstClr val="black"/>
                </a:solidFill>
                <a:hlinkClick r:id="rId9"/>
              </a:rPr>
              <a:t>de geología para ingenieros.</a:t>
            </a:r>
            <a:r>
              <a:rPr lang="es-ES" sz="1800" dirty="0">
                <a:solidFill>
                  <a:prstClr val="black"/>
                </a:solidFill>
              </a:rPr>
              <a:t> </a:t>
            </a:r>
            <a:r>
              <a:rPr lang="es-ES" sz="1800" dirty="0">
                <a:solidFill>
                  <a:prstClr val="black"/>
                </a:solidFill>
              </a:rPr>
              <a:t>Duque Escobar, Gonzalo (2003) Universidad Nacional de Colombia, Manizales.</a:t>
            </a:r>
          </a:p>
          <a:p>
            <a:r>
              <a:rPr lang="es-ES" sz="1800" dirty="0">
                <a:solidFill>
                  <a:prstClr val="black"/>
                </a:solidFill>
                <a:hlinkClick r:id="rId10"/>
              </a:rPr>
              <a:t>Modelo nacional de amenaza sísmica para Colombia</a:t>
            </a:r>
            <a:r>
              <a:rPr lang="es-ES" sz="1800" dirty="0">
                <a:solidFill>
                  <a:prstClr val="black"/>
                </a:solidFill>
              </a:rPr>
              <a:t>. Servicio Geológico Col. y F. Global </a:t>
            </a:r>
            <a:r>
              <a:rPr lang="es-ES" sz="1800" dirty="0" err="1">
                <a:solidFill>
                  <a:prstClr val="black"/>
                </a:solidFill>
              </a:rPr>
              <a:t>Earthquake</a:t>
            </a:r>
            <a:r>
              <a:rPr lang="es-ES" sz="1800" dirty="0">
                <a:solidFill>
                  <a:prstClr val="black"/>
                </a:solidFill>
              </a:rPr>
              <a:t> </a:t>
            </a:r>
            <a:r>
              <a:rPr lang="es-ES" sz="1800" dirty="0" err="1">
                <a:solidFill>
                  <a:prstClr val="black"/>
                </a:solidFill>
              </a:rPr>
              <a:t>Model</a:t>
            </a:r>
            <a:r>
              <a:rPr lang="es-ES" sz="1800" dirty="0">
                <a:solidFill>
                  <a:prstClr val="black"/>
                </a:solidFill>
              </a:rPr>
              <a:t> (2018).</a:t>
            </a:r>
          </a:p>
          <a:p>
            <a:r>
              <a:rPr lang="es-ES" sz="1800" dirty="0">
                <a:solidFill>
                  <a:prstClr val="black"/>
                </a:solidFill>
                <a:hlinkClick r:id="rId11"/>
              </a:rPr>
              <a:t>Nueva falla geológica altera mapa de amenaza sísmica en Colombia.</a:t>
            </a:r>
            <a:r>
              <a:rPr lang="es-ES" sz="1800" dirty="0">
                <a:solidFill>
                  <a:prstClr val="black"/>
                </a:solidFill>
              </a:rPr>
              <a:t> Carlos A. Vargas (2011) U.N. Periódico.</a:t>
            </a:r>
          </a:p>
          <a:p>
            <a:r>
              <a:rPr lang="es-ES" sz="1800" dirty="0">
                <a:solidFill>
                  <a:prstClr val="black"/>
                </a:solidFill>
                <a:hlinkClick r:id="rId12"/>
              </a:rPr>
              <a:t>ONG: desarrollo sostenible, gestión del riesgo y cambio climático</a:t>
            </a:r>
            <a:r>
              <a:rPr lang="es-ES" sz="1800" dirty="0">
                <a:solidFill>
                  <a:prstClr val="black"/>
                </a:solidFill>
              </a:rPr>
              <a:t>. Gonzalo Duque-Escobar. In: Foro sobre Cambio Climático. Universidad de Manizales. Junio 5 de 2019.</a:t>
            </a:r>
          </a:p>
          <a:p>
            <a:r>
              <a:rPr lang="es-ES" sz="1800" dirty="0">
                <a:solidFill>
                  <a:prstClr val="black"/>
                </a:solidFill>
                <a:hlinkClick r:id="rId13"/>
              </a:rPr>
              <a:t>PCCC: disrupciones y derechos bioculturales. </a:t>
            </a:r>
            <a:r>
              <a:rPr lang="es-ES" sz="1800" dirty="0">
                <a:solidFill>
                  <a:prstClr val="black"/>
                </a:solidFill>
              </a:rPr>
              <a:t>Gonzalo Duque-Escobar. Asamblea de Caldas. Julio 7 de 2021.</a:t>
            </a:r>
          </a:p>
          <a:p>
            <a:r>
              <a:rPr lang="es-ES" sz="1800" dirty="0">
                <a:solidFill>
                  <a:prstClr val="black"/>
                </a:solidFill>
                <a:hlinkClick r:id="rId14"/>
              </a:rPr>
              <a:t>PCC y Cultura en el territorio caldense</a:t>
            </a:r>
            <a:r>
              <a:rPr lang="es-ES" sz="1800" dirty="0">
                <a:solidFill>
                  <a:prstClr val="black"/>
                </a:solidFill>
              </a:rPr>
              <a:t>. Por: Gonzalo Duque Escobar (2019). Exposición del Fique, Aranzazu, Caldas.</a:t>
            </a:r>
          </a:p>
          <a:p>
            <a:r>
              <a:rPr lang="es-ES" sz="1800" dirty="0">
                <a:solidFill>
                  <a:prstClr val="black"/>
                </a:solidFill>
                <a:hlinkClick r:id="rId15"/>
              </a:rPr>
              <a:t>Plan de Desarrollo Aguadas – Caldas 2024 – 2027</a:t>
            </a:r>
            <a:r>
              <a:rPr lang="es-ES" sz="1800" dirty="0">
                <a:solidFill>
                  <a:prstClr val="black"/>
                </a:solidFill>
              </a:rPr>
              <a:t>. Municipio de Aguadas. 2024-06-05.</a:t>
            </a:r>
          </a:p>
          <a:p>
            <a:r>
              <a:rPr lang="es-ES" sz="1800" dirty="0">
                <a:solidFill>
                  <a:prstClr val="black"/>
                </a:solidFill>
              </a:rPr>
              <a:t>P</a:t>
            </a:r>
            <a:r>
              <a:rPr lang="es-ES" sz="1800" dirty="0">
                <a:solidFill>
                  <a:prstClr val="black"/>
                </a:solidFill>
                <a:hlinkClick r:id="rId16"/>
              </a:rPr>
              <a:t>roblemáticas viales del Norte de Caldas</a:t>
            </a:r>
            <a:r>
              <a:rPr lang="es-ES" sz="1800" dirty="0">
                <a:solidFill>
                  <a:prstClr val="black"/>
                </a:solidFill>
              </a:rPr>
              <a:t>. Gonzalo Duque-Escobar; U.N. de Col. &amp; SMP Manizales, 19-06-2026.</a:t>
            </a:r>
          </a:p>
          <a:p>
            <a:r>
              <a:rPr lang="es-ES" sz="1800" dirty="0">
                <a:solidFill>
                  <a:prstClr val="black"/>
                </a:solidFill>
                <a:hlinkClick r:id="rId17"/>
              </a:rPr>
              <a:t>Procesos para atender los desafíos socioambientales de Caldas. </a:t>
            </a:r>
            <a:r>
              <a:rPr lang="es-ES" sz="1800" dirty="0">
                <a:solidFill>
                  <a:prstClr val="black"/>
                </a:solidFill>
              </a:rPr>
              <a:t>Por: Gonzalo Duque-Escobar; Universidad Nacional de Colombia, Manizales, marzo 24 de </a:t>
            </a:r>
            <a:r>
              <a:rPr lang="es-ES" sz="1800" dirty="0">
                <a:solidFill>
                  <a:prstClr val="black"/>
                </a:solidFill>
              </a:rPr>
              <a:t>2024.</a:t>
            </a:r>
          </a:p>
          <a:p>
            <a:r>
              <a:rPr lang="es-ES" sz="1800" dirty="0">
                <a:solidFill>
                  <a:prstClr val="black"/>
                </a:solidFill>
                <a:hlinkClick r:id="rId18"/>
              </a:rPr>
              <a:t>Reflexiones </a:t>
            </a:r>
            <a:r>
              <a:rPr lang="es-ES" sz="1800" dirty="0">
                <a:solidFill>
                  <a:prstClr val="black"/>
                </a:solidFill>
                <a:hlinkClick r:id="rId18"/>
              </a:rPr>
              <a:t>en torno al sector forestal en el departamento de Caldas como alternativa de paz y desarrollo sostenible</a:t>
            </a:r>
            <a:r>
              <a:rPr lang="es-ES" sz="1800" dirty="0">
                <a:solidFill>
                  <a:prstClr val="black"/>
                </a:solidFill>
              </a:rPr>
              <a:t>. Jorge Julián Vélez U.; Doralice Ortiz O.; Gonzalo Duque E. Boletín IDEA 199 de 2023– IDEA- U.N</a:t>
            </a:r>
            <a:r>
              <a:rPr lang="es-ES" sz="1800" dirty="0">
                <a:solidFill>
                  <a:prstClr val="black"/>
                </a:solidFill>
              </a:rPr>
              <a:t>.</a:t>
            </a:r>
            <a:r>
              <a:rPr lang="es-ES" sz="1800" dirty="0">
                <a:solidFill>
                  <a:prstClr val="black"/>
                </a:solidFill>
                <a:hlinkClick r:id="rId19"/>
              </a:rPr>
              <a:t> </a:t>
            </a:r>
            <a:endParaRPr lang="es-ES" sz="1800" dirty="0">
              <a:solidFill>
                <a:prstClr val="black"/>
              </a:solidFill>
              <a:hlinkClick r:id="rId19"/>
            </a:endParaRPr>
          </a:p>
          <a:p>
            <a:r>
              <a:rPr lang="es-ES" sz="1800" dirty="0">
                <a:solidFill>
                  <a:prstClr val="black"/>
                </a:solidFill>
                <a:hlinkClick r:id="rId19"/>
              </a:rPr>
              <a:t>Retos </a:t>
            </a:r>
            <a:r>
              <a:rPr lang="es-ES" sz="1800" dirty="0">
                <a:solidFill>
                  <a:prstClr val="black"/>
                </a:solidFill>
                <a:hlinkClick r:id="rId19"/>
              </a:rPr>
              <a:t>y opciones de desarrollo para el Valle del Cauca</a:t>
            </a:r>
            <a:r>
              <a:rPr lang="es-ES" sz="1800" dirty="0">
                <a:solidFill>
                  <a:prstClr val="black"/>
                </a:solidFill>
              </a:rPr>
              <a:t>. Por: Gonzalo Duque-Escobar; Museo Interactivo Samoga de la U.N. de Colombia. Manizales, mayo 29 de 2026.</a:t>
            </a:r>
          </a:p>
          <a:p>
            <a:r>
              <a:rPr lang="es-ES" sz="1800" dirty="0">
                <a:solidFill>
                  <a:prstClr val="black"/>
                </a:solidFill>
                <a:hlinkClick r:id="rId20"/>
              </a:rPr>
              <a:t>“</a:t>
            </a:r>
            <a:r>
              <a:rPr lang="es-ES" sz="1800" dirty="0">
                <a:solidFill>
                  <a:prstClr val="black"/>
                </a:solidFill>
                <a:hlinkClick r:id="rId20"/>
              </a:rPr>
              <a:t>Riesgo sísmico: los terremotos”</a:t>
            </a:r>
            <a:r>
              <a:rPr lang="es-ES" sz="1800" dirty="0">
                <a:solidFill>
                  <a:prstClr val="black"/>
                </a:solidFill>
              </a:rPr>
              <a:t>. Gonzalo Duque-Escobar. U. N. de Colombia. Manizales. Junio 1 de 2020.</a:t>
            </a:r>
          </a:p>
          <a:p>
            <a:r>
              <a:rPr lang="es-ES" sz="1800" dirty="0">
                <a:solidFill>
                  <a:prstClr val="black"/>
                </a:solidFill>
                <a:hlinkClick r:id="rId21"/>
              </a:rPr>
              <a:t>Sismo, Bahareque y Laderas</a:t>
            </a:r>
            <a:r>
              <a:rPr lang="es-ES" sz="1800" dirty="0">
                <a:solidFill>
                  <a:prstClr val="black"/>
                </a:solidFill>
              </a:rPr>
              <a:t>, Gonzalo Duque-Escobar. Museo Interactivo Samoga. U. N. de Colombia. Mayo 30 de 1999.</a:t>
            </a:r>
          </a:p>
          <a:p>
            <a:r>
              <a:rPr lang="es-ES" sz="1800" dirty="0">
                <a:solidFill>
                  <a:prstClr val="black"/>
                </a:solidFill>
                <a:hlinkClick r:id="rId22"/>
              </a:rPr>
              <a:t>Sistema de Fallas Romeral y riesgo sísmico</a:t>
            </a:r>
            <a:r>
              <a:rPr lang="es-ES" sz="1800" dirty="0">
                <a:solidFill>
                  <a:prstClr val="black"/>
                </a:solidFill>
              </a:rPr>
              <a:t>. Gonzalo Duque-Escobar. Museo Interactivo Samoga. U. N. de Col. </a:t>
            </a:r>
            <a:r>
              <a:rPr lang="es-ES" sz="1800" dirty="0">
                <a:solidFill>
                  <a:prstClr val="black"/>
                </a:solidFill>
              </a:rPr>
              <a:t>2026.</a:t>
            </a:r>
          </a:p>
          <a:p>
            <a:r>
              <a:rPr lang="es-ES" sz="1800" dirty="0">
                <a:solidFill>
                  <a:prstClr val="black"/>
                </a:solidFill>
                <a:hlinkClick r:id="rId23"/>
              </a:rPr>
              <a:t>Territorio </a:t>
            </a:r>
            <a:r>
              <a:rPr lang="es-ES" sz="1800" dirty="0">
                <a:solidFill>
                  <a:prstClr val="black"/>
                </a:solidFill>
                <a:hlinkClick r:id="rId23"/>
              </a:rPr>
              <a:t>y Región: Caldas en la ecorregión cafetera.</a:t>
            </a:r>
            <a:r>
              <a:rPr lang="es-ES" sz="1800" dirty="0">
                <a:solidFill>
                  <a:prstClr val="black"/>
                </a:solidFill>
              </a:rPr>
              <a:t> Gonzalo Duque-Escobar. SMP de Manizales, 27 de junio de 2014</a:t>
            </a:r>
            <a:r>
              <a:rPr lang="es-ES" sz="1800" dirty="0">
                <a:solidFill>
                  <a:prstClr val="black"/>
                </a:solidFill>
              </a:rPr>
              <a:t>.</a:t>
            </a:r>
            <a:r>
              <a:rPr lang="es-ES" sz="1800" dirty="0">
                <a:solidFill>
                  <a:prstClr val="black"/>
                </a:solidFill>
                <a:hlinkClick r:id="rId24"/>
              </a:rPr>
              <a:t> </a:t>
            </a:r>
          </a:p>
          <a:p>
            <a:r>
              <a:rPr lang="es-ES" sz="1800" dirty="0">
                <a:solidFill>
                  <a:prstClr val="black"/>
                </a:solidFill>
                <a:hlinkClick r:id="rId24"/>
              </a:rPr>
              <a:t>Viterbo</a:t>
            </a:r>
            <a:r>
              <a:rPr lang="es-ES" sz="1800" dirty="0">
                <a:solidFill>
                  <a:prstClr val="black"/>
                </a:solidFill>
                <a:hlinkClick r:id="rId24"/>
              </a:rPr>
              <a:t>, paraíso turístico en el valle de Risaralda. </a:t>
            </a:r>
            <a:r>
              <a:rPr lang="es-ES" sz="1800" dirty="0">
                <a:solidFill>
                  <a:prstClr val="black"/>
                </a:solidFill>
              </a:rPr>
              <a:t>Gonzalo Duque-Escobar; Museo Interactivo Samoga. Manizales, mayo 10 de 2026.</a:t>
            </a:r>
          </a:p>
          <a:p>
            <a:endParaRPr lang="es-ES" sz="1800" dirty="0">
              <a:solidFill>
                <a:prstClr val="black"/>
              </a:solidFill>
            </a:endParaRPr>
          </a:p>
        </p:txBody>
      </p:sp>
      <p:sp>
        <p:nvSpPr>
          <p:cNvPr id="4" name="Marcador de número de diapositiva 3"/>
          <p:cNvSpPr>
            <a:spLocks noGrp="1"/>
          </p:cNvSpPr>
          <p:nvPr>
            <p:ph type="sldNum" sz="quarter" idx="12"/>
          </p:nvPr>
        </p:nvSpPr>
        <p:spPr>
          <a:xfrm>
            <a:off x="8981954" y="6672698"/>
            <a:ext cx="1075325" cy="383297"/>
          </a:xfrm>
        </p:spPr>
        <p:txBody>
          <a:bodyPr/>
          <a:lstStyle/>
          <a:p>
            <a:fld id="{3ABFD74C-919A-4CF9-85E8-F6BB8F45D7C4}" type="slidenum">
              <a:rPr lang="en-US" smtClean="0"/>
              <a:t>9</a:t>
            </a:fld>
            <a:endParaRPr lang="en-US" dirty="0"/>
          </a:p>
        </p:txBody>
      </p:sp>
      <p:pic>
        <p:nvPicPr>
          <p:cNvPr id="5" name="Picture 2" descr="godues | godues">
            <a:extLst>
              <a:ext uri="{FF2B5EF4-FFF2-40B4-BE49-F238E27FC236}">
                <a16:creationId xmlns:a16="http://schemas.microsoft.com/office/drawing/2014/main" id="{521A62DE-5577-74BD-AEDD-B342FF12A6D8}"/>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9532108" y="0"/>
            <a:ext cx="1267655" cy="62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2208264"/>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TotalTime>
  <Words>2239</Words>
  <Application>Microsoft Office PowerPoint</Application>
  <PresentationFormat>Personalizado</PresentationFormat>
  <Paragraphs>106</Paragraphs>
  <Slides>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Arial</vt:lpstr>
      <vt:lpstr>Calibri</vt:lpstr>
      <vt:lpstr>Calibri Light</vt:lpstr>
      <vt:lpstr>Georgia</vt:lpstr>
      <vt:lpstr>Merriweather</vt:lpstr>
      <vt:lpstr>Tema de Office</vt:lpstr>
      <vt:lpstr>Sevilla, precioso poblado vallecaucano</vt:lpstr>
      <vt:lpstr>Presentación de PowerPoint</vt:lpstr>
      <vt:lpstr>Generalidades de Sevilla- Valle</vt:lpstr>
      <vt:lpstr>Perfil Socioeconómico de Sevilla</vt:lpstr>
      <vt:lpstr>La Calle Real </vt:lpstr>
      <vt:lpstr>Gracias</vt:lpstr>
      <vt:lpstr>Fuentes bibliográficas y de consulta 1 de 3:</vt:lpstr>
      <vt:lpstr>Fuentes bibliográficas y de consulta 2 de 3:</vt:lpstr>
      <vt:lpstr>Fuentes bibliográficas y de consulta 3 de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Sevilla, precioso poblado vallecaucano</dc:title>
  <dc:creator>Gonzalo</dc:creator>
  <cp:lastModifiedBy>Gonzalo</cp:lastModifiedBy>
  <cp:revision>8</cp:revision>
  <dcterms:created xsi:type="dcterms:W3CDTF">2026-10-30T19:31:13Z</dcterms:created>
  <dcterms:modified xsi:type="dcterms:W3CDTF">2026-10-30T21:00:18Z</dcterms:modified>
</cp:coreProperties>
</file>