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6" r:id="rId10"/>
    <p:sldId id="264" r:id="rId11"/>
    <p:sldId id="267" r:id="rId12"/>
    <p:sldId id="268" r:id="rId13"/>
    <p:sldId id="269" r:id="rId14"/>
    <p:sldId id="271" r:id="rId15"/>
    <p:sldId id="272" r:id="rId16"/>
    <p:sldId id="273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8299" autoAdjust="0"/>
  </p:normalViewPr>
  <p:slideViewPr>
    <p:cSldViewPr snapToGrid="0">
      <p:cViewPr varScale="1">
        <p:scale>
          <a:sx n="45" d="100"/>
          <a:sy n="45" d="100"/>
        </p:scale>
        <p:origin x="14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A2902-F3C8-491E-975E-891ECBA4964D}" type="datetimeFigureOut">
              <a:rPr lang="en-SG" smtClean="0"/>
              <a:t>26/3/2023</a:t>
            </a:fld>
            <a:endParaRPr lang="en-SG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AFAD6-82AD-4946-A88B-1F9D7F7C6CF8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31358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terms/d/debtequityratio.asp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nvestopedia.com/terms/l/leverageratio.asp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ratio – Ability to repay loan</a:t>
            </a:r>
          </a:p>
          <a:p>
            <a:endParaRPr lang="en-US" dirty="0"/>
          </a:p>
          <a:p>
            <a:r>
              <a:rPr lang="en-US" dirty="0"/>
              <a:t>Liquidity – Current ratio/Inventory turnover</a:t>
            </a:r>
          </a:p>
          <a:p>
            <a:r>
              <a:rPr lang="en-US" dirty="0"/>
              <a:t>                  High inventory turnover normally interpreted as strong sales which automatically increases the profitability and return on investment of the company.</a:t>
            </a:r>
            <a:endParaRPr lang="en-SG" dirty="0"/>
          </a:p>
          <a:p>
            <a:endParaRPr lang="en-US" dirty="0"/>
          </a:p>
          <a:p>
            <a:r>
              <a:rPr lang="en-US" dirty="0"/>
              <a:t>Profitability – Net profit margin</a:t>
            </a:r>
          </a:p>
          <a:p>
            <a:r>
              <a:rPr lang="en-US" dirty="0"/>
              <a:t>                    </a:t>
            </a:r>
            <a:r>
              <a:rPr lang="en-US" dirty="0">
                <a:effectLst/>
                <a:latin typeface="Times New Roman" panose="02020603050405020304" pitchFamily="18" charset="0"/>
              </a:rPr>
              <a:t>It also shows that the company has more to cover for operating, financing, and other costs. Increase in operating profit margin 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                    shows that the  company has effectively managed its operating expenses.</a:t>
            </a:r>
            <a:endParaRPr lang="en-US" dirty="0"/>
          </a:p>
          <a:p>
            <a:endParaRPr lang="en-US" dirty="0"/>
          </a:p>
          <a:p>
            <a:r>
              <a:rPr lang="en-US" dirty="0"/>
              <a:t>Financial leverage – Debt to equity</a:t>
            </a:r>
          </a:p>
          <a:p>
            <a:r>
              <a:rPr lang="en-US" dirty="0"/>
              <a:t>                     </a:t>
            </a:r>
            <a:r>
              <a:rPr lang="en-US" b="0" i="0" dirty="0">
                <a:solidFill>
                  <a:srgbClr val="111111"/>
                </a:solidFill>
                <a:effectLst/>
                <a:latin typeface="SourceSansPro"/>
              </a:rPr>
              <a:t>The </a:t>
            </a:r>
            <a:r>
              <a:rPr lang="en-US" b="0" i="0" u="sng" dirty="0">
                <a:solidFill>
                  <a:srgbClr val="2C40D0"/>
                </a:solidFill>
                <a:effectLst/>
                <a:latin typeface="SourceSansPro"/>
                <a:hlinkClick r:id="rId3"/>
              </a:rPr>
              <a:t>debt-to-equity ratio</a:t>
            </a:r>
            <a:r>
              <a:rPr lang="en-US" b="0" i="0" dirty="0">
                <a:solidFill>
                  <a:srgbClr val="111111"/>
                </a:solidFill>
                <a:effectLst/>
                <a:latin typeface="SourceSansPro"/>
              </a:rPr>
              <a:t> (D/E) is a financial </a:t>
            </a:r>
            <a:r>
              <a:rPr lang="en-US" b="0" i="0" u="sng" dirty="0">
                <a:solidFill>
                  <a:srgbClr val="2C40D0"/>
                </a:solidFill>
                <a:effectLst/>
                <a:latin typeface="SourceSansPro"/>
                <a:hlinkClick r:id="rId4"/>
              </a:rPr>
              <a:t>leverage ratio</a:t>
            </a:r>
            <a:r>
              <a:rPr lang="en-US" b="0" i="0" dirty="0">
                <a:solidFill>
                  <a:srgbClr val="111111"/>
                </a:solidFill>
                <a:effectLst/>
                <a:latin typeface="SourceSansPro"/>
              </a:rPr>
              <a:t> that is frequently calculated and looked at. It is considered to be a gearing ratio. </a:t>
            </a:r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SourceSansPro"/>
              </a:rPr>
              <a:t>                     Gearing ratios are financial ratios that compare the owner's equity or capital to debt, or funds borrowed by the company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AFAD6-82AD-4946-A88B-1F9D7F7C6CF8}" type="slidenum">
              <a:rPr lang="en-SG" smtClean="0"/>
              <a:t>17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21386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D1B79-2F1D-1100-DA90-8F98AA116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CCD0CD-B1CB-E16F-0CAA-726DD45FE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ACA1C-4944-9441-92DE-AA654DC5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CE663-8684-44CB-8A56-F0B1912B71E3}" type="datetimeFigureOut">
              <a:rPr lang="en-SG" smtClean="0"/>
              <a:t>26/3/2023</a:t>
            </a:fld>
            <a:endParaRPr lang="en-S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CC924-BDBE-A15D-05FB-600BBB1D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B5A37-0015-727C-326A-1A64F2AC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68A5-F145-4ED7-AA83-15E5B1525EAD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03546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9FB0-5633-0E3E-5DBE-17C6188EE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E794B-1A77-DEA5-FFDA-E882DE94E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7DEAD-AF75-224B-B0BE-EB595202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CE663-8684-44CB-8A56-F0B1912B71E3}" type="datetimeFigureOut">
              <a:rPr lang="en-SG" smtClean="0"/>
              <a:t>26/3/2023</a:t>
            </a:fld>
            <a:endParaRPr lang="en-S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B100D-27C3-0BE4-EA83-5271085D0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85634-5498-78B4-546E-FD7C4834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68A5-F145-4ED7-AA83-15E5B1525EAD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30566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809D54-7124-8C39-F5DC-B2E5277FA8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90D2F-8C4C-1DB1-01EC-5E4CDB58D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6CB78-C0BE-1EC7-6B6D-9260B4F5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CE663-8684-44CB-8A56-F0B1912B71E3}" type="datetimeFigureOut">
              <a:rPr lang="en-SG" smtClean="0"/>
              <a:t>26/3/2023</a:t>
            </a:fld>
            <a:endParaRPr lang="en-S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313E8-15E7-D323-CC4E-AA920A76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C69E9-4901-6A9C-0B1B-7F308B39B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68A5-F145-4ED7-AA83-15E5B1525EAD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282982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B65B-E39D-6BB3-1E21-EB4AB71D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A304B-EC15-153F-CDCD-9EDE0CDE8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48D1-CCF3-3859-BC62-A9AAE9B5D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CE663-8684-44CB-8A56-F0B1912B71E3}" type="datetimeFigureOut">
              <a:rPr lang="en-SG" smtClean="0"/>
              <a:t>26/3/2023</a:t>
            </a:fld>
            <a:endParaRPr lang="en-S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FFD83-CF35-F179-2639-4F94E083E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9B6B2-6DC7-3F05-3C70-6201DD9C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68A5-F145-4ED7-AA83-15E5B1525EAD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561752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E879F-DFBE-4F24-65CD-18510BA4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8D8A2-B4EA-239D-AAE6-636BF210A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C0B87-0673-40E1-378D-13770290B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CE663-8684-44CB-8A56-F0B1912B71E3}" type="datetimeFigureOut">
              <a:rPr lang="en-SG" smtClean="0"/>
              <a:t>26/3/2023</a:t>
            </a:fld>
            <a:endParaRPr lang="en-S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88924-0D95-5A56-642C-B19F5363E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44D56-E535-8477-66FB-CAAEA5CF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68A5-F145-4ED7-AA83-15E5B1525EAD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52725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C9C0A-0F73-87C9-B17F-E346C95A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7ABFA-79ED-D43D-AB77-22636AC3A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C1331-2071-65D4-1334-9ECF6F421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4D637-FC1C-8DC9-9E97-A6DF5888D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CE663-8684-44CB-8A56-F0B1912B71E3}" type="datetimeFigureOut">
              <a:rPr lang="en-SG" smtClean="0"/>
              <a:t>26/3/2023</a:t>
            </a:fld>
            <a:endParaRPr lang="en-SG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B5106-9A66-BB24-B634-0E0732673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DB3D5-CE74-6BDB-2A92-4EE123E1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68A5-F145-4ED7-AA83-15E5B1525EAD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168795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E7367-C657-7BD2-9925-003CF23CA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061B6-3907-F7B1-8205-9201CB4C9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A2A0E-CBE8-0D02-70CD-2D281439E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6F3264-3AD3-02B3-3657-FD2AFC9D9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91F134-D535-A209-57F3-D27B931A1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90B41D-494C-4F9B-E6BF-DB9DF9C71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CE663-8684-44CB-8A56-F0B1912B71E3}" type="datetimeFigureOut">
              <a:rPr lang="en-SG" smtClean="0"/>
              <a:t>26/3/2023</a:t>
            </a:fld>
            <a:endParaRPr lang="en-SG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B099D7-DDE4-2396-231C-46DF998CA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646AB-3AF9-9A14-E593-0502E416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68A5-F145-4ED7-AA83-15E5B1525EAD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410481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5C4C-9180-EB29-8DDE-EA2C160E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28D07F-FDA8-A67C-41C1-B55E3B4B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CE663-8684-44CB-8A56-F0B1912B71E3}" type="datetimeFigureOut">
              <a:rPr lang="en-SG" smtClean="0"/>
              <a:t>26/3/2023</a:t>
            </a:fld>
            <a:endParaRPr lang="en-SG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6B43CD-0A2A-4AD8-65DC-47A2F5A56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6F77F-9E1C-BEB7-5A27-D122CCD9B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68A5-F145-4ED7-AA83-15E5B1525EAD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0026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87E3CE-6BB2-11BE-8E84-78BC766E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CE663-8684-44CB-8A56-F0B1912B71E3}" type="datetimeFigureOut">
              <a:rPr lang="en-SG" smtClean="0"/>
              <a:t>26/3/2023</a:t>
            </a:fld>
            <a:endParaRPr lang="en-SG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64CF2-331B-30EE-F705-6E841E615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FBE57-0558-9F45-438B-165E2A57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68A5-F145-4ED7-AA83-15E5B1525EAD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02841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D33B-B21A-E597-6465-948BB0A13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34F7A-58BA-4665-B9C1-E96774FEB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347FD-D989-2CF2-3B36-8EAA02512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0A414-DE5A-7E63-D01B-CF2C91171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CE663-8684-44CB-8A56-F0B1912B71E3}" type="datetimeFigureOut">
              <a:rPr lang="en-SG" smtClean="0"/>
              <a:t>26/3/2023</a:t>
            </a:fld>
            <a:endParaRPr lang="en-SG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9F779-B205-0A3E-395B-88FB1318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A50FC-8F1B-961C-977F-F835D2EDA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68A5-F145-4ED7-AA83-15E5B1525EAD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97966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A3CA6-FD96-3102-FBBD-CDC313F26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4C10E-0A47-370A-A01F-E0618B6BEB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0D88B-6FA4-D988-4E27-E650EC595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25A35-6876-160A-FBEC-232BF3B45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CE663-8684-44CB-8A56-F0B1912B71E3}" type="datetimeFigureOut">
              <a:rPr lang="en-SG" smtClean="0"/>
              <a:t>26/3/2023</a:t>
            </a:fld>
            <a:endParaRPr lang="en-SG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82227-D1F4-5C3A-997F-12AFEEB2E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CB8BC-FEF8-48FF-AE85-75D009C15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68A5-F145-4ED7-AA83-15E5B1525EAD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11173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F6733A-0672-2A1E-3D4E-7157E7971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EEE3F-E097-7B6F-8131-C17F905AC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75E81-9F91-AC77-0CFC-80320E19A9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CE663-8684-44CB-8A56-F0B1912B71E3}" type="datetimeFigureOut">
              <a:rPr lang="en-SG" smtClean="0"/>
              <a:t>26/3/2023</a:t>
            </a:fld>
            <a:endParaRPr lang="en-S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F80A9-CD29-F4BE-6CB4-5A6CE9363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F4C24-9BF4-2462-3CF3-7C4894104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B68A5-F145-4ED7-AA83-15E5B1525EAD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2714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dn.com/lXdPRR7Cm4sS1CrBdrFaEkX/OTHM/Adv%20Fin%20Mgmt/Financial%20Analysis%207.pdf" TargetMode="External"/><Relationship Id="rId2" Type="http://schemas.openxmlformats.org/officeDocument/2006/relationships/hyperlink" Target="https://filedn.com/lXdPRR7Cm4sS1CrBdrFaEkX/OTHM/Adv%20Fin%20Mgmt/dupont%20fin%20statement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iledn.com/lXdPRR7Cm4sS1CrBdrFaEkX/OTHM/Adv%20Fin%20Mgmt/Vn-570MS%20-%20Copy.exe" TargetMode="External"/><Relationship Id="rId4" Type="http://schemas.openxmlformats.org/officeDocument/2006/relationships/hyperlink" Target="https://youtu.be/rTGzy4vNRmg?t=305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iledn.com/lXdPRR7Cm4sS1CrBdrFaEkX/OTHM/Adv%20Fin%20Mgmt/OTHM%20Str%20Fin%20Mgmt%20Lesson%203%20video%201.mp4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E793E3-C317-CC8B-1949-1081F82AD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Sheet</a:t>
            </a:r>
            <a:br>
              <a:rPr lang="en-US" dirty="0"/>
            </a:br>
            <a:endParaRPr lang="en-S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5C45C6-E399-6833-2DF8-F1C50F9FA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330" y="1926977"/>
            <a:ext cx="8715136" cy="2481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5C6B44-C35D-5E28-C708-40BE3CCE4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50" y="5912617"/>
            <a:ext cx="6151397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98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M Str Fin Mgmt Lesson 3 video 2 Fin Ratio">
            <a:hlinkClick r:id="" action="ppaction://media"/>
            <a:extLst>
              <a:ext uri="{FF2B5EF4-FFF2-40B4-BE49-F238E27FC236}">
                <a16:creationId xmlns:a16="http://schemas.microsoft.com/office/drawing/2014/main" id="{65D97589-C162-6480-7B7B-80089ADC22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1667" y="1801796"/>
            <a:ext cx="7611979" cy="43283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0658A2-63F3-B04C-2665-FF6F7444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Ratio Explanation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470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75638-ECB6-C47B-7704-9E78690B3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Sheet</a:t>
            </a:r>
            <a:endParaRPr lang="en-SG" dirty="0"/>
          </a:p>
        </p:txBody>
      </p:sp>
      <p:pic>
        <p:nvPicPr>
          <p:cNvPr id="3" name="OTHM Str Fin Mgmt Lesson 3 video 3 Balance Sheet">
            <a:hlinkClick r:id="" action="ppaction://media"/>
            <a:extLst>
              <a:ext uri="{FF2B5EF4-FFF2-40B4-BE49-F238E27FC236}">
                <a16:creationId xmlns:a16="http://schemas.microsoft.com/office/drawing/2014/main" id="{06DF4816-8155-9D5F-1100-DDC796FB66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5510" y="1902460"/>
            <a:ext cx="67437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8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7383-04E8-AB2D-1ACA-3F00E9063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Doing the Financial Ratio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D01C8-E789-0AE6-5728-715497206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Dupont Financial Statement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3"/>
              </a:rPr>
              <a:t>Types of Financial Ratio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Explanations of Ratio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5"/>
              </a:rPr>
              <a:t>Calculator</a:t>
            </a:r>
            <a:endParaRPr lang="en-US" dirty="0"/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455836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3783D3-33B8-506E-F446-844B88C47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2722" y="269715"/>
            <a:ext cx="8287926" cy="605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27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63A4B8-0587-CD59-4444-699EAB41D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61" y="726966"/>
            <a:ext cx="11049175" cy="544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34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DBD5E-A0B9-5F2B-EC51-0C4E8A8AA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43" y="1682759"/>
            <a:ext cx="11620412" cy="475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83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D2435B-FB1F-DAFD-1F2D-38C2A188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2" y="1034960"/>
            <a:ext cx="6181796" cy="4508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B72CCA-3385-0CBC-0FAC-8A40C6BD7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521" y="1168309"/>
            <a:ext cx="5246792" cy="45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21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3E6A3-B2CB-46A8-0D49-793B40A94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86880"/>
            <a:ext cx="11565823" cy="6028589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457200" algn="l"/>
              </a:tabLst>
            </a:pPr>
            <a:r>
              <a:rPr lang="en-US" sz="18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Du Pont 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8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Calculate the following ratios for DuPont for 1997 and 1996: 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1371600" algn="l"/>
              </a:tabLst>
            </a:pPr>
            <a:r>
              <a:rPr lang="en-US" sz="18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current ratio 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1997: current ratio = $11,874/$14,070 = 0.8439 times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1996: current ratio = $11,103/$10,987 = 1.0106 times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1371600" algn="l"/>
              </a:tabLst>
            </a:pPr>
            <a:r>
              <a:rPr lang="en-US" sz="18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inventory turnover 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1997: inventory turnover = $26,377/$4,070 = 6.4808 times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1996: inventory turnover = $25,144/$3,706 = 6.7847 times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1371600" algn="l"/>
              </a:tabLs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total asset turnover 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1997: total asset turnover = $46,653/$42,942 = 1.0864 times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1996: total asset turnover = $45,150/$37,870 = 1.1922 times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1371600" algn="l"/>
              </a:tabLs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operating profit margin 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Note: operating profit is not provided directly on the income statement, but must be calculated.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1997: operating profit margin </a:t>
            </a:r>
            <a:r>
              <a:rPr lang="en-US" sz="1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= $13,607</a:t>
            </a: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/$46,653 = 0.2917 or 29.17%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1996: operating profit margin = $13,093/$45,150 = 0.2900 or 29%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1371600" algn="l"/>
              </a:tabLs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net profit margin 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1997: net profit margin = $2,405/$46,653 = 0.0516 or 5.16%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1996: net profit margin = $3,636/$45,150 = 0.0805 or 8.05%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1371600" algn="l"/>
              </a:tabLs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debt to equity 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1997: debt to equity = $31,002 / $11,270 = 2.7508 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marR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1996: debt to equity = $26,657 / $10,593 = 2.5165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S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3A28EE-1151-0081-C0DA-E78448AD5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001" y="3419463"/>
            <a:ext cx="3499099" cy="593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A4B2D7-4F88-724D-5F03-4BBBF33DD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162" y="1670040"/>
            <a:ext cx="3124240" cy="781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BFACC6-73C5-CF91-5D15-ECD2EBBB0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348" y="2701912"/>
            <a:ext cx="3692166" cy="5746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734E17-8646-29A9-3A8A-D4B880538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00" y="4852792"/>
            <a:ext cx="3276600" cy="5391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C3D49B-86B7-4E0E-30AE-374222906A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524" y="5296119"/>
            <a:ext cx="2921150" cy="577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45AA22-664A-4D11-3915-CA2AC67B74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2123" y="6191069"/>
            <a:ext cx="4000706" cy="5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75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CE8D0-F395-098E-893A-C5557FFE7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Statement</a:t>
            </a:r>
            <a:endParaRPr lang="en-S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55B94-CE4F-24C8-4CBB-0C808C4B9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332" y="2216932"/>
            <a:ext cx="7092153" cy="25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73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9276-E6D2-2C1F-D04C-26C2075DD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Cashflow Statement</a:t>
            </a:r>
            <a:endParaRPr lang="en-S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D0AF5-EB0E-D748-8B7E-926A2094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23" y="2351586"/>
            <a:ext cx="7116729" cy="223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08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6AA7-1CAF-8FB0-2092-A71FECCF2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Income</a:t>
            </a:r>
            <a:endParaRPr lang="en-S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F46E8-2A66-2903-6184-6C2FCEDC6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564" y="1729636"/>
            <a:ext cx="7099568" cy="395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69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DBA41-3090-EF93-65AC-1671FF203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5111C-B2B8-AAB1-AA4B-6684963E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119" y="436012"/>
            <a:ext cx="9017037" cy="56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0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BB98DF-8941-07DB-9C94-B49AB5AD7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26" y="82272"/>
            <a:ext cx="12010774" cy="697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1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8ED07-E95D-4E4F-847F-316479D3E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36" y="425190"/>
            <a:ext cx="11699264" cy="4098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D159AF-AA3C-E582-7F64-53723FB4457B}"/>
              </a:ext>
            </a:extLst>
          </p:cNvPr>
          <p:cNvSpPr txBox="1"/>
          <p:nvPr/>
        </p:nvSpPr>
        <p:spPr>
          <a:xfrm>
            <a:off x="632861" y="5354673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https://finmark.com/glossary/operating-profit/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2F010-2A3D-78C7-E7E2-AD88DBCC8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12" y="425190"/>
            <a:ext cx="11699264" cy="40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03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BB98DF-8941-07DB-9C94-B49AB5AD7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26" y="82272"/>
            <a:ext cx="12010774" cy="6973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1D0B7C-39EA-5BC2-285B-6E9E03FE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146" y="1946562"/>
            <a:ext cx="3091340" cy="4078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B85C4C-FDA4-1136-2E13-864C52251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804" y="2156060"/>
            <a:ext cx="3989022" cy="1396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496C0A-B839-9CAC-FC57-7DAF021F9655}"/>
              </a:ext>
            </a:extLst>
          </p:cNvPr>
          <p:cNvSpPr txBox="1"/>
          <p:nvPr/>
        </p:nvSpPr>
        <p:spPr>
          <a:xfrm>
            <a:off x="8219974" y="3715351"/>
            <a:ext cx="2935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Operating Profit (k)</a:t>
            </a:r>
          </a:p>
          <a:p>
            <a:r>
              <a:rPr lang="en-US" dirty="0"/>
              <a:t>1100 – (600+ 225) = 257</a:t>
            </a:r>
          </a:p>
          <a:p>
            <a:endParaRPr lang="en-US" dirty="0"/>
          </a:p>
          <a:p>
            <a:r>
              <a:rPr lang="en-US" dirty="0">
                <a:hlinkClick r:id="rId5"/>
              </a:rPr>
              <a:t>Video link: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067163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B145B-4DB1-84CA-18E5-D495CD87A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81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401</Words>
  <Application>Microsoft Office PowerPoint</Application>
  <PresentationFormat>Widescreen</PresentationFormat>
  <Paragraphs>58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SourceSansPro</vt:lpstr>
      <vt:lpstr>Times New Roman</vt:lpstr>
      <vt:lpstr>Office Theme</vt:lpstr>
      <vt:lpstr>Balance Sheet </vt:lpstr>
      <vt:lpstr>Income Statement</vt:lpstr>
      <vt:lpstr>Cashflow Statement</vt:lpstr>
      <vt:lpstr>Net Income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Financial Ratio Explanation</vt:lpstr>
      <vt:lpstr>Balance Sheet</vt:lpstr>
      <vt:lpstr>Doing the Financial Ratio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Ong Ahhuat</dc:creator>
  <cp:lastModifiedBy>Ong Ahhuat</cp:lastModifiedBy>
  <cp:revision>28</cp:revision>
  <dcterms:created xsi:type="dcterms:W3CDTF">2023-03-25T21:45:03Z</dcterms:created>
  <dcterms:modified xsi:type="dcterms:W3CDTF">2023-03-26T05:56:51Z</dcterms:modified>
</cp:coreProperties>
</file>