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5" r:id="rId10"/>
    <p:sldId id="266" r:id="rId11"/>
    <p:sldId id="268" r:id="rId12"/>
    <p:sldId id="269" r:id="rId13"/>
    <p:sldId id="267" r:id="rId14"/>
    <p:sldId id="270"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571" autoAdjust="0"/>
  </p:normalViewPr>
  <p:slideViewPr>
    <p:cSldViewPr snapToGrid="0">
      <p:cViewPr varScale="1">
        <p:scale>
          <a:sx n="45" d="100"/>
          <a:sy n="45" d="100"/>
        </p:scale>
        <p:origin x="14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902AF1-E94F-4023-9719-3ECC6352CF7D}" type="datetimeFigureOut">
              <a:rPr lang="en-SG" smtClean="0"/>
              <a:t>6/4/2023</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1FDFBA-C6A2-44FD-A112-BA2D3EEBCD62}" type="slidenum">
              <a:rPr lang="en-SG" smtClean="0"/>
              <a:t>‹#›</a:t>
            </a:fld>
            <a:endParaRPr lang="en-SG"/>
          </a:p>
        </p:txBody>
      </p:sp>
    </p:spTree>
    <p:extLst>
      <p:ext uri="{BB962C8B-B14F-4D97-AF65-F5344CB8AC3E}">
        <p14:creationId xmlns:p14="http://schemas.microsoft.com/office/powerpoint/2010/main" val="772152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Times New Roman" panose="02020603050405020304" pitchFamily="18" charset="0"/>
              </a:rPr>
              <a:t>The reality is that good decision making is rarely done by intuition. Consistently good decisions can only result from diligent accumulation and evaluation of information. </a:t>
            </a:r>
          </a:p>
          <a:p>
            <a:r>
              <a:rPr lang="en-US" dirty="0">
                <a:effectLst/>
                <a:latin typeface="Times New Roman" panose="02020603050405020304" pitchFamily="18" charset="0"/>
              </a:rPr>
              <a:t>This is where managerial accounting comes in – providing the information needed to fuel the decision making process.</a:t>
            </a:r>
            <a:endParaRPr lang="en-SG" dirty="0"/>
          </a:p>
        </p:txBody>
      </p:sp>
      <p:sp>
        <p:nvSpPr>
          <p:cNvPr id="4" name="Slide Number Placeholder 3"/>
          <p:cNvSpPr>
            <a:spLocks noGrp="1"/>
          </p:cNvSpPr>
          <p:nvPr>
            <p:ph type="sldNum" sz="quarter" idx="5"/>
          </p:nvPr>
        </p:nvSpPr>
        <p:spPr/>
        <p:txBody>
          <a:bodyPr/>
          <a:lstStyle/>
          <a:p>
            <a:fld id="{781FDFBA-C6A2-44FD-A112-BA2D3EEBCD62}" type="slidenum">
              <a:rPr lang="en-SG" smtClean="0"/>
              <a:t>2</a:t>
            </a:fld>
            <a:endParaRPr lang="en-SG"/>
          </a:p>
        </p:txBody>
      </p:sp>
    </p:spTree>
    <p:extLst>
      <p:ext uri="{BB962C8B-B14F-4D97-AF65-F5344CB8AC3E}">
        <p14:creationId xmlns:p14="http://schemas.microsoft.com/office/powerpoint/2010/main" val="343005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Times New Roman" panose="02020603050405020304" pitchFamily="18" charset="0"/>
              </a:rPr>
              <a:t>The central theme to focus on is this: </a:t>
            </a:r>
          </a:p>
          <a:p>
            <a:r>
              <a:rPr lang="en-US" dirty="0">
                <a:effectLst/>
                <a:latin typeface="Times New Roman" panose="02020603050405020304" pitchFamily="18" charset="0"/>
              </a:rPr>
              <a:t>(1) business value results from good management decisions,</a:t>
            </a:r>
            <a:br>
              <a:rPr lang="en-US" dirty="0"/>
            </a:br>
            <a:r>
              <a:rPr lang="en-US" dirty="0">
                <a:effectLst/>
                <a:latin typeface="Times New Roman" panose="02020603050405020304" pitchFamily="18" charset="0"/>
              </a:rPr>
              <a:t>(2) decisions must occur across a spectrum of activities (planning, directing, and controlling), and</a:t>
            </a:r>
            <a:br>
              <a:rPr lang="en-US" dirty="0"/>
            </a:br>
            <a:r>
              <a:rPr lang="en-US" dirty="0">
                <a:effectLst/>
                <a:latin typeface="Times New Roman" panose="02020603050405020304" pitchFamily="18" charset="0"/>
              </a:rPr>
              <a:t>(3) quality decision making can only consistently occur by reliance on information. </a:t>
            </a:r>
            <a:endParaRPr lang="en-SG" dirty="0"/>
          </a:p>
        </p:txBody>
      </p:sp>
      <p:sp>
        <p:nvSpPr>
          <p:cNvPr id="4" name="Slide Number Placeholder 3"/>
          <p:cNvSpPr>
            <a:spLocks noGrp="1"/>
          </p:cNvSpPr>
          <p:nvPr>
            <p:ph type="sldNum" sz="quarter" idx="5"/>
          </p:nvPr>
        </p:nvSpPr>
        <p:spPr/>
        <p:txBody>
          <a:bodyPr/>
          <a:lstStyle/>
          <a:p>
            <a:fld id="{781FDFBA-C6A2-44FD-A112-BA2D3EEBCD62}" type="slidenum">
              <a:rPr lang="en-SG" smtClean="0"/>
              <a:t>3</a:t>
            </a:fld>
            <a:endParaRPr lang="en-SG"/>
          </a:p>
        </p:txBody>
      </p:sp>
    </p:spTree>
    <p:extLst>
      <p:ext uri="{BB962C8B-B14F-4D97-AF65-F5344CB8AC3E}">
        <p14:creationId xmlns:p14="http://schemas.microsoft.com/office/powerpoint/2010/main" val="2473008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Times New Roman" panose="02020603050405020304" pitchFamily="18" charset="0"/>
              </a:rPr>
              <a:t>A business must plan for success. What does it mean to plan? It is about thinking ahead – to decide on</a:t>
            </a:r>
            <a:br>
              <a:rPr lang="en-US" dirty="0"/>
            </a:br>
            <a:r>
              <a:rPr lang="en-US" dirty="0">
                <a:effectLst/>
                <a:latin typeface="Times New Roman" panose="02020603050405020304" pitchFamily="18" charset="0"/>
              </a:rPr>
              <a:t>a course of action to reach desired outcomes. Planning must occur at all levels. First, it occurs at the</a:t>
            </a:r>
            <a:br>
              <a:rPr lang="en-US" dirty="0"/>
            </a:br>
            <a:r>
              <a:rPr lang="en-US" dirty="0">
                <a:effectLst/>
                <a:latin typeface="Times New Roman" panose="02020603050405020304" pitchFamily="18" charset="0"/>
              </a:rPr>
              <a:t>high level of setting strategy. It then moves to broad-based thought about how to establish an optimum</a:t>
            </a:r>
            <a:br>
              <a:rPr lang="en-US" dirty="0"/>
            </a:br>
            <a:r>
              <a:rPr lang="en-US" dirty="0">
                <a:effectLst/>
                <a:latin typeface="Times New Roman" panose="02020603050405020304" pitchFamily="18" charset="0"/>
              </a:rPr>
              <a:t>“position” to maximize the potential for realization of goals. Finally, planning must be undertaken from</a:t>
            </a:r>
            <a:br>
              <a:rPr lang="en-US" dirty="0"/>
            </a:br>
            <a:r>
              <a:rPr lang="en-US" dirty="0">
                <a:effectLst/>
                <a:latin typeface="Times New Roman" panose="02020603050405020304" pitchFamily="18" charset="0"/>
              </a:rPr>
              <a:t>the perspective of thoughtful consideration of financial realities/constraints and anticipated monetary</a:t>
            </a:r>
            <a:br>
              <a:rPr lang="en-US" dirty="0"/>
            </a:br>
            <a:r>
              <a:rPr lang="en-US" dirty="0">
                <a:effectLst/>
                <a:latin typeface="Times New Roman" panose="02020603050405020304" pitchFamily="18" charset="0"/>
              </a:rPr>
              <a:t>outcomes (budgets)</a:t>
            </a:r>
            <a:endParaRPr lang="en-SG" dirty="0"/>
          </a:p>
        </p:txBody>
      </p:sp>
      <p:sp>
        <p:nvSpPr>
          <p:cNvPr id="4" name="Slide Number Placeholder 3"/>
          <p:cNvSpPr>
            <a:spLocks noGrp="1"/>
          </p:cNvSpPr>
          <p:nvPr>
            <p:ph type="sldNum" sz="quarter" idx="5"/>
          </p:nvPr>
        </p:nvSpPr>
        <p:spPr/>
        <p:txBody>
          <a:bodyPr/>
          <a:lstStyle/>
          <a:p>
            <a:fld id="{781FDFBA-C6A2-44FD-A112-BA2D3EEBCD62}" type="slidenum">
              <a:rPr lang="en-SG" smtClean="0"/>
              <a:t>4</a:t>
            </a:fld>
            <a:endParaRPr lang="en-SG"/>
          </a:p>
        </p:txBody>
      </p:sp>
    </p:spTree>
    <p:extLst>
      <p:ext uri="{BB962C8B-B14F-4D97-AF65-F5344CB8AC3E}">
        <p14:creationId xmlns:p14="http://schemas.microsoft.com/office/powerpoint/2010/main" val="3743008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Times New Roman" panose="02020603050405020304" pitchFamily="18" charset="0"/>
              </a:rPr>
              <a:t>It is difficult to see the linkage between strategic endeavors and the day-to-day corporate activities associated with delivering</a:t>
            </a:r>
            <a:br>
              <a:rPr lang="en-US" dirty="0"/>
            </a:br>
            <a:r>
              <a:rPr lang="en-US" dirty="0">
                <a:effectLst/>
                <a:latin typeface="Times New Roman" panose="02020603050405020304" pitchFamily="18" charset="0"/>
              </a:rPr>
              <a:t>goods and services to customers. But, this strategic planning ultimately defines the organization. Specific</a:t>
            </a:r>
            <a:br>
              <a:rPr lang="en-US" dirty="0"/>
            </a:br>
            <a:r>
              <a:rPr lang="en-US" dirty="0">
                <a:effectLst/>
                <a:latin typeface="Times New Roman" panose="02020603050405020304" pitchFamily="18" charset="0"/>
              </a:rPr>
              <a:t>strategy setting can take many forms, but generally, includes elements pertaining to the definition of</a:t>
            </a:r>
            <a:br>
              <a:rPr lang="en-US" dirty="0"/>
            </a:br>
            <a:r>
              <a:rPr lang="en-US" dirty="0">
                <a:effectLst/>
                <a:latin typeface="Times New Roman" panose="02020603050405020304" pitchFamily="18" charset="0"/>
              </a:rPr>
              <a:t>core values, mission, and objectives.</a:t>
            </a:r>
            <a:endParaRPr lang="en-SG" dirty="0"/>
          </a:p>
        </p:txBody>
      </p:sp>
      <p:sp>
        <p:nvSpPr>
          <p:cNvPr id="4" name="Slide Number Placeholder 3"/>
          <p:cNvSpPr>
            <a:spLocks noGrp="1"/>
          </p:cNvSpPr>
          <p:nvPr>
            <p:ph type="sldNum" sz="quarter" idx="5"/>
          </p:nvPr>
        </p:nvSpPr>
        <p:spPr/>
        <p:txBody>
          <a:bodyPr/>
          <a:lstStyle/>
          <a:p>
            <a:fld id="{781FDFBA-C6A2-44FD-A112-BA2D3EEBCD62}" type="slidenum">
              <a:rPr lang="en-SG" smtClean="0"/>
              <a:t>5</a:t>
            </a:fld>
            <a:endParaRPr lang="en-SG"/>
          </a:p>
        </p:txBody>
      </p:sp>
    </p:spTree>
    <p:extLst>
      <p:ext uri="{BB962C8B-B14F-4D97-AF65-F5344CB8AC3E}">
        <p14:creationId xmlns:p14="http://schemas.microsoft.com/office/powerpoint/2010/main" val="2038195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important part of the planning process is positioning the organization to achieve its goals. Positioning</a:t>
            </a:r>
          </a:p>
          <a:p>
            <a:r>
              <a:rPr lang="en-US" dirty="0"/>
              <a:t>is a broad concept and depends on gathering and evaluating accounting information.</a:t>
            </a:r>
          </a:p>
          <a:p>
            <a:pPr marL="228600" indent="-228600">
              <a:buAutoNum type="arabicPeriod"/>
            </a:pPr>
            <a:r>
              <a:rPr lang="en-US" dirty="0">
                <a:effectLst/>
                <a:latin typeface="Times New Roman" panose="02020603050405020304" pitchFamily="18" charset="0"/>
              </a:rPr>
              <a:t>CVP - You will learn about calculating break-even points and how to manage to achieve target income levels. </a:t>
            </a:r>
          </a:p>
          <a:p>
            <a:pPr marL="228600" indent="-228600">
              <a:buAutoNum type="arabicPeriod"/>
            </a:pPr>
            <a:r>
              <a:rPr lang="en-US" dirty="0">
                <a:effectLst/>
                <a:latin typeface="Times New Roman" panose="02020603050405020304" pitchFamily="18" charset="0"/>
              </a:rPr>
              <a:t>Global Trade - The management accountant frequently performs significant and complex</a:t>
            </a:r>
            <a:br>
              <a:rPr lang="en-US" dirty="0"/>
            </a:br>
            <a:r>
              <a:rPr lang="en-US" dirty="0">
                <a:effectLst/>
                <a:latin typeface="Times New Roman" panose="02020603050405020304" pitchFamily="18" charset="0"/>
              </a:rPr>
              <a:t>analysis related to global business activities. This requires in-depth research into laws about tariffs, taxes,</a:t>
            </a:r>
            <a:br>
              <a:rPr lang="en-US" dirty="0"/>
            </a:br>
            <a:r>
              <a:rPr lang="en-US" dirty="0">
                <a:effectLst/>
                <a:latin typeface="Times New Roman" panose="02020603050405020304" pitchFamily="18" charset="0"/>
              </a:rPr>
              <a:t>and shipping.</a:t>
            </a:r>
          </a:p>
          <a:p>
            <a:pPr marL="228600" indent="-228600">
              <a:buAutoNum type="arabicPeriod"/>
            </a:pPr>
            <a:r>
              <a:rPr lang="en-US" dirty="0">
                <a:effectLst/>
                <a:latin typeface="Times New Roman" panose="02020603050405020304" pitchFamily="18" charset="0"/>
              </a:rPr>
              <a:t>Brand - To build a brand requires considerable investment with an uncertain payback. Frequently, the same product can be “positioned”</a:t>
            </a:r>
            <a:br>
              <a:rPr lang="en-US" dirty="0"/>
            </a:br>
            <a:r>
              <a:rPr lang="en-US" dirty="0">
                <a:effectLst/>
                <a:latin typeface="Times New Roman" panose="02020603050405020304" pitchFamily="18" charset="0"/>
              </a:rPr>
              <a:t>as an elite brand via a large investment in up-front advertising, or as a basic consumer product that will</a:t>
            </a:r>
            <a:br>
              <a:rPr lang="en-US" dirty="0"/>
            </a:br>
            <a:r>
              <a:rPr lang="en-US" dirty="0">
                <a:effectLst/>
                <a:latin typeface="Times New Roman" panose="02020603050405020304" pitchFamily="18" charset="0"/>
              </a:rPr>
              <a:t>depend upon low price to drive sales. </a:t>
            </a:r>
            <a:endParaRPr lang="en-SG" dirty="0"/>
          </a:p>
        </p:txBody>
      </p:sp>
      <p:sp>
        <p:nvSpPr>
          <p:cNvPr id="4" name="Slide Number Placeholder 3"/>
          <p:cNvSpPr>
            <a:spLocks noGrp="1"/>
          </p:cNvSpPr>
          <p:nvPr>
            <p:ph type="sldNum" sz="quarter" idx="5"/>
          </p:nvPr>
        </p:nvSpPr>
        <p:spPr/>
        <p:txBody>
          <a:bodyPr/>
          <a:lstStyle/>
          <a:p>
            <a:fld id="{781FDFBA-C6A2-44FD-A112-BA2D3EEBCD62}" type="slidenum">
              <a:rPr lang="en-SG" smtClean="0"/>
              <a:t>6</a:t>
            </a:fld>
            <a:endParaRPr lang="en-SG"/>
          </a:p>
        </p:txBody>
      </p:sp>
    </p:spTree>
    <p:extLst>
      <p:ext uri="{BB962C8B-B14F-4D97-AF65-F5344CB8AC3E}">
        <p14:creationId xmlns:p14="http://schemas.microsoft.com/office/powerpoint/2010/main" val="3822275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781FDFBA-C6A2-44FD-A112-BA2D3EEBCD62}" type="slidenum">
              <a:rPr lang="en-SG" smtClean="0"/>
              <a:t>7</a:t>
            </a:fld>
            <a:endParaRPr lang="en-SG"/>
          </a:p>
        </p:txBody>
      </p:sp>
    </p:spTree>
    <p:extLst>
      <p:ext uri="{BB962C8B-B14F-4D97-AF65-F5344CB8AC3E}">
        <p14:creationId xmlns:p14="http://schemas.microsoft.com/office/powerpoint/2010/main" val="2555064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r>
              <a:rPr lang="en-US" dirty="0">
                <a:effectLst/>
                <a:latin typeface="Arial" panose="020B0604020202020204" pitchFamily="34" charset="0"/>
              </a:rPr>
              <a:t>Directing</a:t>
            </a:r>
            <a:br>
              <a:rPr lang="en-US" dirty="0"/>
            </a:br>
            <a:r>
              <a:rPr lang="en-US" dirty="0">
                <a:effectLst/>
                <a:latin typeface="Times New Roman" panose="02020603050405020304" pitchFamily="18" charset="0"/>
              </a:rPr>
              <a:t>There are many good plans that are never realized. To realize a plan requires the initiation and</a:t>
            </a:r>
            <a:br>
              <a:rPr lang="en-US" dirty="0"/>
            </a:br>
            <a:r>
              <a:rPr lang="en-US" dirty="0">
                <a:effectLst/>
                <a:latin typeface="Times New Roman" panose="02020603050405020304" pitchFamily="18" charset="0"/>
              </a:rPr>
              <a:t>direction of numerous actions. Often, these actions must be well coordinated and timed. Resources</a:t>
            </a:r>
            <a:br>
              <a:rPr lang="en-US" dirty="0"/>
            </a:br>
            <a:r>
              <a:rPr lang="en-US" dirty="0">
                <a:effectLst/>
                <a:latin typeface="Times New Roman" panose="02020603050405020304" pitchFamily="18" charset="0"/>
              </a:rPr>
              <a:t>must be ready, and authorizations need to be in place to enable persons to act according to the plan.</a:t>
            </a:r>
            <a:br>
              <a:rPr lang="en-US" dirty="0"/>
            </a:br>
            <a:r>
              <a:rPr lang="en-US" dirty="0">
                <a:effectLst/>
                <a:latin typeface="Times New Roman" panose="02020603050405020304" pitchFamily="18" charset="0"/>
              </a:rPr>
              <a:t>By analogy, imagine that a composer has written a beautiful score of music – the “plan.” For it to</a:t>
            </a:r>
            <a:br>
              <a:rPr lang="en-US" dirty="0"/>
            </a:br>
            <a:r>
              <a:rPr lang="en-US" dirty="0">
                <a:effectLst/>
                <a:latin typeface="Times New Roman" panose="02020603050405020304" pitchFamily="18" charset="0"/>
              </a:rPr>
              <a:t>come to life requires all members of the orchestra, and a conductor who can bring the orchestra into</a:t>
            </a:r>
            <a:br>
              <a:rPr lang="en-US" dirty="0"/>
            </a:br>
            <a:r>
              <a:rPr lang="en-US" dirty="0">
                <a:effectLst/>
                <a:latin typeface="Times New Roman" panose="02020603050405020304" pitchFamily="18" charset="0"/>
              </a:rPr>
              <a:t>synchronization and harmony. Likewise, the managerial accountant has a major role in putting business</a:t>
            </a:r>
            <a:br>
              <a:rPr lang="en-US" dirty="0"/>
            </a:br>
            <a:r>
              <a:rPr lang="en-US" dirty="0">
                <a:effectLst/>
                <a:latin typeface="Times New Roman" panose="02020603050405020304" pitchFamily="18" charset="0"/>
              </a:rPr>
              <a:t>plans into action. Information systems must be developed to allow management to orchestrate the</a:t>
            </a:r>
            <a:br>
              <a:rPr lang="en-US" dirty="0"/>
            </a:br>
            <a:r>
              <a:rPr lang="en-US" dirty="0">
                <a:effectLst/>
                <a:latin typeface="Times New Roman" panose="02020603050405020304" pitchFamily="18" charset="0"/>
              </a:rPr>
              <a:t>organization</a:t>
            </a:r>
            <a:endParaRPr lang="en-SG" dirty="0"/>
          </a:p>
        </p:txBody>
      </p:sp>
      <p:sp>
        <p:nvSpPr>
          <p:cNvPr id="4" name="Slide Number Placeholder 3"/>
          <p:cNvSpPr>
            <a:spLocks noGrp="1"/>
          </p:cNvSpPr>
          <p:nvPr>
            <p:ph type="sldNum" sz="quarter" idx="5"/>
          </p:nvPr>
        </p:nvSpPr>
        <p:spPr/>
        <p:txBody>
          <a:bodyPr/>
          <a:lstStyle/>
          <a:p>
            <a:fld id="{781FDFBA-C6A2-44FD-A112-BA2D3EEBCD62}" type="slidenum">
              <a:rPr lang="en-SG" smtClean="0"/>
              <a:t>8</a:t>
            </a:fld>
            <a:endParaRPr lang="en-SG"/>
          </a:p>
        </p:txBody>
      </p:sp>
    </p:spTree>
    <p:extLst>
      <p:ext uri="{BB962C8B-B14F-4D97-AF65-F5344CB8AC3E}">
        <p14:creationId xmlns:p14="http://schemas.microsoft.com/office/powerpoint/2010/main" val="458518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Certification - </a:t>
            </a:r>
            <a:r>
              <a:rPr lang="en-US" dirty="0">
                <a:effectLst/>
                <a:latin typeface="Times New Roman" panose="02020603050405020304" pitchFamily="18" charset="0"/>
              </a:rPr>
              <a:t>In addition, a recent trend (brought about in the USA by financial legislation most commonly known as Sarbanes-Oxley</a:t>
            </a:r>
            <a:br>
              <a:rPr lang="en-US" dirty="0"/>
            </a:br>
            <a:r>
              <a:rPr lang="en-US" dirty="0">
                <a:effectLst/>
                <a:latin typeface="Times New Roman" panose="02020603050405020304" pitchFamily="18" charset="0"/>
              </a:rPr>
              <a:t>or SOX)</a:t>
            </a:r>
          </a:p>
          <a:p>
            <a:r>
              <a:rPr lang="en-US" dirty="0">
                <a:effectLst/>
                <a:latin typeface="Times New Roman" panose="02020603050405020304" pitchFamily="18" charset="0"/>
              </a:rPr>
              <a:t>The controller - is primarily responsible for the control task; providing leadership for the entire cost and managerial</a:t>
            </a:r>
            <a:br>
              <a:rPr lang="en-US" dirty="0"/>
            </a:br>
            <a:r>
              <a:rPr lang="en-US" dirty="0">
                <a:effectLst/>
                <a:latin typeface="Times New Roman" panose="02020603050405020304" pitchFamily="18" charset="0"/>
              </a:rPr>
              <a:t>accounting functions. In contrast, the chief financial officer (CFO) is usually responsible for external</a:t>
            </a:r>
            <a:br>
              <a:rPr lang="en-US" dirty="0"/>
            </a:br>
            <a:r>
              <a:rPr lang="en-US" dirty="0">
                <a:effectLst/>
                <a:latin typeface="Times New Roman" panose="02020603050405020304" pitchFamily="18" charset="0"/>
              </a:rPr>
              <a:t>reporting, the treasury function, and general cash flow and financing management. In some organizations,</a:t>
            </a:r>
            <a:br>
              <a:rPr lang="en-US" dirty="0"/>
            </a:br>
            <a:r>
              <a:rPr lang="en-US" dirty="0">
                <a:effectLst/>
                <a:latin typeface="Times New Roman" panose="02020603050405020304" pitchFamily="18" charset="0"/>
              </a:rPr>
              <a:t>one person may serve a dual role as both the CFO and controller.</a:t>
            </a:r>
          </a:p>
          <a:p>
            <a:endParaRPr lang="en-SG" dirty="0"/>
          </a:p>
        </p:txBody>
      </p:sp>
      <p:sp>
        <p:nvSpPr>
          <p:cNvPr id="4" name="Slide Number Placeholder 3"/>
          <p:cNvSpPr>
            <a:spLocks noGrp="1"/>
          </p:cNvSpPr>
          <p:nvPr>
            <p:ph type="sldNum" sz="quarter" idx="5"/>
          </p:nvPr>
        </p:nvSpPr>
        <p:spPr/>
        <p:txBody>
          <a:bodyPr/>
          <a:lstStyle/>
          <a:p>
            <a:fld id="{781FDFBA-C6A2-44FD-A112-BA2D3EEBCD62}" type="slidenum">
              <a:rPr lang="en-SG" smtClean="0"/>
              <a:t>9</a:t>
            </a:fld>
            <a:endParaRPr lang="en-SG"/>
          </a:p>
        </p:txBody>
      </p:sp>
    </p:spTree>
    <p:extLst>
      <p:ext uri="{BB962C8B-B14F-4D97-AF65-F5344CB8AC3E}">
        <p14:creationId xmlns:p14="http://schemas.microsoft.com/office/powerpoint/2010/main" val="873431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Times New Roman" panose="02020603050405020304" pitchFamily="18" charset="0"/>
              </a:rPr>
              <a:t>Cost accounting can be defined as the collection, assignment, and interpretation of cost. In subsequent</a:t>
            </a:r>
            <a:br>
              <a:rPr lang="en-US" dirty="0"/>
            </a:br>
            <a:r>
              <a:rPr lang="en-US" dirty="0">
                <a:effectLst/>
                <a:latin typeface="Times New Roman" panose="02020603050405020304" pitchFamily="18" charset="0"/>
              </a:rPr>
              <a:t>chapters, you will learn about alternative costing methods. It is important to know what products and</a:t>
            </a:r>
            <a:br>
              <a:rPr lang="en-US" dirty="0"/>
            </a:br>
            <a:r>
              <a:rPr lang="en-US" dirty="0">
                <a:effectLst/>
                <a:latin typeface="Times New Roman" panose="02020603050405020304" pitchFamily="18" charset="0"/>
              </a:rPr>
              <a:t>services cost to produce. The ideal approach to capturing costs is dependent on what is being produced.</a:t>
            </a:r>
          </a:p>
          <a:p>
            <a:r>
              <a:rPr lang="en-US" dirty="0">
                <a:effectLst/>
                <a:latin typeface="Times New Roman" panose="02020603050405020304" pitchFamily="18" charset="0"/>
              </a:rPr>
              <a:t>Costing Methods – In some settings, costs may be captured by the “job costing method.” </a:t>
            </a:r>
          </a:p>
          <a:p>
            <a:r>
              <a:rPr lang="en-US" dirty="0">
                <a:effectLst/>
                <a:latin typeface="Times New Roman" panose="02020603050405020304" pitchFamily="18" charset="0"/>
              </a:rPr>
              <a:t>For example, a custom home builder would likely capture costs for each house constructed. The actual labor and</a:t>
            </a:r>
            <a:br>
              <a:rPr lang="en-US" dirty="0"/>
            </a:br>
            <a:r>
              <a:rPr lang="en-US" dirty="0">
                <a:effectLst/>
                <a:latin typeface="Times New Roman" panose="02020603050405020304" pitchFamily="18" charset="0"/>
              </a:rPr>
              <a:t>material that goes into each house would be tracked and assigned to that specific home (along with</a:t>
            </a:r>
            <a:br>
              <a:rPr lang="en-US" dirty="0"/>
            </a:br>
            <a:r>
              <a:rPr lang="en-US" dirty="0">
                <a:effectLst/>
                <a:latin typeface="Times New Roman" panose="02020603050405020304" pitchFamily="18" charset="0"/>
              </a:rPr>
              <a:t>some matching amount of overhead), and the cost of each home can be expected to vary considerably.</a:t>
            </a:r>
            <a:endParaRPr lang="en-SG" dirty="0"/>
          </a:p>
        </p:txBody>
      </p:sp>
      <p:sp>
        <p:nvSpPr>
          <p:cNvPr id="4" name="Slide Number Placeholder 3"/>
          <p:cNvSpPr>
            <a:spLocks noGrp="1"/>
          </p:cNvSpPr>
          <p:nvPr>
            <p:ph type="sldNum" sz="quarter" idx="5"/>
          </p:nvPr>
        </p:nvSpPr>
        <p:spPr/>
        <p:txBody>
          <a:bodyPr/>
          <a:lstStyle/>
          <a:p>
            <a:fld id="{781FDFBA-C6A2-44FD-A112-BA2D3EEBCD62}" type="slidenum">
              <a:rPr lang="en-SG" smtClean="0"/>
              <a:t>15</a:t>
            </a:fld>
            <a:endParaRPr lang="en-SG"/>
          </a:p>
        </p:txBody>
      </p:sp>
    </p:spTree>
    <p:extLst>
      <p:ext uri="{BB962C8B-B14F-4D97-AF65-F5344CB8AC3E}">
        <p14:creationId xmlns:p14="http://schemas.microsoft.com/office/powerpoint/2010/main" val="3093479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4DF56-B645-E445-A5CA-71BAD11689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0B9F0A23-9C9A-6E69-ACEF-2C600854D7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DE81EA41-B594-A96E-E9C0-3A18E6FF0669}"/>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5" name="Footer Placeholder 4">
            <a:extLst>
              <a:ext uri="{FF2B5EF4-FFF2-40B4-BE49-F238E27FC236}">
                <a16:creationId xmlns:a16="http://schemas.microsoft.com/office/drawing/2014/main" id="{5DF8FD5C-F214-14E0-9FA7-8302AF71E6B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E60AF380-D8D2-9FA2-1AD3-70B61566A937}"/>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239054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9DA3E-2C47-5EB9-04C9-D021293CF3DA}"/>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98EAA849-2A18-DDAD-A5DE-97626BB093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E2BFA3C-75A2-959F-2AA4-F8185C7593F8}"/>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5" name="Footer Placeholder 4">
            <a:extLst>
              <a:ext uri="{FF2B5EF4-FFF2-40B4-BE49-F238E27FC236}">
                <a16:creationId xmlns:a16="http://schemas.microsoft.com/office/drawing/2014/main" id="{D1275C1E-7BBE-0490-8E81-50645510212E}"/>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2CDC6BDB-9A1D-0A95-2CB5-47F63946F241}"/>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194922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B62465-4BE2-F62E-6429-6B486649DC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414358A5-ECD1-B0B0-7BC6-D46A0AF302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4B562152-6BC2-A510-851A-286C08E7CF19}"/>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5" name="Footer Placeholder 4">
            <a:extLst>
              <a:ext uri="{FF2B5EF4-FFF2-40B4-BE49-F238E27FC236}">
                <a16:creationId xmlns:a16="http://schemas.microsoft.com/office/drawing/2014/main" id="{B1B8FC1A-577A-F89C-DF4E-9E3358F1591D}"/>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357E7E4A-602E-F3DF-725F-D54CB7EDA469}"/>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254071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A46A4-C231-93E3-614F-171F9432AAD2}"/>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D5E2A706-A12A-F548-113E-19581FFAF3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7ED1BECB-5E5A-8410-1BE5-B8322DF201DE}"/>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5" name="Footer Placeholder 4">
            <a:extLst>
              <a:ext uri="{FF2B5EF4-FFF2-40B4-BE49-F238E27FC236}">
                <a16:creationId xmlns:a16="http://schemas.microsoft.com/office/drawing/2014/main" id="{92445572-F3D4-0693-2FDB-152697E4AD14}"/>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41CE4452-6621-9EB9-8582-D9CE1710EC63}"/>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224904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02098-FD3C-9230-041B-51E39427E9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81214F32-F544-CEFE-00CF-0D48C79C7A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8D4C29-AFEE-1776-B87D-82E186B11AE2}"/>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5" name="Footer Placeholder 4">
            <a:extLst>
              <a:ext uri="{FF2B5EF4-FFF2-40B4-BE49-F238E27FC236}">
                <a16:creationId xmlns:a16="http://schemas.microsoft.com/office/drawing/2014/main" id="{B20AADCE-C0CC-E52D-AFC7-6E118BE7D2B6}"/>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A6A75E1C-8E64-71C1-5F97-9389F88570C7}"/>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60305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0B937-1C1C-B2B4-E272-C56853B928AA}"/>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696D7012-395B-D933-77EA-5B3770785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92D6E973-D3DA-4690-557C-134E856D59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C45DD719-1378-B981-C330-B3C0E7343C45}"/>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6" name="Footer Placeholder 5">
            <a:extLst>
              <a:ext uri="{FF2B5EF4-FFF2-40B4-BE49-F238E27FC236}">
                <a16:creationId xmlns:a16="http://schemas.microsoft.com/office/drawing/2014/main" id="{8A81291A-3897-846A-A8CB-5B0C5D44F2FA}"/>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3A80D2D7-2731-1944-3316-C4E49C6D65B0}"/>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4227459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2A9A-87C7-551C-A056-D839652323B9}"/>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6FA8DBBF-47A3-8CCC-8DAC-FA12FFE88F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15132B-68FB-138E-5D6D-D1CCE69455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3007903B-4A24-66EA-C5CA-D539C9AC98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F530DF-FB38-87DC-536A-09E0EB5E2E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68084A36-CC78-2554-DE6D-F12827A9B84E}"/>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8" name="Footer Placeholder 7">
            <a:extLst>
              <a:ext uri="{FF2B5EF4-FFF2-40B4-BE49-F238E27FC236}">
                <a16:creationId xmlns:a16="http://schemas.microsoft.com/office/drawing/2014/main" id="{D7A2184B-358B-8495-B07B-BA0A33AC59F6}"/>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69DADA39-BCF2-F6C7-3F4B-EFB7C0C26855}"/>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834415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B7F23-38FB-BD82-78A0-528A32936563}"/>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8CAF6DD2-3901-B5A1-5235-348B8951C6D6}"/>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4" name="Footer Placeholder 3">
            <a:extLst>
              <a:ext uri="{FF2B5EF4-FFF2-40B4-BE49-F238E27FC236}">
                <a16:creationId xmlns:a16="http://schemas.microsoft.com/office/drawing/2014/main" id="{04199BD4-142E-0C12-EEDD-8CE745C109DA}"/>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C72E3D5B-D53D-4F34-BE04-77D16C494F13}"/>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281023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B9C8EA-FB09-531F-61D7-9AF8B02FC43C}"/>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3" name="Footer Placeholder 2">
            <a:extLst>
              <a:ext uri="{FF2B5EF4-FFF2-40B4-BE49-F238E27FC236}">
                <a16:creationId xmlns:a16="http://schemas.microsoft.com/office/drawing/2014/main" id="{34BD4D9F-EA8F-435C-2BF0-753AAA44D7B6}"/>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F73900AF-7C7A-0C49-DB1D-B593B9232FC0}"/>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76563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55E33-7DD3-D33D-D75E-63ADC94B75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19116C6E-05E0-43BF-00A5-1B2069F78A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7606EE1E-6378-EB13-100F-0069A4284D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4FC19-7057-2154-9A3F-019EAC285893}"/>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6" name="Footer Placeholder 5">
            <a:extLst>
              <a:ext uri="{FF2B5EF4-FFF2-40B4-BE49-F238E27FC236}">
                <a16:creationId xmlns:a16="http://schemas.microsoft.com/office/drawing/2014/main" id="{EF879685-82E9-D6C4-B640-7C036563C07E}"/>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B4C8CB1B-4A41-4B56-A3D1-0C8E10DFA70A}"/>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168207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0EDE7-0009-404A-EEC6-B03E0AF602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8EDAB5B9-85F1-85B8-149A-4374A9D984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A4F470B9-A87A-B810-CD0B-939777A1B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8A8040-6949-5B5D-8A79-17C13AA4C0A5}"/>
              </a:ext>
            </a:extLst>
          </p:cNvPr>
          <p:cNvSpPr>
            <a:spLocks noGrp="1"/>
          </p:cNvSpPr>
          <p:nvPr>
            <p:ph type="dt" sz="half" idx="10"/>
          </p:nvPr>
        </p:nvSpPr>
        <p:spPr/>
        <p:txBody>
          <a:bodyPr/>
          <a:lstStyle/>
          <a:p>
            <a:fld id="{52CB6FCF-A713-4414-91D3-BB2A762F25B3}" type="datetimeFigureOut">
              <a:rPr lang="en-SG" smtClean="0"/>
              <a:t>6/4/2023</a:t>
            </a:fld>
            <a:endParaRPr lang="en-SG"/>
          </a:p>
        </p:txBody>
      </p:sp>
      <p:sp>
        <p:nvSpPr>
          <p:cNvPr id="6" name="Footer Placeholder 5">
            <a:extLst>
              <a:ext uri="{FF2B5EF4-FFF2-40B4-BE49-F238E27FC236}">
                <a16:creationId xmlns:a16="http://schemas.microsoft.com/office/drawing/2014/main" id="{D4A3E29C-0ABB-E82E-AE07-7D5040DE5C09}"/>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2A531973-8091-0A38-5C9C-1A18BAABF314}"/>
              </a:ext>
            </a:extLst>
          </p:cNvPr>
          <p:cNvSpPr>
            <a:spLocks noGrp="1"/>
          </p:cNvSpPr>
          <p:nvPr>
            <p:ph type="sldNum" sz="quarter" idx="12"/>
          </p:nvPr>
        </p:nvSpPr>
        <p:spPr/>
        <p:txBody>
          <a:bodyPr/>
          <a:lstStyle/>
          <a:p>
            <a:fld id="{75426A65-28BA-444C-90AC-DCF9DB7E0F4D}" type="slidenum">
              <a:rPr lang="en-SG" smtClean="0"/>
              <a:t>‹#›</a:t>
            </a:fld>
            <a:endParaRPr lang="en-SG"/>
          </a:p>
        </p:txBody>
      </p:sp>
    </p:spTree>
    <p:extLst>
      <p:ext uri="{BB962C8B-B14F-4D97-AF65-F5344CB8AC3E}">
        <p14:creationId xmlns:p14="http://schemas.microsoft.com/office/powerpoint/2010/main" val="3349642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AAF906-3F60-2081-3E77-9A2F381771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E880FAA0-8C05-591E-7BC8-AC49A8D3F1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CC8BBC4-7651-5F57-E407-98253791DF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B6FCF-A713-4414-91D3-BB2A762F25B3}" type="datetimeFigureOut">
              <a:rPr lang="en-SG" smtClean="0"/>
              <a:t>6/4/2023</a:t>
            </a:fld>
            <a:endParaRPr lang="en-SG"/>
          </a:p>
        </p:txBody>
      </p:sp>
      <p:sp>
        <p:nvSpPr>
          <p:cNvPr id="5" name="Footer Placeholder 4">
            <a:extLst>
              <a:ext uri="{FF2B5EF4-FFF2-40B4-BE49-F238E27FC236}">
                <a16:creationId xmlns:a16="http://schemas.microsoft.com/office/drawing/2014/main" id="{BC91FFC6-C0CD-758D-FC25-9D2C9533C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D85DB93D-137E-D11E-17C6-A4DB9481CB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26A65-28BA-444C-90AC-DCF9DB7E0F4D}" type="slidenum">
              <a:rPr lang="en-SG" smtClean="0"/>
              <a:t>‹#›</a:t>
            </a:fld>
            <a:endParaRPr lang="en-SG"/>
          </a:p>
        </p:txBody>
      </p:sp>
    </p:spTree>
    <p:extLst>
      <p:ext uri="{BB962C8B-B14F-4D97-AF65-F5344CB8AC3E}">
        <p14:creationId xmlns:p14="http://schemas.microsoft.com/office/powerpoint/2010/main" val="288358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www.pngall.com/strategy-png/download/6816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s://courses.lumenlearning.com/suny-marketing-spring2016/chapter/reading-the-positioning-proces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CCAEDFF-4A42-5C9A-F47A-5055A8D7372D}"/>
              </a:ext>
            </a:extLst>
          </p:cNvPr>
          <p:cNvSpPr>
            <a:spLocks noGrp="1"/>
          </p:cNvSpPr>
          <p:nvPr>
            <p:ph idx="1"/>
          </p:nvPr>
        </p:nvSpPr>
        <p:spPr>
          <a:xfrm>
            <a:off x="1381797" y="1777318"/>
            <a:ext cx="10515600" cy="4351338"/>
          </a:xfrm>
        </p:spPr>
        <p:txBody>
          <a:bodyPr/>
          <a:lstStyle/>
          <a:p>
            <a:pPr marL="0" indent="0">
              <a:buNone/>
            </a:pPr>
            <a:r>
              <a:rPr lang="en-US" sz="4400" i="0" dirty="0">
                <a:solidFill>
                  <a:srgbClr val="1D2125"/>
                </a:solidFill>
                <a:effectLst/>
                <a:latin typeface="-apple-system"/>
              </a:rPr>
              <a:t>Evaluate budget and </a:t>
            </a:r>
          </a:p>
          <a:p>
            <a:pPr marL="0" indent="0">
              <a:buNone/>
            </a:pPr>
            <a:r>
              <a:rPr lang="en-US" sz="4400" i="0" dirty="0">
                <a:solidFill>
                  <a:srgbClr val="1D2125"/>
                </a:solidFill>
                <a:effectLst/>
                <a:latin typeface="-apple-system"/>
              </a:rPr>
              <a:t>budgetary processes</a:t>
            </a:r>
          </a:p>
          <a:p>
            <a:pPr marL="0" indent="0">
              <a:buNone/>
            </a:pPr>
            <a:endParaRPr lang="en-SG" dirty="0"/>
          </a:p>
        </p:txBody>
      </p:sp>
      <p:sp>
        <p:nvSpPr>
          <p:cNvPr id="8" name="Title 7">
            <a:extLst>
              <a:ext uri="{FF2B5EF4-FFF2-40B4-BE49-F238E27FC236}">
                <a16:creationId xmlns:a16="http://schemas.microsoft.com/office/drawing/2014/main" id="{3E1C3CF3-6867-2615-925B-B2D1CAEC63D8}"/>
              </a:ext>
            </a:extLst>
          </p:cNvPr>
          <p:cNvSpPr>
            <a:spLocks noGrp="1"/>
          </p:cNvSpPr>
          <p:nvPr>
            <p:ph type="title"/>
          </p:nvPr>
        </p:nvSpPr>
        <p:spPr/>
        <p:txBody>
          <a:bodyPr/>
          <a:lstStyle/>
          <a:p>
            <a:r>
              <a:rPr lang="en-US" b="1" dirty="0"/>
              <a:t>Lesson 6</a:t>
            </a:r>
            <a:endParaRPr lang="en-SG" b="1" dirty="0"/>
          </a:p>
        </p:txBody>
      </p:sp>
      <p:sp>
        <p:nvSpPr>
          <p:cNvPr id="9" name="AutoShape 6">
            <a:extLst>
              <a:ext uri="{FF2B5EF4-FFF2-40B4-BE49-F238E27FC236}">
                <a16:creationId xmlns:a16="http://schemas.microsoft.com/office/drawing/2014/main" id="{2A93542C-5053-BF10-5A85-26674A8529E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p>
        </p:txBody>
      </p:sp>
      <p:pic>
        <p:nvPicPr>
          <p:cNvPr id="10" name="Picture 9">
            <a:extLst>
              <a:ext uri="{FF2B5EF4-FFF2-40B4-BE49-F238E27FC236}">
                <a16:creationId xmlns:a16="http://schemas.microsoft.com/office/drawing/2014/main" id="{E049149D-F3E6-93A7-67C3-AD45C45FC399}"/>
              </a:ext>
            </a:extLst>
          </p:cNvPr>
          <p:cNvPicPr>
            <a:picLocks noChangeAspect="1"/>
          </p:cNvPicPr>
          <p:nvPr/>
        </p:nvPicPr>
        <p:blipFill>
          <a:blip r:embed="rId2"/>
          <a:stretch>
            <a:fillRect/>
          </a:stretch>
        </p:blipFill>
        <p:spPr>
          <a:xfrm>
            <a:off x="7703888" y="751114"/>
            <a:ext cx="2610939" cy="5660571"/>
          </a:xfrm>
          <a:prstGeom prst="rect">
            <a:avLst/>
          </a:prstGeom>
        </p:spPr>
      </p:pic>
    </p:spTree>
    <p:extLst>
      <p:ext uri="{BB962C8B-B14F-4D97-AF65-F5344CB8AC3E}">
        <p14:creationId xmlns:p14="http://schemas.microsoft.com/office/powerpoint/2010/main" val="1932277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97415-61C9-BDDA-9959-C780639E23AD}"/>
              </a:ext>
            </a:extLst>
          </p:cNvPr>
          <p:cNvSpPr>
            <a:spLocks noGrp="1"/>
          </p:cNvSpPr>
          <p:nvPr>
            <p:ph type="title"/>
          </p:nvPr>
        </p:nvSpPr>
        <p:spPr/>
        <p:txBody>
          <a:bodyPr/>
          <a:lstStyle/>
          <a:p>
            <a:r>
              <a:rPr lang="en-US" dirty="0"/>
              <a:t>Monitor</a:t>
            </a:r>
            <a:endParaRPr lang="en-SG" dirty="0"/>
          </a:p>
        </p:txBody>
      </p:sp>
      <p:sp>
        <p:nvSpPr>
          <p:cNvPr id="3" name="Content Placeholder 2">
            <a:extLst>
              <a:ext uri="{FF2B5EF4-FFF2-40B4-BE49-F238E27FC236}">
                <a16:creationId xmlns:a16="http://schemas.microsoft.com/office/drawing/2014/main" id="{66FB0923-0B0C-C607-9068-7C7E3EA22945}"/>
              </a:ext>
            </a:extLst>
          </p:cNvPr>
          <p:cNvSpPr>
            <a:spLocks noGrp="1"/>
          </p:cNvSpPr>
          <p:nvPr>
            <p:ph idx="1"/>
          </p:nvPr>
        </p:nvSpPr>
        <p:spPr/>
        <p:txBody>
          <a:bodyPr>
            <a:normAutofit/>
          </a:bodyPr>
          <a:lstStyle/>
          <a:p>
            <a:r>
              <a:rPr lang="en-US" dirty="0">
                <a:effectLst/>
                <a:latin typeface="Times New Roman" panose="02020603050405020304" pitchFamily="18" charset="0"/>
              </a:rPr>
              <a:t>Let’s begin by having you think about controlling your car (aka “driving”)! Your steering, acceleration, and braking are not random; they are careful corrective responses to constant monitoring of many variables – other traffic, road conditions, destination, and so forth.</a:t>
            </a:r>
          </a:p>
          <a:p>
            <a:r>
              <a:rPr lang="en-US" dirty="0">
                <a:effectLst/>
                <a:latin typeface="Times New Roman" panose="02020603050405020304" pitchFamily="18" charset="0"/>
              </a:rPr>
              <a:t> Clearly, each action on your part is in response to you having monitored conditions and adopted an adjusting response. Likewise, business managers must rely on systematic monitoring tools to maintain awareness of where the business is headed. Managerial accounting provides these monitoring tools, and establishes a logical basis for making adjustments to business operations.</a:t>
            </a:r>
            <a:endParaRPr lang="en-SG" dirty="0"/>
          </a:p>
        </p:txBody>
      </p:sp>
    </p:spTree>
    <p:extLst>
      <p:ext uri="{BB962C8B-B14F-4D97-AF65-F5344CB8AC3E}">
        <p14:creationId xmlns:p14="http://schemas.microsoft.com/office/powerpoint/2010/main" val="3702463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C4915-4997-D351-F3F6-8A0FF15A8AD3}"/>
              </a:ext>
            </a:extLst>
          </p:cNvPr>
          <p:cNvSpPr>
            <a:spLocks noGrp="1"/>
          </p:cNvSpPr>
          <p:nvPr>
            <p:ph type="title"/>
          </p:nvPr>
        </p:nvSpPr>
        <p:spPr/>
        <p:txBody>
          <a:bodyPr/>
          <a:lstStyle/>
          <a:p>
            <a:r>
              <a:rPr lang="en-US" dirty="0">
                <a:effectLst/>
                <a:latin typeface="Times New Roman" panose="02020603050405020304" pitchFamily="18" charset="0"/>
              </a:rPr>
              <a:t>Variances</a:t>
            </a:r>
            <a:endParaRPr lang="en-SG" dirty="0"/>
          </a:p>
        </p:txBody>
      </p:sp>
      <p:sp>
        <p:nvSpPr>
          <p:cNvPr id="3" name="Content Placeholder 2">
            <a:extLst>
              <a:ext uri="{FF2B5EF4-FFF2-40B4-BE49-F238E27FC236}">
                <a16:creationId xmlns:a16="http://schemas.microsoft.com/office/drawing/2014/main" id="{F610A95A-FB62-E41E-A0B6-A3EF936FF80C}"/>
              </a:ext>
            </a:extLst>
          </p:cNvPr>
          <p:cNvSpPr>
            <a:spLocks noGrp="1"/>
          </p:cNvSpPr>
          <p:nvPr>
            <p:ph idx="1"/>
          </p:nvPr>
        </p:nvSpPr>
        <p:spPr/>
        <p:txBody>
          <a:bodyPr/>
          <a:lstStyle/>
          <a:p>
            <a:r>
              <a:rPr lang="en-US" dirty="0">
                <a:effectLst/>
                <a:latin typeface="Times New Roman" panose="02020603050405020304" pitchFamily="18" charset="0"/>
              </a:rPr>
              <a:t>Variances – Managers will focus on standards, keeping a particularly sharp eye out for significant deviations from the norm. These deviations, or “variances,” may provide warning signs of situations</a:t>
            </a:r>
            <a:br>
              <a:rPr lang="en-US" dirty="0"/>
            </a:br>
            <a:r>
              <a:rPr lang="en-US" dirty="0">
                <a:effectLst/>
                <a:latin typeface="Times New Roman" panose="02020603050405020304" pitchFamily="18" charset="0"/>
              </a:rPr>
              <a:t>requiring corrective action by managers. Accountants help managers focus on the exceptions by providing</a:t>
            </a:r>
            <a:br>
              <a:rPr lang="en-US" dirty="0"/>
            </a:br>
            <a:r>
              <a:rPr lang="en-US" dirty="0">
                <a:effectLst/>
                <a:latin typeface="Times New Roman" panose="02020603050405020304" pitchFamily="18" charset="0"/>
              </a:rPr>
              <a:t>the results of variance analysis. This process of focusing on variances is also known as “management by exception.”</a:t>
            </a:r>
            <a:endParaRPr lang="en-SG" dirty="0"/>
          </a:p>
        </p:txBody>
      </p:sp>
    </p:spTree>
    <p:extLst>
      <p:ext uri="{BB962C8B-B14F-4D97-AF65-F5344CB8AC3E}">
        <p14:creationId xmlns:p14="http://schemas.microsoft.com/office/powerpoint/2010/main" val="3244837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732A2-C7B6-54DC-8A9D-B4E2C292AA01}"/>
              </a:ext>
            </a:extLst>
          </p:cNvPr>
          <p:cNvSpPr>
            <a:spLocks noGrp="1"/>
          </p:cNvSpPr>
          <p:nvPr>
            <p:ph type="title"/>
          </p:nvPr>
        </p:nvSpPr>
        <p:spPr/>
        <p:txBody>
          <a:bodyPr/>
          <a:lstStyle/>
          <a:p>
            <a:r>
              <a:rPr lang="en-US" dirty="0"/>
              <a:t>Flexible tools</a:t>
            </a:r>
            <a:endParaRPr lang="en-SG" dirty="0"/>
          </a:p>
        </p:txBody>
      </p:sp>
      <p:sp>
        <p:nvSpPr>
          <p:cNvPr id="3" name="Content Placeholder 2">
            <a:extLst>
              <a:ext uri="{FF2B5EF4-FFF2-40B4-BE49-F238E27FC236}">
                <a16:creationId xmlns:a16="http://schemas.microsoft.com/office/drawing/2014/main" id="{DA8C6E84-68F5-7051-C5FA-141D8902A565}"/>
              </a:ext>
            </a:extLst>
          </p:cNvPr>
          <p:cNvSpPr>
            <a:spLocks noGrp="1"/>
          </p:cNvSpPr>
          <p:nvPr>
            <p:ph idx="1"/>
          </p:nvPr>
        </p:nvSpPr>
        <p:spPr/>
        <p:txBody>
          <a:bodyPr/>
          <a:lstStyle/>
          <a:p>
            <a:r>
              <a:rPr lang="en-US" dirty="0">
                <a:effectLst/>
                <a:latin typeface="Times New Roman" panose="02020603050405020304" pitchFamily="18" charset="0"/>
              </a:rPr>
              <a:t>Flexible tools – Great care must be taken in monitoring variances. For instance, a business may have a large increase in customer demand. To meet demand, a manager may prudently authorize significant overtime. This overtime may result in higher than expected wage rates and hours. As a result, a variance</a:t>
            </a:r>
            <a:br>
              <a:rPr lang="en-US" dirty="0"/>
            </a:br>
            <a:r>
              <a:rPr lang="en-US" dirty="0">
                <a:effectLst/>
                <a:latin typeface="Times New Roman" panose="02020603050405020304" pitchFamily="18" charset="0"/>
              </a:rPr>
              <a:t>analysis could result in certain unfavorable variances.</a:t>
            </a:r>
            <a:endParaRPr lang="en-SG" dirty="0"/>
          </a:p>
        </p:txBody>
      </p:sp>
    </p:spTree>
    <p:extLst>
      <p:ext uri="{BB962C8B-B14F-4D97-AF65-F5344CB8AC3E}">
        <p14:creationId xmlns:p14="http://schemas.microsoft.com/office/powerpoint/2010/main" val="487286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6BC95-02F5-AA59-5B5E-0EE5584B627A}"/>
              </a:ext>
            </a:extLst>
          </p:cNvPr>
          <p:cNvSpPr>
            <a:spLocks noGrp="1"/>
          </p:cNvSpPr>
          <p:nvPr>
            <p:ph type="title"/>
          </p:nvPr>
        </p:nvSpPr>
        <p:spPr/>
        <p:txBody>
          <a:bodyPr/>
          <a:lstStyle/>
          <a:p>
            <a:r>
              <a:rPr lang="en-US" dirty="0"/>
              <a:t>Standard Costing</a:t>
            </a:r>
            <a:endParaRPr lang="en-SG" dirty="0"/>
          </a:p>
        </p:txBody>
      </p:sp>
      <p:sp>
        <p:nvSpPr>
          <p:cNvPr id="3" name="Content Placeholder 2">
            <a:extLst>
              <a:ext uri="{FF2B5EF4-FFF2-40B4-BE49-F238E27FC236}">
                <a16:creationId xmlns:a16="http://schemas.microsoft.com/office/drawing/2014/main" id="{A205D29C-FBE4-A091-CFA0-91A7A762D65F}"/>
              </a:ext>
            </a:extLst>
          </p:cNvPr>
          <p:cNvSpPr>
            <a:spLocks noGrp="1"/>
          </p:cNvSpPr>
          <p:nvPr>
            <p:ph idx="1"/>
          </p:nvPr>
        </p:nvSpPr>
        <p:spPr/>
        <p:txBody>
          <a:bodyPr/>
          <a:lstStyle/>
          <a:p>
            <a:r>
              <a:rPr lang="en-US" dirty="0">
                <a:effectLst/>
                <a:latin typeface="Times New Roman" panose="02020603050405020304" pitchFamily="18" charset="0"/>
              </a:rPr>
              <a:t>Standard Costs – To assist in monitoring productive efficiency and cost control, managerial accountants may develop “standards.” These standards represent benchmarks against which actual productive activity is compared. Importantly, standards can be developed for labor costs and efficiency, materials cost and utilization, and more general assessments of the overall deployment of facilities and equipment </a:t>
            </a:r>
            <a:r>
              <a:rPr lang="en-US">
                <a:effectLst/>
                <a:latin typeface="Times New Roman" panose="02020603050405020304" pitchFamily="18" charset="0"/>
              </a:rPr>
              <a:t>(the</a:t>
            </a:r>
            <a:r>
              <a:rPr lang="en-US" dirty="0">
                <a:effectLst/>
                <a:latin typeface="Times New Roman" panose="02020603050405020304" pitchFamily="18" charset="0"/>
              </a:rPr>
              <a:t> </a:t>
            </a:r>
            <a:r>
              <a:rPr lang="en-US">
                <a:effectLst/>
                <a:latin typeface="Times New Roman" panose="02020603050405020304" pitchFamily="18" charset="0"/>
              </a:rPr>
              <a:t>overhead</a:t>
            </a:r>
            <a:r>
              <a:rPr lang="en-US" dirty="0">
                <a:effectLst/>
                <a:latin typeface="Times New Roman" panose="02020603050405020304" pitchFamily="18" charset="0"/>
              </a:rPr>
              <a:t>).</a:t>
            </a:r>
            <a:endParaRPr lang="en-SG" dirty="0"/>
          </a:p>
        </p:txBody>
      </p:sp>
    </p:spTree>
    <p:extLst>
      <p:ext uri="{BB962C8B-B14F-4D97-AF65-F5344CB8AC3E}">
        <p14:creationId xmlns:p14="http://schemas.microsoft.com/office/powerpoint/2010/main" val="2691436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CFF6-D72F-9457-7AE4-265590A85769}"/>
              </a:ext>
            </a:extLst>
          </p:cNvPr>
          <p:cNvSpPr>
            <a:spLocks noGrp="1"/>
          </p:cNvSpPr>
          <p:nvPr>
            <p:ph type="title"/>
          </p:nvPr>
        </p:nvSpPr>
        <p:spPr/>
        <p:txBody>
          <a:bodyPr/>
          <a:lstStyle/>
          <a:p>
            <a:r>
              <a:rPr lang="en-SG" dirty="0">
                <a:effectLst/>
                <a:latin typeface="Arial" panose="020B0604020202020204" pitchFamily="34" charset="0"/>
              </a:rPr>
              <a:t>Scorecard</a:t>
            </a:r>
            <a:endParaRPr lang="en-SG" dirty="0"/>
          </a:p>
        </p:txBody>
      </p:sp>
      <p:sp>
        <p:nvSpPr>
          <p:cNvPr id="3" name="Content Placeholder 2">
            <a:extLst>
              <a:ext uri="{FF2B5EF4-FFF2-40B4-BE49-F238E27FC236}">
                <a16:creationId xmlns:a16="http://schemas.microsoft.com/office/drawing/2014/main" id="{8313842D-E8E9-AFD7-AC57-3AF435A5040B}"/>
              </a:ext>
            </a:extLst>
          </p:cNvPr>
          <p:cNvSpPr>
            <a:spLocks noGrp="1"/>
          </p:cNvSpPr>
          <p:nvPr>
            <p:ph idx="1"/>
          </p:nvPr>
        </p:nvSpPr>
        <p:spPr/>
        <p:txBody>
          <a:bodyPr/>
          <a:lstStyle/>
          <a:p>
            <a:r>
              <a:rPr lang="en-US" dirty="0">
                <a:effectLst/>
                <a:latin typeface="Times New Roman" panose="02020603050405020304" pitchFamily="18" charset="0"/>
              </a:rPr>
              <a:t>The traditional approach to monitoring organizational performance has focused on financial measures and outcomes. Increasingly, companies are realizing that such measures alone are not sufficient. For</a:t>
            </a:r>
            <a:br>
              <a:rPr lang="en-US" dirty="0"/>
            </a:br>
            <a:r>
              <a:rPr lang="en-US" dirty="0">
                <a:effectLst/>
                <a:latin typeface="Times New Roman" panose="02020603050405020304" pitchFamily="18" charset="0"/>
              </a:rPr>
              <a:t>one thing, such measures report on what has occurred and may not provide timely data to respond aggressively to changing conditions. In addition, lower-level personnel may be too far removed from an</a:t>
            </a:r>
            <a:br>
              <a:rPr lang="en-US" dirty="0"/>
            </a:br>
            <a:r>
              <a:rPr lang="en-US" dirty="0">
                <a:effectLst/>
                <a:latin typeface="Times New Roman" panose="02020603050405020304" pitchFamily="18" charset="0"/>
              </a:rPr>
              <a:t>organization’s financial outcomes to care. As a result, many companies have developed </a:t>
            </a:r>
            <a:r>
              <a:rPr lang="en-US">
                <a:effectLst/>
                <a:latin typeface="Times New Roman" panose="02020603050405020304" pitchFamily="18" charset="0"/>
              </a:rPr>
              <a:t>more involved</a:t>
            </a:r>
            <a:r>
              <a:rPr lang="en-US" dirty="0">
                <a:effectLst/>
                <a:latin typeface="Times New Roman" panose="02020603050405020304" pitchFamily="18" charset="0"/>
              </a:rPr>
              <a:t> </a:t>
            </a:r>
            <a:r>
              <a:rPr lang="en-US">
                <a:effectLst/>
                <a:latin typeface="Times New Roman" panose="02020603050405020304" pitchFamily="18" charset="0"/>
              </a:rPr>
              <a:t>scoring </a:t>
            </a:r>
            <a:r>
              <a:rPr lang="en-US" dirty="0">
                <a:effectLst/>
                <a:latin typeface="Times New Roman" panose="02020603050405020304" pitchFamily="18" charset="0"/>
              </a:rPr>
              <a:t>systems. </a:t>
            </a:r>
            <a:endParaRPr lang="en-SG" dirty="0"/>
          </a:p>
        </p:txBody>
      </p:sp>
    </p:spTree>
    <p:extLst>
      <p:ext uri="{BB962C8B-B14F-4D97-AF65-F5344CB8AC3E}">
        <p14:creationId xmlns:p14="http://schemas.microsoft.com/office/powerpoint/2010/main" val="381758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01C40-443E-686D-0883-0EBD15D6379C}"/>
              </a:ext>
            </a:extLst>
          </p:cNvPr>
          <p:cNvSpPr>
            <a:spLocks noGrp="1"/>
          </p:cNvSpPr>
          <p:nvPr>
            <p:ph type="title"/>
          </p:nvPr>
        </p:nvSpPr>
        <p:spPr/>
        <p:txBody>
          <a:bodyPr/>
          <a:lstStyle/>
          <a:p>
            <a:r>
              <a:rPr lang="en-US" dirty="0"/>
              <a:t>Costing</a:t>
            </a:r>
            <a:endParaRPr lang="en-SG" dirty="0"/>
          </a:p>
        </p:txBody>
      </p:sp>
      <p:pic>
        <p:nvPicPr>
          <p:cNvPr id="4" name="Picture 3">
            <a:extLst>
              <a:ext uri="{FF2B5EF4-FFF2-40B4-BE49-F238E27FC236}">
                <a16:creationId xmlns:a16="http://schemas.microsoft.com/office/drawing/2014/main" id="{7087D669-1992-2BCB-B445-0173E4F10EDB}"/>
              </a:ext>
            </a:extLst>
          </p:cNvPr>
          <p:cNvPicPr>
            <a:picLocks noChangeAspect="1"/>
          </p:cNvPicPr>
          <p:nvPr/>
        </p:nvPicPr>
        <p:blipFill>
          <a:blip r:embed="rId3"/>
          <a:stretch>
            <a:fillRect/>
          </a:stretch>
        </p:blipFill>
        <p:spPr>
          <a:xfrm>
            <a:off x="1248112" y="1877678"/>
            <a:ext cx="10945002" cy="3971977"/>
          </a:xfrm>
          <a:prstGeom prst="rect">
            <a:avLst/>
          </a:prstGeom>
        </p:spPr>
      </p:pic>
    </p:spTree>
    <p:extLst>
      <p:ext uri="{BB962C8B-B14F-4D97-AF65-F5344CB8AC3E}">
        <p14:creationId xmlns:p14="http://schemas.microsoft.com/office/powerpoint/2010/main" val="281931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645F89-D7FD-3E0C-09C7-EFC4B3195471}"/>
              </a:ext>
            </a:extLst>
          </p:cNvPr>
          <p:cNvSpPr>
            <a:spLocks noGrp="1"/>
          </p:cNvSpPr>
          <p:nvPr>
            <p:ph type="title"/>
          </p:nvPr>
        </p:nvSpPr>
        <p:spPr/>
        <p:txBody>
          <a:bodyPr/>
          <a:lstStyle/>
          <a:p>
            <a:r>
              <a:rPr lang="en-SG" dirty="0">
                <a:effectLst/>
                <a:latin typeface="Arial" panose="020B0604020202020204" pitchFamily="34" charset="0"/>
              </a:rPr>
              <a:t>Decision Making</a:t>
            </a:r>
            <a:endParaRPr lang="en-SG" dirty="0"/>
          </a:p>
        </p:txBody>
      </p:sp>
      <p:pic>
        <p:nvPicPr>
          <p:cNvPr id="6" name="Picture 5">
            <a:extLst>
              <a:ext uri="{FF2B5EF4-FFF2-40B4-BE49-F238E27FC236}">
                <a16:creationId xmlns:a16="http://schemas.microsoft.com/office/drawing/2014/main" id="{27EC3808-15BB-E693-C5CD-B11A5B2ECC9C}"/>
              </a:ext>
            </a:extLst>
          </p:cNvPr>
          <p:cNvPicPr>
            <a:picLocks noChangeAspect="1"/>
          </p:cNvPicPr>
          <p:nvPr/>
        </p:nvPicPr>
        <p:blipFill>
          <a:blip r:embed="rId3"/>
          <a:stretch>
            <a:fillRect/>
          </a:stretch>
        </p:blipFill>
        <p:spPr>
          <a:xfrm>
            <a:off x="1949331" y="1871828"/>
            <a:ext cx="7401497" cy="3721027"/>
          </a:xfrm>
          <a:prstGeom prst="rect">
            <a:avLst/>
          </a:prstGeom>
        </p:spPr>
      </p:pic>
    </p:spTree>
    <p:extLst>
      <p:ext uri="{BB962C8B-B14F-4D97-AF65-F5344CB8AC3E}">
        <p14:creationId xmlns:p14="http://schemas.microsoft.com/office/powerpoint/2010/main" val="365984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7FF55-4BD4-845A-3284-4565C16A07FD}"/>
              </a:ext>
            </a:extLst>
          </p:cNvPr>
          <p:cNvSpPr>
            <a:spLocks noGrp="1"/>
          </p:cNvSpPr>
          <p:nvPr>
            <p:ph type="title"/>
          </p:nvPr>
        </p:nvSpPr>
        <p:spPr/>
        <p:txBody>
          <a:bodyPr/>
          <a:lstStyle/>
          <a:p>
            <a:r>
              <a:rPr lang="en-US" dirty="0"/>
              <a:t>Business Process</a:t>
            </a:r>
            <a:endParaRPr lang="en-SG" dirty="0"/>
          </a:p>
        </p:txBody>
      </p:sp>
      <p:sp>
        <p:nvSpPr>
          <p:cNvPr id="4" name="Content Placeholder 3">
            <a:extLst>
              <a:ext uri="{FF2B5EF4-FFF2-40B4-BE49-F238E27FC236}">
                <a16:creationId xmlns:a16="http://schemas.microsoft.com/office/drawing/2014/main" id="{B869A4F3-5552-DB93-91D7-096385F594D1}"/>
              </a:ext>
            </a:extLst>
          </p:cNvPr>
          <p:cNvSpPr>
            <a:spLocks noGrp="1"/>
          </p:cNvSpPr>
          <p:nvPr>
            <p:ph idx="1"/>
          </p:nvPr>
        </p:nvSpPr>
        <p:spPr/>
        <p:txBody>
          <a:bodyPr/>
          <a:lstStyle/>
          <a:p>
            <a:r>
              <a:rPr lang="en-US" dirty="0"/>
              <a:t>Decision Making</a:t>
            </a:r>
          </a:p>
          <a:p>
            <a:r>
              <a:rPr lang="en-US" dirty="0"/>
              <a:t>Planning</a:t>
            </a:r>
          </a:p>
          <a:p>
            <a:r>
              <a:rPr lang="en-US" dirty="0"/>
              <a:t>Strategy</a:t>
            </a:r>
          </a:p>
          <a:p>
            <a:r>
              <a:rPr lang="en-US" dirty="0"/>
              <a:t>Positioning</a:t>
            </a:r>
          </a:p>
          <a:p>
            <a:r>
              <a:rPr lang="en-US" dirty="0"/>
              <a:t>Budgeting</a:t>
            </a:r>
          </a:p>
          <a:p>
            <a:r>
              <a:rPr lang="en-US" dirty="0"/>
              <a:t>Directing</a:t>
            </a:r>
          </a:p>
          <a:p>
            <a:r>
              <a:rPr lang="en-US" dirty="0"/>
              <a:t>Controlling</a:t>
            </a:r>
            <a:endParaRPr lang="en-SG" dirty="0"/>
          </a:p>
        </p:txBody>
      </p:sp>
    </p:spTree>
    <p:extLst>
      <p:ext uri="{BB962C8B-B14F-4D97-AF65-F5344CB8AC3E}">
        <p14:creationId xmlns:p14="http://schemas.microsoft.com/office/powerpoint/2010/main" val="1590229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0249C0-453E-1BDA-0E04-6A670796DD6A}"/>
              </a:ext>
            </a:extLst>
          </p:cNvPr>
          <p:cNvSpPr>
            <a:spLocks noGrp="1"/>
          </p:cNvSpPr>
          <p:nvPr>
            <p:ph type="title"/>
          </p:nvPr>
        </p:nvSpPr>
        <p:spPr/>
        <p:txBody>
          <a:bodyPr/>
          <a:lstStyle/>
          <a:p>
            <a:r>
              <a:rPr lang="en-US" dirty="0"/>
              <a:t>Planning</a:t>
            </a:r>
            <a:endParaRPr lang="en-SG" dirty="0"/>
          </a:p>
        </p:txBody>
      </p:sp>
      <p:pic>
        <p:nvPicPr>
          <p:cNvPr id="6" name="Picture 5">
            <a:extLst>
              <a:ext uri="{FF2B5EF4-FFF2-40B4-BE49-F238E27FC236}">
                <a16:creationId xmlns:a16="http://schemas.microsoft.com/office/drawing/2014/main" id="{AB8D869E-634B-DD92-A59E-E8F36A06DB8B}"/>
              </a:ext>
            </a:extLst>
          </p:cNvPr>
          <p:cNvPicPr>
            <a:picLocks noChangeAspect="1"/>
          </p:cNvPicPr>
          <p:nvPr/>
        </p:nvPicPr>
        <p:blipFill>
          <a:blip r:embed="rId3"/>
          <a:stretch>
            <a:fillRect/>
          </a:stretch>
        </p:blipFill>
        <p:spPr>
          <a:xfrm>
            <a:off x="1524351" y="1676183"/>
            <a:ext cx="8949977" cy="3071182"/>
          </a:xfrm>
          <a:prstGeom prst="rect">
            <a:avLst/>
          </a:prstGeom>
        </p:spPr>
      </p:pic>
    </p:spTree>
    <p:extLst>
      <p:ext uri="{BB962C8B-B14F-4D97-AF65-F5344CB8AC3E}">
        <p14:creationId xmlns:p14="http://schemas.microsoft.com/office/powerpoint/2010/main" val="150759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9EB5-D364-A083-FDE0-C2E6C2662DF4}"/>
              </a:ext>
            </a:extLst>
          </p:cNvPr>
          <p:cNvSpPr>
            <a:spLocks noGrp="1"/>
          </p:cNvSpPr>
          <p:nvPr>
            <p:ph type="title"/>
          </p:nvPr>
        </p:nvSpPr>
        <p:spPr/>
        <p:txBody>
          <a:bodyPr/>
          <a:lstStyle/>
          <a:p>
            <a:r>
              <a:rPr lang="en-US" dirty="0"/>
              <a:t>Strategy</a:t>
            </a:r>
            <a:endParaRPr lang="en-SG" dirty="0"/>
          </a:p>
        </p:txBody>
      </p:sp>
      <p:pic>
        <p:nvPicPr>
          <p:cNvPr id="4" name="Picture 3">
            <a:extLst>
              <a:ext uri="{FF2B5EF4-FFF2-40B4-BE49-F238E27FC236}">
                <a16:creationId xmlns:a16="http://schemas.microsoft.com/office/drawing/2014/main" id="{83D66A86-E7E7-2BBF-E685-A538FA856D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371078" y="1714956"/>
            <a:ext cx="9525000" cy="4505325"/>
          </a:xfrm>
          <a:prstGeom prst="rect">
            <a:avLst/>
          </a:prstGeom>
        </p:spPr>
      </p:pic>
      <p:sp>
        <p:nvSpPr>
          <p:cNvPr id="7" name="TextBox 6">
            <a:extLst>
              <a:ext uri="{FF2B5EF4-FFF2-40B4-BE49-F238E27FC236}">
                <a16:creationId xmlns:a16="http://schemas.microsoft.com/office/drawing/2014/main" id="{459905E2-8266-9A40-858F-A9E75BBD5975}"/>
              </a:ext>
            </a:extLst>
          </p:cNvPr>
          <p:cNvSpPr txBox="1"/>
          <p:nvPr/>
        </p:nvSpPr>
        <p:spPr>
          <a:xfrm>
            <a:off x="1368469" y="1744342"/>
            <a:ext cx="6093912" cy="584775"/>
          </a:xfrm>
          <a:prstGeom prst="rect">
            <a:avLst/>
          </a:prstGeom>
          <a:noFill/>
        </p:spPr>
        <p:txBody>
          <a:bodyPr wrap="square">
            <a:spAutoFit/>
          </a:bodyPr>
          <a:lstStyle/>
          <a:p>
            <a:r>
              <a:rPr lang="en-SG" sz="3200" dirty="0">
                <a:effectLst/>
                <a:latin typeface="Times New Roman" panose="02020603050405020304" pitchFamily="18" charset="0"/>
              </a:rPr>
              <a:t>Core Values </a:t>
            </a:r>
            <a:endParaRPr lang="en-SG" sz="3200" dirty="0"/>
          </a:p>
        </p:txBody>
      </p:sp>
      <p:sp>
        <p:nvSpPr>
          <p:cNvPr id="9" name="TextBox 8">
            <a:extLst>
              <a:ext uri="{FF2B5EF4-FFF2-40B4-BE49-F238E27FC236}">
                <a16:creationId xmlns:a16="http://schemas.microsoft.com/office/drawing/2014/main" id="{CA043248-469A-03F3-74B5-5473F94B60B2}"/>
              </a:ext>
            </a:extLst>
          </p:cNvPr>
          <p:cNvSpPr txBox="1"/>
          <p:nvPr/>
        </p:nvSpPr>
        <p:spPr>
          <a:xfrm>
            <a:off x="9760907" y="5602358"/>
            <a:ext cx="6093912" cy="584775"/>
          </a:xfrm>
          <a:prstGeom prst="rect">
            <a:avLst/>
          </a:prstGeom>
          <a:noFill/>
        </p:spPr>
        <p:txBody>
          <a:bodyPr wrap="square">
            <a:spAutoFit/>
          </a:bodyPr>
          <a:lstStyle/>
          <a:p>
            <a:r>
              <a:rPr lang="en-SG" sz="3200" dirty="0">
                <a:effectLst/>
                <a:latin typeface="Times New Roman" panose="02020603050405020304" pitchFamily="18" charset="0"/>
              </a:rPr>
              <a:t>Mission </a:t>
            </a:r>
            <a:endParaRPr lang="en-SG" sz="3200" dirty="0"/>
          </a:p>
        </p:txBody>
      </p:sp>
    </p:spTree>
    <p:extLst>
      <p:ext uri="{BB962C8B-B14F-4D97-AF65-F5344CB8AC3E}">
        <p14:creationId xmlns:p14="http://schemas.microsoft.com/office/powerpoint/2010/main" val="361743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ABDC-F5A9-9C3B-5E68-22F0E396E373}"/>
              </a:ext>
            </a:extLst>
          </p:cNvPr>
          <p:cNvSpPr>
            <a:spLocks noGrp="1"/>
          </p:cNvSpPr>
          <p:nvPr>
            <p:ph type="title"/>
          </p:nvPr>
        </p:nvSpPr>
        <p:spPr/>
        <p:txBody>
          <a:bodyPr/>
          <a:lstStyle/>
          <a:p>
            <a:r>
              <a:rPr lang="en-US" dirty="0"/>
              <a:t>Positioning</a:t>
            </a:r>
            <a:endParaRPr lang="en-SG" dirty="0"/>
          </a:p>
        </p:txBody>
      </p:sp>
      <p:pic>
        <p:nvPicPr>
          <p:cNvPr id="4" name="Picture 3">
            <a:extLst>
              <a:ext uri="{FF2B5EF4-FFF2-40B4-BE49-F238E27FC236}">
                <a16:creationId xmlns:a16="http://schemas.microsoft.com/office/drawing/2014/main" id="{88986987-2BB5-43D2-C036-5AD9D6A71E7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25171" y="2567836"/>
            <a:ext cx="4323442" cy="3232317"/>
          </a:xfrm>
          <a:prstGeom prst="rect">
            <a:avLst/>
          </a:prstGeom>
        </p:spPr>
      </p:pic>
      <p:pic>
        <p:nvPicPr>
          <p:cNvPr id="9" name="Picture 8">
            <a:extLst>
              <a:ext uri="{FF2B5EF4-FFF2-40B4-BE49-F238E27FC236}">
                <a16:creationId xmlns:a16="http://schemas.microsoft.com/office/drawing/2014/main" id="{9D551B58-E3C3-8869-B1A4-649E87EB6BAE}"/>
              </a:ext>
            </a:extLst>
          </p:cNvPr>
          <p:cNvPicPr>
            <a:picLocks noChangeAspect="1"/>
          </p:cNvPicPr>
          <p:nvPr/>
        </p:nvPicPr>
        <p:blipFill>
          <a:blip r:embed="rId5"/>
          <a:stretch>
            <a:fillRect/>
          </a:stretch>
        </p:blipFill>
        <p:spPr>
          <a:xfrm>
            <a:off x="5311035" y="2369181"/>
            <a:ext cx="6184997" cy="2390709"/>
          </a:xfrm>
          <a:prstGeom prst="rect">
            <a:avLst/>
          </a:prstGeom>
        </p:spPr>
      </p:pic>
    </p:spTree>
    <p:extLst>
      <p:ext uri="{BB962C8B-B14F-4D97-AF65-F5344CB8AC3E}">
        <p14:creationId xmlns:p14="http://schemas.microsoft.com/office/powerpoint/2010/main" val="2004706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0263-0CC8-EBD7-62E7-97DB85B90654}"/>
              </a:ext>
            </a:extLst>
          </p:cNvPr>
          <p:cNvSpPr>
            <a:spLocks noGrp="1"/>
          </p:cNvSpPr>
          <p:nvPr>
            <p:ph type="title"/>
          </p:nvPr>
        </p:nvSpPr>
        <p:spPr/>
        <p:txBody>
          <a:bodyPr/>
          <a:lstStyle/>
          <a:p>
            <a:r>
              <a:rPr lang="en-SG" dirty="0">
                <a:effectLst/>
                <a:latin typeface="Arial" panose="020B0604020202020204" pitchFamily="34" charset="0"/>
              </a:rPr>
              <a:t>Budgets</a:t>
            </a:r>
            <a:endParaRPr lang="en-SG" dirty="0"/>
          </a:p>
        </p:txBody>
      </p:sp>
      <p:sp>
        <p:nvSpPr>
          <p:cNvPr id="3" name="Content Placeholder 2">
            <a:extLst>
              <a:ext uri="{FF2B5EF4-FFF2-40B4-BE49-F238E27FC236}">
                <a16:creationId xmlns:a16="http://schemas.microsoft.com/office/drawing/2014/main" id="{24597073-FFC4-E23E-0092-62C2A1E0D7F7}"/>
              </a:ext>
            </a:extLst>
          </p:cNvPr>
          <p:cNvSpPr>
            <a:spLocks noGrp="1"/>
          </p:cNvSpPr>
          <p:nvPr>
            <p:ph idx="1"/>
          </p:nvPr>
        </p:nvSpPr>
        <p:spPr/>
        <p:txBody>
          <a:bodyPr/>
          <a:lstStyle/>
          <a:p>
            <a:r>
              <a:rPr lang="en-US" dirty="0">
                <a:effectLst/>
                <a:latin typeface="Times New Roman" panose="02020603050405020304" pitchFamily="18" charset="0"/>
              </a:rPr>
              <a:t>Operating Budgets – A plan must provide definition of the anticipated revenues and expenses of an organization and more.</a:t>
            </a:r>
          </a:p>
          <a:p>
            <a:r>
              <a:rPr lang="en-US" dirty="0"/>
              <a:t>Capital Budgets – Operating budgets will also reveal the need for capital expenditures relating to new facilities and equipment. </a:t>
            </a:r>
          </a:p>
          <a:p>
            <a:r>
              <a:rPr lang="en-US" dirty="0">
                <a:effectLst/>
                <a:latin typeface="Times New Roman" panose="02020603050405020304" pitchFamily="18" charset="0"/>
              </a:rPr>
              <a:t>Financial Budgets – A company must assess financing needs, including an evaluation of potential cash shortages. These tools enable companies to meet with lenders and demonstrate why and when additional support may be needed.</a:t>
            </a:r>
            <a:endParaRPr lang="en-SG" dirty="0"/>
          </a:p>
        </p:txBody>
      </p:sp>
    </p:spTree>
    <p:extLst>
      <p:ext uri="{BB962C8B-B14F-4D97-AF65-F5344CB8AC3E}">
        <p14:creationId xmlns:p14="http://schemas.microsoft.com/office/powerpoint/2010/main" val="2641408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C5655-E26B-0B8D-B073-B2449C7D91EA}"/>
              </a:ext>
            </a:extLst>
          </p:cNvPr>
          <p:cNvSpPr>
            <a:spLocks noGrp="1"/>
          </p:cNvSpPr>
          <p:nvPr>
            <p:ph type="title"/>
          </p:nvPr>
        </p:nvSpPr>
        <p:spPr/>
        <p:txBody>
          <a:bodyPr/>
          <a:lstStyle/>
          <a:p>
            <a:r>
              <a:rPr lang="en-SG" dirty="0">
                <a:effectLst/>
                <a:latin typeface="Arial" panose="020B0604020202020204" pitchFamily="34" charset="0"/>
              </a:rPr>
              <a:t>Directing</a:t>
            </a:r>
            <a:endParaRPr lang="en-SG" dirty="0"/>
          </a:p>
        </p:txBody>
      </p:sp>
      <p:pic>
        <p:nvPicPr>
          <p:cNvPr id="5" name="Picture 4">
            <a:extLst>
              <a:ext uri="{FF2B5EF4-FFF2-40B4-BE49-F238E27FC236}">
                <a16:creationId xmlns:a16="http://schemas.microsoft.com/office/drawing/2014/main" id="{4AA58A91-E714-F8D1-E07A-6CBF618754C7}"/>
              </a:ext>
            </a:extLst>
          </p:cNvPr>
          <p:cNvPicPr>
            <a:picLocks noChangeAspect="1"/>
          </p:cNvPicPr>
          <p:nvPr/>
        </p:nvPicPr>
        <p:blipFill>
          <a:blip r:embed="rId3"/>
          <a:stretch>
            <a:fillRect/>
          </a:stretch>
        </p:blipFill>
        <p:spPr>
          <a:xfrm>
            <a:off x="1669948" y="1748368"/>
            <a:ext cx="9359938" cy="3537615"/>
          </a:xfrm>
          <a:prstGeom prst="rect">
            <a:avLst/>
          </a:prstGeom>
        </p:spPr>
      </p:pic>
    </p:spTree>
    <p:extLst>
      <p:ext uri="{BB962C8B-B14F-4D97-AF65-F5344CB8AC3E}">
        <p14:creationId xmlns:p14="http://schemas.microsoft.com/office/powerpoint/2010/main" val="988751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D3C69-1B79-E664-AD37-82E3689AB45A}"/>
              </a:ext>
            </a:extLst>
          </p:cNvPr>
          <p:cNvSpPr>
            <a:spLocks noGrp="1"/>
          </p:cNvSpPr>
          <p:nvPr>
            <p:ph type="title"/>
          </p:nvPr>
        </p:nvSpPr>
        <p:spPr/>
        <p:txBody>
          <a:bodyPr/>
          <a:lstStyle/>
          <a:p>
            <a:r>
              <a:rPr lang="en-US" dirty="0"/>
              <a:t>Controlling</a:t>
            </a:r>
            <a:endParaRPr lang="en-SG" dirty="0"/>
          </a:p>
        </p:txBody>
      </p:sp>
      <p:pic>
        <p:nvPicPr>
          <p:cNvPr id="4" name="Picture 3">
            <a:extLst>
              <a:ext uri="{FF2B5EF4-FFF2-40B4-BE49-F238E27FC236}">
                <a16:creationId xmlns:a16="http://schemas.microsoft.com/office/drawing/2014/main" id="{295DF215-09ED-80DA-4093-2035D01CD4A5}"/>
              </a:ext>
            </a:extLst>
          </p:cNvPr>
          <p:cNvPicPr>
            <a:picLocks noChangeAspect="1"/>
          </p:cNvPicPr>
          <p:nvPr/>
        </p:nvPicPr>
        <p:blipFill>
          <a:blip r:embed="rId3"/>
          <a:stretch>
            <a:fillRect/>
          </a:stretch>
        </p:blipFill>
        <p:spPr>
          <a:xfrm>
            <a:off x="1362133" y="1837686"/>
            <a:ext cx="10249274" cy="4613217"/>
          </a:xfrm>
          <a:prstGeom prst="rect">
            <a:avLst/>
          </a:prstGeom>
        </p:spPr>
      </p:pic>
    </p:spTree>
    <p:extLst>
      <p:ext uri="{BB962C8B-B14F-4D97-AF65-F5344CB8AC3E}">
        <p14:creationId xmlns:p14="http://schemas.microsoft.com/office/powerpoint/2010/main" val="4022689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2FDE857-DC59-4AE7-87B0-AA75364BD23C}">
  <we:reference id="wa104380907" version="3.1.0.0" store="en-US" storeType="OMEX"/>
  <we:alternateReferences>
    <we:reference id="wa104380907" version="3.1.0.0" store="WA104380907"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127</TotalTime>
  <Words>1299</Words>
  <Application>Microsoft Office PowerPoint</Application>
  <PresentationFormat>Widescreen</PresentationFormat>
  <Paragraphs>61</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-apple-system</vt:lpstr>
      <vt:lpstr>Arial</vt:lpstr>
      <vt:lpstr>Calibri</vt:lpstr>
      <vt:lpstr>Calibri Light</vt:lpstr>
      <vt:lpstr>Times New Roman</vt:lpstr>
      <vt:lpstr>Office Theme</vt:lpstr>
      <vt:lpstr>Lesson 6</vt:lpstr>
      <vt:lpstr>Decision Making</vt:lpstr>
      <vt:lpstr>Business Process</vt:lpstr>
      <vt:lpstr>Planning</vt:lpstr>
      <vt:lpstr>Strategy</vt:lpstr>
      <vt:lpstr>Positioning</vt:lpstr>
      <vt:lpstr>Budgets</vt:lpstr>
      <vt:lpstr>Directing</vt:lpstr>
      <vt:lpstr>Controlling</vt:lpstr>
      <vt:lpstr>Monitor</vt:lpstr>
      <vt:lpstr>Variances</vt:lpstr>
      <vt:lpstr>Flexible tools</vt:lpstr>
      <vt:lpstr>Standard Costing</vt:lpstr>
      <vt:lpstr>Scorecard</vt:lpstr>
      <vt:lpstr>Costing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Ong Ahhuat</dc:creator>
  <cp:lastModifiedBy>Ong Ahhuat</cp:lastModifiedBy>
  <cp:revision>17</cp:revision>
  <dcterms:created xsi:type="dcterms:W3CDTF">2023-04-06T09:41:40Z</dcterms:created>
  <dcterms:modified xsi:type="dcterms:W3CDTF">2023-04-06T12:57:15Z</dcterms:modified>
</cp:coreProperties>
</file>