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90" r:id="rId32"/>
    <p:sldId id="291" r:id="rId33"/>
    <p:sldId id="292" r:id="rId34"/>
    <p:sldId id="293" r:id="rId35"/>
    <p:sldId id="294" r:id="rId36"/>
    <p:sldId id="285" r:id="rId37"/>
    <p:sldId id="286" r:id="rId38"/>
    <p:sldId id="287" r:id="rId39"/>
    <p:sldId id="288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8C17A8-0AD4-4A82-A80F-64C59AF90CAC}" type="datetimeFigureOut">
              <a:rPr lang="en-US" smtClean="0"/>
              <a:pPr/>
              <a:t>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E8A6BB-ECA1-471A-A39C-38091E7DD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BD5CCAD-0CDF-48E9-8163-1E8AD83478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3752-9D90-4A77-B115-30D3A6345E3D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F401-23F8-4130-AB24-DFEF6771F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E0D-5DA1-4A94-8FEE-9A8F453552A9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903-36B9-477D-99F6-EA69587A5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7747-EB2F-43D8-B057-4C1F82E9A2FF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87EB-E803-4056-8B2F-100EED229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7CC-0F0C-43F9-96AB-2A39DE30790B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E45B-781D-4E86-881A-EE4C90B4D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420-168F-4ACA-A030-6872F1D2E14B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7868-6AA1-4739-92F2-3806A0BD9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B1E8-5E45-4C71-9752-3AD3E5C2C877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F2FE-2DB4-45D4-8406-46BBFD083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DEF-FCD4-4AFD-8C21-4D465904A43A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3CB3-97CE-4382-AED4-D93724A98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A912-8E9D-4733-AB83-C2FEFD27121F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09FC4-99B2-41DA-8770-823E94A5D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94AB-FD26-4AD0-98EC-2843387EB2FB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984D-C208-4313-BBE8-F44D3F1D7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D64B-02EA-41BE-AB4E-B472B8E97245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E20544-E717-4BF5-9513-082900F9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DB21AD-867C-404E-B8F9-B5AD49F8751E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63F3-8D81-48C3-9766-129019D57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3AA9A4-AEB7-458F-975D-196D2C26189D}" type="datetime5">
              <a:rPr lang="en-US" smtClean="0"/>
              <a:pPr/>
              <a:t>17-Jan-08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Interview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B7B702-A138-4D92-B4E0-C7D1F3104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Collection METHOD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Interviews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Interviewer - Tasks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Approach respondent &amp; arrange time &amp; date of interview</a:t>
            </a:r>
          </a:p>
          <a:p>
            <a:r>
              <a:rPr lang="en-US"/>
              <a:t>Conduct the interview</a:t>
            </a:r>
          </a:p>
          <a:p>
            <a:r>
              <a:rPr lang="en-US"/>
              <a:t>Control/guide the interview</a:t>
            </a:r>
          </a:p>
          <a:p>
            <a:r>
              <a:rPr lang="en-US"/>
              <a:t>Record the answer accurately</a:t>
            </a:r>
          </a:p>
          <a:p>
            <a:r>
              <a:rPr lang="en-US"/>
              <a:t>Observe ethical standards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7271-5D22-4D40-96D5-03088311B26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3137-224C-4E57-9605-3EF60D37D94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dmin Task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610600" cy="5897563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7AB-DE49-47E1-ADDB-55D73796E645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105A-4F3E-469F-AB35-D0409E52EF4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Interviewer Selection</a:t>
            </a:r>
          </a:p>
        </p:txBody>
      </p:sp>
      <p:pic>
        <p:nvPicPr>
          <p:cNvPr id="20484" name="Picture 4" descr="Interviewer Selec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90600"/>
            <a:ext cx="8458200" cy="5257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B2CB-F290-4428-A1F2-48C43F560A2E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15AA-4BE7-44D7-95C1-4ADB40052DB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Attributes of Interview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457200"/>
            <a:ext cx="8915400" cy="5376863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A95-03CC-48EF-8306-455D1000EBC7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1502-7EC3-4F86-9C4A-7CD14762A28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 sz="3200" b="1"/>
              <a:t>Interviewer Training – Factors to Address</a:t>
            </a:r>
          </a:p>
        </p:txBody>
      </p:sp>
      <p:pic>
        <p:nvPicPr>
          <p:cNvPr id="26628" name="Picture 4" descr="Interviewer Training Facto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762000"/>
            <a:ext cx="8458200" cy="53641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636-9EED-45E2-8BE1-C47D2376945F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F29-0E20-457E-90AF-1A0D369C71C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/>
              <a:t>Interviewer Training Features</a:t>
            </a:r>
          </a:p>
        </p:txBody>
      </p:sp>
      <p:pic>
        <p:nvPicPr>
          <p:cNvPr id="29701" name="Picture 5" descr="Interviewer Train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200"/>
            <a:ext cx="8686800" cy="54864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CF3A-6BB9-4693-8F87-7238301B7C25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866-7F5A-4183-96E2-BD67E4F7783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of Interviewing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24800" cy="4754563"/>
          </a:xfrm>
        </p:spPr>
        <p:txBody>
          <a:bodyPr/>
          <a:lstStyle/>
          <a:p>
            <a:r>
              <a:rPr lang="en-US" sz="2800" dirty="0"/>
              <a:t>Finding Respondent</a:t>
            </a:r>
          </a:p>
          <a:p>
            <a:r>
              <a:rPr lang="en-US" sz="2800" dirty="0"/>
              <a:t>Conducting the Interview</a:t>
            </a:r>
          </a:p>
          <a:p>
            <a:pPr lvl="1"/>
            <a:r>
              <a:rPr lang="en-US" sz="2400" dirty="0"/>
              <a:t>Always ensure session is within research scope</a:t>
            </a:r>
          </a:p>
          <a:p>
            <a:r>
              <a:rPr lang="en-US" sz="2800" dirty="0"/>
              <a:t>Ending the Interview</a:t>
            </a:r>
          </a:p>
          <a:p>
            <a:pPr lvl="1"/>
            <a:r>
              <a:rPr lang="en-US" sz="2400" dirty="0"/>
              <a:t>Provide respondent with a feel that the contribution is highly appreciated.</a:t>
            </a:r>
          </a:p>
          <a:p>
            <a:r>
              <a:rPr lang="en-US" sz="2800" dirty="0"/>
              <a:t>Field Supervision and Checks</a:t>
            </a:r>
          </a:p>
          <a:p>
            <a:pPr lvl="1"/>
            <a:r>
              <a:rPr lang="en-US" sz="2400" dirty="0"/>
              <a:t>Checks for bias, honesty, politeness, objectivity, ethics and interviewer-respondent relationships.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D8C9-C075-42AD-AC9B-EC8E33E1AE3B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8B4E-1756-4A96-9FA9-403822EDC81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Probing and Prompting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Prompts = a part of a question that offers a list of possibilities</a:t>
            </a:r>
          </a:p>
          <a:p>
            <a:r>
              <a:rPr lang="en-US" dirty="0"/>
              <a:t>Probes = questions or neutral statements that encourage the respondents to extend or amplify a partial response</a:t>
            </a:r>
          </a:p>
          <a:p>
            <a:pPr lvl="1"/>
            <a:r>
              <a:rPr lang="en-US" dirty="0"/>
              <a:t>“That’s interesting, tell me more about it!”</a:t>
            </a:r>
          </a:p>
          <a:p>
            <a:pPr lvl="1"/>
            <a:r>
              <a:rPr lang="en-US" dirty="0"/>
              <a:t>“What do you mean by that?”</a:t>
            </a:r>
          </a:p>
          <a:p>
            <a:pPr lvl="1"/>
            <a:r>
              <a:rPr lang="en-US" dirty="0"/>
              <a:t>“OK, this was you’re the first step …,”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ADB-40F5-4406-9245-9E7800AD722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4448-50BB-4BC3-B252-F9002AD8DE1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trengths of intensive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610600" cy="57912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85E9-8ED9-40DC-8712-99EEABF0D40D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7B5D-C58B-4457-83BE-48D26A3D9AF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Weaknesses of intensive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"/>
            <a:ext cx="8382000" cy="43434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D4A3-8BD4-4D41-B645-6D4DEA617FA3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89D-1F4C-4AA9-B442-CA7BF19818E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Interviewing = verbal questioning</a:t>
            </a:r>
          </a:p>
          <a:p>
            <a:pPr>
              <a:lnSpc>
                <a:spcPct val="90000"/>
              </a:lnSpc>
            </a:pPr>
            <a:r>
              <a:rPr lang="en-US" sz="2800"/>
              <a:t>One of the most common methods of data collection</a:t>
            </a:r>
          </a:p>
          <a:p>
            <a:pPr>
              <a:lnSpc>
                <a:spcPct val="90000"/>
              </a:lnSpc>
            </a:pPr>
            <a:r>
              <a:rPr lang="en-US" sz="2800"/>
              <a:t>Interviews &amp; Questionnaires together make up the Survey Method</a:t>
            </a:r>
          </a:p>
          <a:p>
            <a:pPr>
              <a:lnSpc>
                <a:spcPct val="90000"/>
              </a:lnSpc>
            </a:pPr>
            <a:r>
              <a:rPr lang="en-US" sz="2800"/>
              <a:t>Quantitative Researcher employ mostly standardised or semi-standardised forms</a:t>
            </a:r>
          </a:p>
          <a:p>
            <a:pPr>
              <a:lnSpc>
                <a:spcPct val="90000"/>
              </a:lnSpc>
            </a:pPr>
            <a:r>
              <a:rPr lang="en-US" sz="2800"/>
              <a:t>Qualitative Researcher employ mostly un-standardised forms such as intensive &amp; focus interviewing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3609-59E5-4078-B95B-D98A5CF11DA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6491EA-E3ED-4318-B78E-261896FF674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Pro of tel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382000" cy="54102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B41E-FBF3-475A-B4ED-42EBAD3321B4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008-3C8E-446E-AC18-12C0BE8B567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ons of tel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533400"/>
            <a:ext cx="8610600" cy="50292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E25-C319-499B-A3F4-0AC302339111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F0-F310-4744-B32F-C03ECFEFE30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Advantages of Interviewing</a:t>
            </a:r>
          </a:p>
        </p:txBody>
      </p:sp>
      <p:pic>
        <p:nvPicPr>
          <p:cNvPr id="47109" name="Picture 5" descr="Pros of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8382000" cy="49831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7CA-7970-4A12-9158-03883C041643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65DA-D702-49AA-8BE3-C24D79A9E82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Advantages of Interviewing</a:t>
            </a:r>
          </a:p>
        </p:txBody>
      </p:sp>
      <p:pic>
        <p:nvPicPr>
          <p:cNvPr id="50180" name="Picture 4" descr="Pros of interview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066800"/>
            <a:ext cx="8458200" cy="50593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A6C2-A550-4CFA-BC05-AAA3E6D59064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3F77-7F2E-499D-B8C0-22EFA8BCFF5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Disadvantages of Interviewing</a:t>
            </a:r>
          </a:p>
        </p:txBody>
      </p:sp>
      <p:pic>
        <p:nvPicPr>
          <p:cNvPr id="53253" name="Picture 5" descr="Cons of inter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8839200" cy="4876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334E-13ED-40E8-8125-4E44C2F511DD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3C04-616E-40F8-AC3E-A7A23898D05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Problems &amp; Errors in Interviewing</a:t>
            </a:r>
          </a:p>
        </p:txBody>
      </p:sp>
      <p:pic>
        <p:nvPicPr>
          <p:cNvPr id="56325" name="Picture 5" descr="recording erro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8229600" cy="42672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642D-CCD3-4AFA-9B03-D69D66D4C68E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0E0D-7A91-4A56-817B-A01016955F1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/>
              <a:t>Problems &amp; Errors in Interviewing</a:t>
            </a:r>
          </a:p>
        </p:txBody>
      </p:sp>
      <p:pic>
        <p:nvPicPr>
          <p:cNvPr id="59396" name="Picture 4" descr="evaluation erro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200"/>
            <a:ext cx="8915400" cy="52879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365D-D5EE-4A6C-BE8B-A33B5F33E992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70C3-D19D-4BF9-BFA3-4927D4E8F13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Problems &amp; Errors in Interviewing</a:t>
            </a:r>
          </a:p>
        </p:txBody>
      </p:sp>
      <p:pic>
        <p:nvPicPr>
          <p:cNvPr id="61443" name="Picture 3" descr="instruction erro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8229600" cy="40386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9DE9-95EE-45D0-BC31-C2704F75F789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F597-F63A-40EC-980A-1039B769393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/>
              <a:t>Non-Response in Interviewing</a:t>
            </a:r>
          </a:p>
        </p:txBody>
      </p:sp>
      <p:pic>
        <p:nvPicPr>
          <p:cNvPr id="64516" name="Picture 4" descr="non-response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90600"/>
            <a:ext cx="8458200" cy="51355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F3C-4B39-41CB-9BB0-7901E96A12C4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98C3-9445-4341-BA1E-A76EEB5DBD2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Non-Response in Interviewing</a:t>
            </a:r>
          </a:p>
        </p:txBody>
      </p:sp>
      <p:pic>
        <p:nvPicPr>
          <p:cNvPr id="66563" name="Picture 3" descr="non-response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43000"/>
            <a:ext cx="8610600" cy="482441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446-E897-4C63-B609-6FA28C2DDF92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6590-B66F-43B5-BBA2-CD4A3FC39D1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Interviews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848600" cy="5029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400" dirty="0"/>
              <a:t>Structured &amp; Unstructured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</a:rPr>
              <a:t>Structured interviews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employ structured questionnaires which are verbally presented to respondents, with answers recorded in the questionnaire by the interviewer.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Strict adherence to the order &amp; wording of the questions &amp; the instructions is required.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Interviewer is expected to perform “like a robot”.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Response categories are fixed and prescriptive.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Serves to reduce interviewer bias to a minimum &amp; achieve the highest degree of objectivity &amp; uniformity in procedure.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This form of interview is employed in quantitative research.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</a:rPr>
              <a:t>Unstructured interviews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employ unstructured questionnaires containing a number of open-ended questions, whose wording &amp; order can be changed at will.</a:t>
            </a:r>
          </a:p>
          <a:p>
            <a:pPr marL="838200" lvl="1" indent="-3810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83D-5BA3-45C4-848F-DC5823863887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BF7C512-A4C7-4ADF-84C8-C6581CB0A25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/>
              <a:t>Transcription symbols</a:t>
            </a:r>
            <a:endParaRPr lang="en-US"/>
          </a:p>
        </p:txBody>
      </p:sp>
      <p:pic>
        <p:nvPicPr>
          <p:cNvPr id="79877" name="Picture 5" descr="transcription symbol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43000"/>
            <a:ext cx="8686800" cy="51054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44DA-D1BA-4697-A773-31E40146920B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73FC-CD71-4897-AF66-CB1AD17A3ED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Transcription symbols</a:t>
            </a:r>
            <a:endParaRPr lang="en-US"/>
          </a:p>
        </p:txBody>
      </p:sp>
      <p:pic>
        <p:nvPicPr>
          <p:cNvPr id="81923" name="Picture 3" descr="transcription symbol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8382000" cy="43434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2B7-FD0C-4D3E-8F13-8B83C2950B42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76C7-DAC5-438B-BFEA-75C76D8311B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Transcription symbols</a:t>
            </a:r>
            <a:endParaRPr lang="en-US"/>
          </a:p>
        </p:txBody>
      </p:sp>
      <p:pic>
        <p:nvPicPr>
          <p:cNvPr id="83971" name="Picture 3" descr="transcription symbol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8153400" cy="4495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CCEA-4D39-4D46-A04E-33813FB99610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162B-F129-4C28-8EE1-B6D541A3150C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Transcription Example</a:t>
            </a:r>
            <a:endParaRPr lang="en-US"/>
          </a:p>
        </p:txBody>
      </p:sp>
      <p:pic>
        <p:nvPicPr>
          <p:cNvPr id="87044" name="Picture 4" descr="transcription example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8229600" cy="38862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5391-C7A4-49C9-A6CA-BD48AB8CE801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0E2-B6AF-4C6C-AE40-E16B9FE42BC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Transcription Example</a:t>
            </a:r>
            <a:endParaRPr lang="en-US"/>
          </a:p>
        </p:txBody>
      </p:sp>
      <p:pic>
        <p:nvPicPr>
          <p:cNvPr id="89091" name="Picture 3" descr="transcription example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153400" cy="3733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863-A664-4916-891A-DD20E4E66165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8C9-63B4-4090-A66C-DA03816E2CBA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Transcription Example</a:t>
            </a:r>
            <a:endParaRPr lang="en-US"/>
          </a:p>
        </p:txBody>
      </p:sp>
      <p:pic>
        <p:nvPicPr>
          <p:cNvPr id="90115" name="Picture 3" descr="transcription example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8305800" cy="4495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492B-CF70-4FD1-B22E-A890500CA577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3667-45B5-4E6B-9583-9CE5BA6A717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Interviewing in Computer Age</a:t>
            </a:r>
          </a:p>
        </p:txBody>
      </p:sp>
      <p:pic>
        <p:nvPicPr>
          <p:cNvPr id="69637" name="Picture 5" descr="computer age interview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458200" cy="4846638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AEC5-F98D-4561-B4DD-E0C7A4BCEEC4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7C79-CB67-4EAD-93C9-E60B089E240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Interviewing in Computer Age</a:t>
            </a:r>
          </a:p>
        </p:txBody>
      </p:sp>
      <p:pic>
        <p:nvPicPr>
          <p:cNvPr id="71683" name="Picture 3" descr="computer age interview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8534400" cy="4495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0A07-E418-4EEC-992B-07790CFDAE80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54C5-677C-472F-A0D4-543FDD46F3E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Interviewing in Computer Age</a:t>
            </a:r>
          </a:p>
        </p:txBody>
      </p:sp>
      <p:pic>
        <p:nvPicPr>
          <p:cNvPr id="72707" name="Picture 3" descr="computer age interview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8305800" cy="42672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933-D8E2-4C1A-9E64-3A565F233A03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2C90-0DBC-4E73-9E20-83E182BDCC41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Survey Methods - Comparison</a:t>
            </a:r>
          </a:p>
        </p:txBody>
      </p:sp>
      <p:pic>
        <p:nvPicPr>
          <p:cNvPr id="76805" name="Picture 5" descr="survey methods compa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914400"/>
            <a:ext cx="8686800" cy="52117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2CE6-BFC4-4434-AC21-492DADB8DE10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0311-ACC9-47A2-B58E-0460A226D600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Interviews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/>
              <a:t>Structured &amp; Unstructured - cont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Interviewer acts freely in this context.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Structure of the interview is flexible &amp; the restrictions minimal, in most cases taking the form of guides rather than rules.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This form of interview is mostly used in qualitative and feminist research.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</a:rPr>
              <a:t>Semi-structured interviews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lie in between the two above types.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Contain elements of both.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The degree to which interviews are structured depends on the research topic and purpose.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This form can be employed in qualitative, feminist or quantitative research.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838200" lvl="1" indent="-3810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1516-8DFC-4DC5-8A12-5DF03E56D808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679F8B9-24F9-467E-8171-409D0A06BCD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discourse analys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458200" cy="57150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D77A-E970-4D64-8156-8659614D8CC8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1C1-65C8-436C-9223-7A94C5F932CB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discourse analysis eg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10600" cy="5897563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4BC3-9B90-4FA8-B351-E3D5B74112FB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29A9-968F-4894-BC59-AACC52711D7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discourse analysis eg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305800" cy="5745163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8D-E4FF-4AA5-BB2A-E268069C84E1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2BD-41A7-47C8-A4DF-6C0164FB8080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hermeneutic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09600"/>
            <a:ext cx="8534400" cy="47244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586-CFD6-415B-B864-D087E0AA1135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DD3E-5C15-46AA-AB9A-6520EEE2B18B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hermeneutic spir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57200"/>
            <a:ext cx="8534400" cy="5105400"/>
          </a:xfrm>
          <a:noFill/>
          <a:ln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7513-CC73-4FE8-A6C4-B8073C685452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E5C7-1F01-430A-9111-B18E9302ED2C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Hermeneutic Spiral</a:t>
            </a:r>
          </a:p>
        </p:txBody>
      </p:sp>
      <p:pic>
        <p:nvPicPr>
          <p:cNvPr id="109573" name="Picture 5" descr="hermeneutic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8534400" cy="45720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E5A5-BB74-4E7B-B3B3-50873EC988F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CD2B-554B-4B0C-BB12-81C6936C433A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Hermeneutic Spiral</a:t>
            </a:r>
          </a:p>
        </p:txBody>
      </p:sp>
      <p:pic>
        <p:nvPicPr>
          <p:cNvPr id="112644" name="Picture 4" descr="hermeneutic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8458200" cy="40386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6C19-3FAE-4904-B25A-E8AB9DE6B16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B3D4-9A5A-45A5-8D53-154B0FAB7DB8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Hermeneutic Spiral</a:t>
            </a:r>
          </a:p>
        </p:txBody>
      </p:sp>
      <p:pic>
        <p:nvPicPr>
          <p:cNvPr id="114691" name="Picture 3" descr="hermeneutic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8458200" cy="42672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1258-0190-45A3-BBE9-1D82FEA886F3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714-5BB8-46B5-BE02-A2596C5C05A4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Hermeneutic Spiral</a:t>
            </a:r>
          </a:p>
        </p:txBody>
      </p:sp>
      <p:pic>
        <p:nvPicPr>
          <p:cNvPr id="115715" name="Picture 3" descr="hermeneutic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8610600" cy="41910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CC33-763C-4430-8663-D56239B55351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2128-35BC-48D6-9E84-7E2C206D3D45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Interviews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96200" cy="4678363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2800" dirty="0"/>
              <a:t>Delphi interviews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/>
              <a:t>A version of ethnographic interview, employing a multi-stage ethnographic approach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/>
              <a:t>Interviewer questions persons </a:t>
            </a:r>
            <a:r>
              <a:rPr lang="en-US" sz="2400" dirty="0">
                <a:solidFill>
                  <a:srgbClr val="FF0000"/>
                </a:solidFill>
              </a:rPr>
              <a:t>who are experts </a:t>
            </a:r>
            <a:r>
              <a:rPr lang="en-US" sz="2400" dirty="0"/>
              <a:t>in the area of study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/>
              <a:t>In such interview, respondents are asked to offer information, pass judgments on the issue in question, &amp; make relevant predictions.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/>
              <a:t>The interviewer </a:t>
            </a:r>
            <a:r>
              <a:rPr lang="en-US" sz="2400" dirty="0" err="1"/>
              <a:t>summarises</a:t>
            </a:r>
            <a:r>
              <a:rPr lang="en-US" sz="2400" dirty="0"/>
              <a:t> this information in a logical &amp; sociological context &amp; offers a written summary to the experts for comments &amp; discussion.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/>
              <a:t>This process is continued until the differences of opinion among the experts are reduced significantly.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6C7D-6C61-423D-9C98-EF0B5084F511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C399C8-A5E2-494D-AD2E-67AAF36FCEB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Interviews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>
            <a:normAutofit/>
          </a:bodyPr>
          <a:lstStyle/>
          <a:p>
            <a:r>
              <a:rPr lang="en-US" sz="2800" dirty="0"/>
              <a:t>Other Types</a:t>
            </a:r>
          </a:p>
          <a:p>
            <a:pPr lvl="1"/>
            <a:r>
              <a:rPr lang="en-US" sz="2400" dirty="0"/>
              <a:t>Analytic interviews</a:t>
            </a:r>
          </a:p>
          <a:p>
            <a:pPr lvl="1"/>
            <a:r>
              <a:rPr lang="en-US" sz="2400" dirty="0"/>
              <a:t>Biographical interviews</a:t>
            </a:r>
          </a:p>
          <a:p>
            <a:pPr lvl="1"/>
            <a:r>
              <a:rPr lang="en-US" sz="2400" dirty="0"/>
              <a:t>Convergent interviews</a:t>
            </a:r>
          </a:p>
          <a:p>
            <a:pPr lvl="1"/>
            <a:r>
              <a:rPr lang="en-US" sz="2400" dirty="0"/>
              <a:t>Diagnostic interviews</a:t>
            </a:r>
          </a:p>
          <a:p>
            <a:pPr lvl="1"/>
            <a:r>
              <a:rPr lang="en-US" sz="2400" dirty="0"/>
              <a:t>Dilemma interviews</a:t>
            </a:r>
          </a:p>
          <a:p>
            <a:pPr lvl="1"/>
            <a:r>
              <a:rPr lang="en-US" sz="2400" dirty="0"/>
              <a:t>Elite interviews</a:t>
            </a:r>
          </a:p>
          <a:p>
            <a:pPr lvl="1"/>
            <a:r>
              <a:rPr lang="en-US" sz="2400" dirty="0"/>
              <a:t>Group interviews</a:t>
            </a:r>
          </a:p>
          <a:p>
            <a:pPr lvl="1"/>
            <a:r>
              <a:rPr lang="en-US" sz="2400" dirty="0"/>
              <a:t>“Hard” interviews</a:t>
            </a:r>
          </a:p>
          <a:p>
            <a:pPr lvl="1"/>
            <a:r>
              <a:rPr lang="en-US" sz="2400" dirty="0"/>
              <a:t>Telephone interviews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E331-46A0-4085-AB36-AF5DDD595E56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739606-A952-4CD6-8ED1-1F10470CDBD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Interviews in Qualitative Research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Methodological parameters &amp; technical elements are;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Reflexivity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Researchers reflect upon their subjective approach to the world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Consider the implications of the knowledge they produce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Naturalism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Directed towards studying reality as it really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Primacy of the respondent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Respondents are experts who provide valuable information.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Absence of </a:t>
            </a:r>
            <a:r>
              <a:rPr lang="en-US" sz="2400" dirty="0" err="1"/>
              <a:t>standardisation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This allow freedom to respondents to express their views without external limitations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0AF-38E8-4044-9468-B50B87D7D2D3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6858ED-1F7B-4266-B620-025C1B796AA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/>
              <a:t>Interviews in Qualitative Research - cont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/>
          <a:lstStyle/>
          <a:p>
            <a:r>
              <a:rPr lang="en-US" sz="2800" dirty="0"/>
              <a:t>Methodological parameters &amp; technical elements are;</a:t>
            </a:r>
          </a:p>
          <a:p>
            <a:pPr lvl="1"/>
            <a:r>
              <a:rPr lang="en-US" sz="2400" dirty="0"/>
              <a:t>Openness</a:t>
            </a:r>
          </a:p>
          <a:p>
            <a:pPr lvl="2"/>
            <a:r>
              <a:rPr lang="en-US" sz="2000" dirty="0"/>
              <a:t>Employ a readiness to change, to correct &amp; adjust the course of study</a:t>
            </a:r>
          </a:p>
          <a:p>
            <a:pPr lvl="1"/>
            <a:r>
              <a:rPr lang="en-US" sz="2400" dirty="0"/>
              <a:t>Flexibility</a:t>
            </a:r>
          </a:p>
          <a:p>
            <a:pPr lvl="2"/>
            <a:r>
              <a:rPr lang="en-US" sz="2000" dirty="0"/>
              <a:t>Researcher follows the course that emerges through the interview</a:t>
            </a:r>
          </a:p>
          <a:p>
            <a:pPr lvl="1"/>
            <a:r>
              <a:rPr lang="en-US" sz="2400" dirty="0"/>
              <a:t>Explication</a:t>
            </a:r>
          </a:p>
          <a:p>
            <a:pPr lvl="2"/>
            <a:r>
              <a:rPr lang="en-US" sz="2000" dirty="0"/>
              <a:t>Findings emerge through the study &amp; are interpreted during the process of interviewing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FEE8-FF09-4A0E-A159-C4CB30959DE0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B03107-22A6-4CB7-8761-425FFFAEC41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639762"/>
          </a:xfrm>
        </p:spPr>
        <p:txBody>
          <a:bodyPr/>
          <a:lstStyle/>
          <a:p>
            <a:r>
              <a:rPr lang="en-US" sz="2800" b="1" dirty="0"/>
              <a:t>Comparison of Quantitative &amp; Qualitative Interviews</a:t>
            </a:r>
          </a:p>
        </p:txBody>
      </p:sp>
      <p:pic>
        <p:nvPicPr>
          <p:cNvPr id="12362" name="Picture 74" descr="Compare Qualitative n Quantitati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8534400" cy="5135563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6A48-3B44-418C-AB2A-49DD687BCBD7}" type="datetime5">
              <a:rPr lang="en-US"/>
              <a:pPr/>
              <a:t>17-Jan-08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800A-806F-4EA2-8818-A0A91F97084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310</TotalTime>
  <Words>848</Words>
  <Application>Microsoft PowerPoint</Application>
  <PresentationFormat>On-screen Show (4:3)</PresentationFormat>
  <Paragraphs>251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Technic</vt:lpstr>
      <vt:lpstr>Data Collection METHOD</vt:lpstr>
      <vt:lpstr>Introduction</vt:lpstr>
      <vt:lpstr>Types of Interviews</vt:lpstr>
      <vt:lpstr>Types of Interviews</vt:lpstr>
      <vt:lpstr>Types of Interviews</vt:lpstr>
      <vt:lpstr>Types of Interviews</vt:lpstr>
      <vt:lpstr>Interviews in Qualitative Research</vt:lpstr>
      <vt:lpstr>Interviews in Qualitative Research - cont</vt:lpstr>
      <vt:lpstr>Comparison of Quantitative &amp; Qualitative Interviews</vt:lpstr>
      <vt:lpstr>The Interviewer - Tasks</vt:lpstr>
      <vt:lpstr>Slide 11</vt:lpstr>
      <vt:lpstr>Interviewer Selection</vt:lpstr>
      <vt:lpstr>Slide 13</vt:lpstr>
      <vt:lpstr>Interviewer Training – Factors to Address</vt:lpstr>
      <vt:lpstr>Interviewer Training Features</vt:lpstr>
      <vt:lpstr>The Process of Interviewing</vt:lpstr>
      <vt:lpstr>Probing and Prompting</vt:lpstr>
      <vt:lpstr>Slide 18</vt:lpstr>
      <vt:lpstr>Slide 19</vt:lpstr>
      <vt:lpstr>Slide 20</vt:lpstr>
      <vt:lpstr>Slide 21</vt:lpstr>
      <vt:lpstr>Advantages of Interviewing</vt:lpstr>
      <vt:lpstr>Advantages of Interviewing</vt:lpstr>
      <vt:lpstr>Disadvantages of Interviewing</vt:lpstr>
      <vt:lpstr>Problems &amp; Errors in Interviewing</vt:lpstr>
      <vt:lpstr>Problems &amp; Errors in Interviewing</vt:lpstr>
      <vt:lpstr>Problems &amp; Errors in Interviewing</vt:lpstr>
      <vt:lpstr>Non-Response in Interviewing</vt:lpstr>
      <vt:lpstr>Non-Response in Interviewing</vt:lpstr>
      <vt:lpstr>Transcription symbols</vt:lpstr>
      <vt:lpstr>Transcription symbols</vt:lpstr>
      <vt:lpstr>Transcription symbols</vt:lpstr>
      <vt:lpstr>Transcription Example</vt:lpstr>
      <vt:lpstr>Transcription Example</vt:lpstr>
      <vt:lpstr>Transcription Example</vt:lpstr>
      <vt:lpstr>Interviewing in Computer Age</vt:lpstr>
      <vt:lpstr>Interviewing in Computer Age</vt:lpstr>
      <vt:lpstr>Interviewing in Computer Age</vt:lpstr>
      <vt:lpstr>Survey Methods - Comparison</vt:lpstr>
      <vt:lpstr>Slide 40</vt:lpstr>
      <vt:lpstr>Slide 41</vt:lpstr>
      <vt:lpstr>Slide 42</vt:lpstr>
      <vt:lpstr>Slide 43</vt:lpstr>
      <vt:lpstr>Slide 44</vt:lpstr>
      <vt:lpstr>Hermeneutic Spiral</vt:lpstr>
      <vt:lpstr>Hermeneutic Spiral</vt:lpstr>
      <vt:lpstr>Hermeneutic Spiral</vt:lpstr>
      <vt:lpstr>Hermeneutic Spiral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of Data Collection</dc:title>
  <dc:creator>Eric</dc:creator>
  <cp:lastModifiedBy>Eric</cp:lastModifiedBy>
  <cp:revision>27</cp:revision>
  <dcterms:created xsi:type="dcterms:W3CDTF">2007-01-21T08:38:58Z</dcterms:created>
  <dcterms:modified xsi:type="dcterms:W3CDTF">2008-01-18T03:05:02Z</dcterms:modified>
</cp:coreProperties>
</file>