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57" r:id="rId5"/>
    <p:sldId id="266" r:id="rId6"/>
    <p:sldId id="262" r:id="rId7"/>
    <p:sldId id="265" r:id="rId8"/>
    <p:sldId id="261" r:id="rId9"/>
    <p:sldId id="267" r:id="rId10"/>
    <p:sldId id="258" r:id="rId11"/>
    <p:sldId id="268" r:id="rId12"/>
    <p:sldId id="259" r:id="rId13"/>
    <p:sldId id="269" r:id="rId14"/>
    <p:sldId id="260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7A0ED0-2CCF-4DD1-B222-B644C937065A}" type="datetimeFigureOut">
              <a:rPr lang="en-US" smtClean="0"/>
              <a:t>1/11/2008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994F94-43BB-4C39-A32A-EE1D72452F0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Holland</a:t>
            </a:r>
          </a:p>
          <a:p>
            <a:r>
              <a:rPr lang="en-US" dirty="0" smtClean="0"/>
              <a:t>Self Directed Search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Social - Helpers</a:t>
            </a:r>
            <a:endParaRPr lang="en-US" dirty="0"/>
          </a:p>
        </p:txBody>
      </p:sp>
      <p:pic>
        <p:nvPicPr>
          <p:cNvPr id="4" name="Content Placeholder 3" descr="Soci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6516" y="1219200"/>
            <a:ext cx="5233403" cy="5257800"/>
          </a:xfrm>
          <a:ln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Social -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i="1" dirty="0" smtClean="0"/>
              <a:t>Helpers describe themselves as: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helpful</a:t>
            </a:r>
            <a:r>
              <a:rPr lang="en-US" i="1" dirty="0" smtClean="0"/>
              <a:t>, warm, cooperative, sociable, tactful, </a:t>
            </a:r>
            <a:r>
              <a:rPr lang="en-US" i="1" dirty="0" smtClean="0"/>
              <a:t>friendly, </a:t>
            </a:r>
            <a:r>
              <a:rPr lang="en-US" dirty="0" smtClean="0"/>
              <a:t>kind</a:t>
            </a:r>
            <a:r>
              <a:rPr lang="en-US" dirty="0" smtClean="0"/>
              <a:t>, generous, patient and understanding.</a:t>
            </a:r>
          </a:p>
          <a:p>
            <a:endParaRPr lang="en-US" i="1" dirty="0" smtClean="0"/>
          </a:p>
          <a:p>
            <a:r>
              <a:rPr lang="en-US" i="1" dirty="0" smtClean="0"/>
              <a:t>Their </a:t>
            </a:r>
            <a:r>
              <a:rPr lang="en-US" i="1" dirty="0" smtClean="0"/>
              <a:t>working style: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prefer </a:t>
            </a:r>
            <a:r>
              <a:rPr lang="en-US" i="1" dirty="0" smtClean="0"/>
              <a:t>to network to gather information before creating a plan </a:t>
            </a:r>
            <a:r>
              <a:rPr lang="en-US" i="1" dirty="0" smtClean="0"/>
              <a:t>of </a:t>
            </a:r>
            <a:r>
              <a:rPr lang="en-US" dirty="0" smtClean="0"/>
              <a:t>action</a:t>
            </a:r>
            <a:r>
              <a:rPr lang="en-US" dirty="0" smtClean="0"/>
              <a:t>, excel at networking to gather information, create solutions and prefer a </a:t>
            </a:r>
            <a:r>
              <a:rPr lang="en-US" dirty="0" smtClean="0"/>
              <a:t>team approach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066800"/>
          </a:xfrm>
        </p:spPr>
        <p:txBody>
          <a:bodyPr/>
          <a:lstStyle/>
          <a:p>
            <a:r>
              <a:rPr lang="en-US" dirty="0" smtClean="0"/>
              <a:t>Enterprising - Persuaders</a:t>
            </a:r>
            <a:endParaRPr lang="en-US" dirty="0"/>
          </a:p>
        </p:txBody>
      </p:sp>
      <p:pic>
        <p:nvPicPr>
          <p:cNvPr id="4" name="Content Placeholder 3" descr="Enterpris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143000"/>
            <a:ext cx="5239192" cy="5300541"/>
          </a:xfrm>
          <a:ln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Enterprising - Persuaders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i="1" dirty="0" smtClean="0"/>
              <a:t>Persuaders describe themselves as: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adventurous</a:t>
            </a:r>
            <a:r>
              <a:rPr lang="en-US" i="1" dirty="0" smtClean="0"/>
              <a:t>, energetic, optimistic, </a:t>
            </a:r>
            <a:r>
              <a:rPr lang="en-US" i="1" dirty="0" smtClean="0"/>
              <a:t>agreeable, </a:t>
            </a:r>
            <a:r>
              <a:rPr lang="en-US" dirty="0" smtClean="0"/>
              <a:t>extroverted</a:t>
            </a:r>
            <a:r>
              <a:rPr lang="en-US" dirty="0" smtClean="0"/>
              <a:t>, popular, sociable, self-confident and ambitious.</a:t>
            </a:r>
          </a:p>
          <a:p>
            <a:endParaRPr lang="en-US" i="1" dirty="0" smtClean="0"/>
          </a:p>
          <a:p>
            <a:r>
              <a:rPr lang="en-US" i="1" dirty="0" smtClean="0"/>
              <a:t>Their </a:t>
            </a:r>
            <a:r>
              <a:rPr lang="en-US" i="1" dirty="0" smtClean="0"/>
              <a:t>working style: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prefer </a:t>
            </a:r>
            <a:r>
              <a:rPr lang="en-US" i="1" dirty="0" smtClean="0"/>
              <a:t>to lead a team to achieve a goal, like to learn to focus on </a:t>
            </a:r>
            <a:r>
              <a:rPr lang="en-US" i="1" dirty="0" smtClean="0"/>
              <a:t>the </a:t>
            </a:r>
            <a:r>
              <a:rPr lang="en-US" dirty="0" smtClean="0"/>
              <a:t>bigger </a:t>
            </a:r>
            <a:r>
              <a:rPr lang="en-US" dirty="0" smtClean="0"/>
              <a:t>picture and get others to commit to pieces of the plan and are </a:t>
            </a:r>
            <a:r>
              <a:rPr lang="en-US" dirty="0" smtClean="0"/>
              <a:t>comfortable delegating </a:t>
            </a:r>
            <a:r>
              <a:rPr lang="en-US" dirty="0" smtClean="0"/>
              <a:t>work.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/>
          <a:lstStyle/>
          <a:p>
            <a:r>
              <a:rPr lang="en-US" dirty="0" smtClean="0"/>
              <a:t>Conventional - </a:t>
            </a:r>
            <a:r>
              <a:rPr lang="en-US" dirty="0" err="1" smtClean="0"/>
              <a:t>Organisers</a:t>
            </a:r>
            <a:endParaRPr lang="en-US" dirty="0"/>
          </a:p>
        </p:txBody>
      </p:sp>
      <p:pic>
        <p:nvPicPr>
          <p:cNvPr id="4" name="Content Placeholder 3" descr="Conventioan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219200"/>
            <a:ext cx="5274021" cy="5329844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Conventional - </a:t>
            </a:r>
            <a:r>
              <a:rPr lang="en-US" dirty="0" err="1" smtClean="0"/>
              <a:t>Organisers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i="1" dirty="0" smtClean="0"/>
              <a:t>Organizers describe themselves as: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conforming</a:t>
            </a:r>
            <a:r>
              <a:rPr lang="en-US" i="1" dirty="0" smtClean="0"/>
              <a:t>, practical, careful, obedient, </a:t>
            </a:r>
            <a:r>
              <a:rPr lang="en-US" i="1" dirty="0" smtClean="0"/>
              <a:t>efficient, </a:t>
            </a:r>
            <a:r>
              <a:rPr lang="en-US" dirty="0" smtClean="0"/>
              <a:t>orderly</a:t>
            </a:r>
            <a:r>
              <a:rPr lang="en-US" dirty="0" smtClean="0"/>
              <a:t>, conscientious, persistent, reserved and structured.</a:t>
            </a:r>
          </a:p>
          <a:p>
            <a:endParaRPr lang="en-US" i="1" dirty="0" smtClean="0"/>
          </a:p>
          <a:p>
            <a:r>
              <a:rPr lang="en-US" i="1" dirty="0" smtClean="0"/>
              <a:t>Their </a:t>
            </a:r>
            <a:r>
              <a:rPr lang="en-US" i="1" dirty="0" smtClean="0"/>
              <a:t>working style: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prefer </a:t>
            </a:r>
            <a:r>
              <a:rPr lang="en-US" i="1" dirty="0" smtClean="0"/>
              <a:t>to have a clear and structured plan and to follow it, </a:t>
            </a:r>
            <a:r>
              <a:rPr lang="en-US" i="1" dirty="0" smtClean="0"/>
              <a:t>pay </a:t>
            </a:r>
            <a:r>
              <a:rPr lang="en-US" dirty="0" smtClean="0"/>
              <a:t>attention </a:t>
            </a:r>
            <a:r>
              <a:rPr lang="en-US" dirty="0" smtClean="0"/>
              <a:t>to detail and take pleasure in putting the pieces of the plan together.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>
            <a:normAutofit/>
          </a:bodyPr>
          <a:lstStyle/>
          <a:p>
            <a:r>
              <a:rPr lang="en-US" altLang="zh-TW" sz="3000" dirty="0" smtClean="0">
                <a:latin typeface="新宋体" pitchFamily="49" charset="-122"/>
                <a:ea typeface="新宋体" pitchFamily="49" charset="-122"/>
              </a:rPr>
              <a:t>1. </a:t>
            </a:r>
            <a:r>
              <a:rPr lang="zh-TW" altLang="en-US" sz="3000" b="1" dirty="0" smtClean="0">
                <a:latin typeface="新宋体" pitchFamily="49" charset="-122"/>
                <a:ea typeface="新宋体" pitchFamily="49" charset="-122"/>
              </a:rPr>
              <a:t>實用型</a:t>
            </a:r>
            <a:r>
              <a:rPr lang="zh-TW" altLang="en-US" sz="3000" dirty="0" smtClean="0">
                <a:latin typeface="新宋体" pitchFamily="49" charset="-122"/>
                <a:ea typeface="新宋体" pitchFamily="49" charset="-122"/>
              </a:rPr>
              <a:t>：</a:t>
            </a:r>
            <a:endParaRPr lang="en-US" altLang="zh-TW" sz="3000" dirty="0" smtClean="0">
              <a:latin typeface="新宋体" pitchFamily="49" charset="-122"/>
              <a:ea typeface="新宋体" pitchFamily="49" charset="-122"/>
            </a:endParaRPr>
          </a:p>
          <a:p>
            <a:pPr lvl="1"/>
            <a:r>
              <a:rPr lang="zh-TW" altLang="en-US" sz="2800" dirty="0" smtClean="0">
                <a:latin typeface="新宋体" pitchFamily="49" charset="-122"/>
                <a:ea typeface="新宋体" pitchFamily="49" charset="-122"/>
              </a:rPr>
              <a:t>需</a:t>
            </a:r>
            <a:r>
              <a:rPr lang="zh-TW" altLang="en-US" sz="2800" dirty="0" smtClean="0">
                <a:latin typeface="新宋体" pitchFamily="49" charset="-122"/>
                <a:ea typeface="新宋体" pitchFamily="49" charset="-122"/>
              </a:rPr>
              <a:t>要動手環境中從事明確固定的工作，依既定的規則一步一步地製造完成有實際用途的物品。喜歡從事機械、電子、土木建築、農業等工作。 </a:t>
            </a:r>
          </a:p>
          <a:p>
            <a:r>
              <a:rPr lang="en-US" altLang="zh-TW" sz="3000" dirty="0" smtClean="0">
                <a:latin typeface="新宋体" pitchFamily="49" charset="-122"/>
                <a:ea typeface="新宋体" pitchFamily="49" charset="-122"/>
              </a:rPr>
              <a:t>2. </a:t>
            </a:r>
            <a:r>
              <a:rPr lang="zh-TW" altLang="en-US" sz="3000" b="1" dirty="0" smtClean="0">
                <a:latin typeface="新宋体" pitchFamily="49" charset="-122"/>
                <a:ea typeface="新宋体" pitchFamily="49" charset="-122"/>
              </a:rPr>
              <a:t>研究型</a:t>
            </a:r>
            <a:r>
              <a:rPr lang="zh-TW" altLang="en-US" sz="3000" dirty="0" smtClean="0">
                <a:latin typeface="新宋体" pitchFamily="49" charset="-122"/>
                <a:ea typeface="新宋体" pitchFamily="49" charset="-122"/>
              </a:rPr>
              <a:t>： </a:t>
            </a:r>
            <a:endParaRPr lang="en-US" altLang="zh-TW" sz="3000" dirty="0" smtClean="0">
              <a:latin typeface="新宋体" pitchFamily="49" charset="-122"/>
              <a:ea typeface="新宋体" pitchFamily="49" charset="-122"/>
            </a:endParaRPr>
          </a:p>
          <a:p>
            <a:pPr lvl="1"/>
            <a:r>
              <a:rPr lang="zh-TW" altLang="en-US" sz="2800" dirty="0" smtClean="0">
                <a:latin typeface="新宋体" pitchFamily="49" charset="-122"/>
                <a:ea typeface="新宋体" pitchFamily="49" charset="-122"/>
              </a:rPr>
              <a:t>善</a:t>
            </a:r>
            <a:r>
              <a:rPr lang="zh-TW" altLang="en-US" sz="2800" dirty="0" smtClean="0">
                <a:latin typeface="新宋体" pitchFamily="49" charset="-122"/>
                <a:ea typeface="新宋体" pitchFamily="49" charset="-122"/>
              </a:rPr>
              <a:t>於觀察、思考、分析、推理 喜歡用頭腦依自己的步調解決問題，並追根究底。</a:t>
            </a:r>
          </a:p>
          <a:p>
            <a:pPr>
              <a:buNone/>
            </a:pPr>
            <a:r>
              <a:rPr lang="zh-TW" altLang="en-US" dirty="0" smtClean="0">
                <a:latin typeface="新宋体" pitchFamily="49" charset="-122"/>
                <a:ea typeface="新宋体" pitchFamily="49" charset="-122"/>
              </a:rPr>
              <a:t> 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RIASEC -</a:t>
            </a:r>
            <a:r>
              <a:rPr lang="zh-TW" altLang="en-US" sz="4000" b="1" dirty="0" smtClean="0"/>
              <a:t>興趣六型特</a:t>
            </a:r>
            <a:r>
              <a:rPr lang="zh-TW" altLang="en-US" sz="4000" b="1" dirty="0" smtClean="0"/>
              <a:t>徵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RIASEC </a:t>
            </a:r>
            <a:r>
              <a:rPr lang="en-US" dirty="0" smtClean="0"/>
              <a:t>-</a:t>
            </a:r>
            <a:r>
              <a:rPr lang="zh-TW" altLang="en-US" sz="4000" b="1" dirty="0" smtClean="0"/>
              <a:t>興趣六型特徵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zh-TW" sz="3000" dirty="0" smtClean="0">
                <a:latin typeface="新宋体" pitchFamily="49" charset="-122"/>
                <a:ea typeface="新宋体" pitchFamily="49" charset="-122"/>
              </a:rPr>
              <a:t>3. </a:t>
            </a:r>
            <a:r>
              <a:rPr lang="zh-TW" altLang="en-US" sz="3000" b="1" dirty="0" smtClean="0">
                <a:latin typeface="新宋体" pitchFamily="49" charset="-122"/>
                <a:ea typeface="新宋体" pitchFamily="49" charset="-122"/>
              </a:rPr>
              <a:t>藝術型</a:t>
            </a:r>
            <a:r>
              <a:rPr lang="zh-TW" altLang="en-US" sz="3000" dirty="0" smtClean="0">
                <a:latin typeface="新宋体" pitchFamily="49" charset="-122"/>
                <a:ea typeface="新宋体" pitchFamily="49" charset="-122"/>
              </a:rPr>
              <a:t>： </a:t>
            </a:r>
            <a:endParaRPr lang="en-US" altLang="zh-TW" sz="3000" dirty="0" smtClean="0">
              <a:latin typeface="新宋体" pitchFamily="49" charset="-122"/>
              <a:ea typeface="新宋体" pitchFamily="49" charset="-122"/>
            </a:endParaRPr>
          </a:p>
          <a:p>
            <a:pPr lvl="1"/>
            <a:r>
              <a:rPr lang="zh-TW" altLang="en-US" sz="2800" dirty="0" smtClean="0">
                <a:latin typeface="新宋体" pitchFamily="49" charset="-122"/>
                <a:ea typeface="新宋体" pitchFamily="49" charset="-122"/>
              </a:rPr>
              <a:t>直</a:t>
            </a:r>
            <a:r>
              <a:rPr lang="zh-TW" altLang="en-US" sz="2800" dirty="0" smtClean="0">
                <a:latin typeface="新宋体" pitchFamily="49" charset="-122"/>
                <a:ea typeface="新宋体" pitchFamily="49" charset="-122"/>
              </a:rPr>
              <a:t>覺敏銳、善於表達和創新。希望藉文字、聲音等形式來表達創造力和感受。</a:t>
            </a:r>
          </a:p>
          <a:p>
            <a:r>
              <a:rPr lang="en-US" altLang="zh-TW" sz="3000" dirty="0" smtClean="0">
                <a:latin typeface="新宋体" pitchFamily="49" charset="-122"/>
                <a:ea typeface="新宋体" pitchFamily="49" charset="-122"/>
              </a:rPr>
              <a:t>4. </a:t>
            </a:r>
            <a:r>
              <a:rPr lang="zh-TW" altLang="en-US" sz="3000" b="1" dirty="0" smtClean="0">
                <a:latin typeface="新宋体" pitchFamily="49" charset="-122"/>
                <a:ea typeface="新宋体" pitchFamily="49" charset="-122"/>
              </a:rPr>
              <a:t>社會型</a:t>
            </a:r>
            <a:r>
              <a:rPr lang="zh-TW" altLang="en-US" sz="3000" dirty="0" smtClean="0">
                <a:latin typeface="新宋体" pitchFamily="49" charset="-122"/>
                <a:ea typeface="新宋体" pitchFamily="49" charset="-122"/>
              </a:rPr>
              <a:t>： </a:t>
            </a:r>
            <a:endParaRPr lang="en-US" altLang="zh-TW" sz="3000" dirty="0" smtClean="0">
              <a:latin typeface="新宋体" pitchFamily="49" charset="-122"/>
              <a:ea typeface="新宋体" pitchFamily="49" charset="-122"/>
            </a:endParaRPr>
          </a:p>
          <a:p>
            <a:pPr lvl="1"/>
            <a:r>
              <a:rPr lang="zh-TW" altLang="en-US" sz="2800" dirty="0" smtClean="0">
                <a:latin typeface="新宋体" pitchFamily="49" charset="-122"/>
                <a:ea typeface="新宋体" pitchFamily="49" charset="-122"/>
              </a:rPr>
              <a:t>關</a:t>
            </a:r>
            <a:r>
              <a:rPr lang="zh-TW" altLang="en-US" sz="2800" dirty="0" smtClean="0">
                <a:latin typeface="新宋体" pitchFamily="49" charset="-122"/>
                <a:ea typeface="新宋体" pitchFamily="49" charset="-122"/>
              </a:rPr>
              <a:t>心自己和別人的感受，喜歡傾聽和瞭解別人，也願意付出時間和精力去解決別人的衝突，喜歡教導別人，並幫助他人成長。本類型標準職業：教師！牧師、社工</a:t>
            </a:r>
            <a:r>
              <a:rPr lang="en-US" altLang="zh-TW" sz="2800" dirty="0" smtClean="0">
                <a:latin typeface="新宋体" pitchFamily="49" charset="-122"/>
                <a:ea typeface="新宋体" pitchFamily="49" charset="-122"/>
              </a:rPr>
              <a:t>.....</a:t>
            </a:r>
            <a:endParaRPr lang="en-US" altLang="zh-TW" sz="2800" dirty="0" smtClean="0">
              <a:latin typeface="新宋体" pitchFamily="49" charset="-122"/>
              <a:ea typeface="新宋体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RIASEC </a:t>
            </a:r>
            <a:r>
              <a:rPr lang="en-US" dirty="0" smtClean="0"/>
              <a:t>-</a:t>
            </a:r>
            <a:r>
              <a:rPr lang="zh-TW" altLang="en-US" sz="4000" b="1" dirty="0" smtClean="0"/>
              <a:t>興趣六型特徵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新宋体" pitchFamily="49" charset="-122"/>
                <a:ea typeface="新宋体" pitchFamily="49" charset="-122"/>
              </a:rPr>
              <a:t>5. </a:t>
            </a:r>
            <a:r>
              <a:rPr lang="zh-TW" altLang="en-US" sz="3200" b="1" dirty="0" smtClean="0">
                <a:latin typeface="新宋体" pitchFamily="49" charset="-122"/>
                <a:ea typeface="新宋体" pitchFamily="49" charset="-122"/>
              </a:rPr>
              <a:t>企業型</a:t>
            </a:r>
            <a:r>
              <a:rPr lang="zh-TW" altLang="en-US" sz="3200" dirty="0" smtClean="0">
                <a:latin typeface="新宋体" pitchFamily="49" charset="-122"/>
                <a:ea typeface="新宋体" pitchFamily="49" charset="-122"/>
              </a:rPr>
              <a:t>：</a:t>
            </a:r>
            <a:endParaRPr lang="en-US" altLang="zh-TW" sz="3200" dirty="0" smtClean="0">
              <a:latin typeface="新宋体" pitchFamily="49" charset="-122"/>
              <a:ea typeface="新宋体" pitchFamily="49" charset="-122"/>
            </a:endParaRPr>
          </a:p>
          <a:p>
            <a:pPr lvl="1"/>
            <a:r>
              <a:rPr lang="zh-TW" altLang="en-US" sz="3000" dirty="0" smtClean="0">
                <a:latin typeface="新宋体" pitchFamily="49" charset="-122"/>
                <a:ea typeface="新宋体" pitchFamily="49" charset="-122"/>
              </a:rPr>
              <a:t>希</a:t>
            </a:r>
            <a:r>
              <a:rPr lang="zh-TW" altLang="en-US" sz="3000" dirty="0" smtClean="0">
                <a:latin typeface="新宋体" pitchFamily="49" charset="-122"/>
                <a:ea typeface="新宋体" pitchFamily="49" charset="-122"/>
              </a:rPr>
              <a:t>望擁有權力去改善不合理的事。善用說服力和組織能力。適合管理、銷售、司法、從政等工作。</a:t>
            </a:r>
          </a:p>
          <a:p>
            <a:r>
              <a:rPr lang="en-US" altLang="zh-TW" sz="3200" dirty="0" smtClean="0">
                <a:latin typeface="新宋体" pitchFamily="49" charset="-122"/>
                <a:ea typeface="新宋体" pitchFamily="49" charset="-122"/>
              </a:rPr>
              <a:t>6. </a:t>
            </a:r>
            <a:r>
              <a:rPr lang="zh-TW" altLang="en-US" sz="3200" b="1" dirty="0" smtClean="0">
                <a:latin typeface="新宋体" pitchFamily="49" charset="-122"/>
                <a:ea typeface="新宋体" pitchFamily="49" charset="-122"/>
              </a:rPr>
              <a:t>事務型</a:t>
            </a:r>
            <a:r>
              <a:rPr lang="zh-TW" altLang="en-US" sz="3200" b="1" dirty="0" smtClean="0">
                <a:latin typeface="新宋体" pitchFamily="49" charset="-122"/>
                <a:ea typeface="新宋体" pitchFamily="49" charset="-122"/>
              </a:rPr>
              <a:t>：</a:t>
            </a:r>
            <a:endParaRPr lang="en-US" altLang="zh-TW" sz="3200" b="1" dirty="0" smtClean="0">
              <a:latin typeface="新宋体" pitchFamily="49" charset="-122"/>
              <a:ea typeface="新宋体" pitchFamily="49" charset="-122"/>
            </a:endParaRPr>
          </a:p>
          <a:p>
            <a:pPr lvl="1"/>
            <a:r>
              <a:rPr lang="zh-TW" altLang="en-US" sz="3000" dirty="0" smtClean="0">
                <a:latin typeface="新宋体" pitchFamily="49" charset="-122"/>
                <a:ea typeface="新宋体" pitchFamily="49" charset="-122"/>
              </a:rPr>
              <a:t>喜</a:t>
            </a:r>
            <a:r>
              <a:rPr lang="zh-TW" altLang="en-US" sz="3000" dirty="0" smtClean="0">
                <a:latin typeface="新宋体" pitchFamily="49" charset="-122"/>
                <a:ea typeface="新宋体" pitchFamily="49" charset="-122"/>
              </a:rPr>
              <a:t>歡在有清楚規範的環境下工作。做事按部就班、精打細算，給人的感覺是有效率、精確、仔細、可靠而又有信用。適合從事銀行、金融、會計、秘書等相關工作。</a:t>
            </a: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6 Personalities (Career Clusters)</a:t>
            </a:r>
            <a:endParaRPr lang="en-US" dirty="0"/>
          </a:p>
        </p:txBody>
      </p:sp>
      <p:pic>
        <p:nvPicPr>
          <p:cNvPr id="4" name="Content Placeholder 3" descr="RIASE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8477334" cy="411480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066800"/>
          </a:xfrm>
        </p:spPr>
        <p:txBody>
          <a:bodyPr/>
          <a:lstStyle/>
          <a:p>
            <a:r>
              <a:rPr lang="en-US" dirty="0" smtClean="0"/>
              <a:t>RIASEC</a:t>
            </a:r>
            <a:endParaRPr lang="en-US" dirty="0"/>
          </a:p>
        </p:txBody>
      </p:sp>
      <p:pic>
        <p:nvPicPr>
          <p:cNvPr id="4" name="Content Placeholder 3" descr="riasec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494" y="1295400"/>
            <a:ext cx="5921905" cy="515699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990600"/>
          </a:xfrm>
        </p:spPr>
        <p:txBody>
          <a:bodyPr/>
          <a:lstStyle/>
          <a:p>
            <a:r>
              <a:rPr lang="en-US" dirty="0" smtClean="0"/>
              <a:t>Realistic – Do-</a:t>
            </a:r>
            <a:r>
              <a:rPr lang="en-US" dirty="0" err="1" smtClean="0"/>
              <a:t>ers</a:t>
            </a:r>
            <a:endParaRPr lang="en-US" dirty="0"/>
          </a:p>
        </p:txBody>
      </p:sp>
      <p:pic>
        <p:nvPicPr>
          <p:cNvPr id="4" name="Content Placeholder 3" descr="Realist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995041"/>
            <a:ext cx="5333999" cy="5626637"/>
          </a:xfr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Realistic – Do-</a:t>
            </a:r>
            <a:r>
              <a:rPr lang="en-US" dirty="0" err="1" smtClean="0"/>
              <a:t>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i="1" dirty="0" smtClean="0"/>
              <a:t>Doers describe themselves </a:t>
            </a:r>
            <a:r>
              <a:rPr lang="en-US" i="1" dirty="0" smtClean="0"/>
              <a:t>as: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 </a:t>
            </a:r>
            <a:r>
              <a:rPr lang="en-US" i="1" dirty="0" smtClean="0"/>
              <a:t>reliable, self-reliant, competent, stable, </a:t>
            </a:r>
            <a:r>
              <a:rPr lang="en-US" i="1" dirty="0" smtClean="0"/>
              <a:t>straightforward, </a:t>
            </a:r>
            <a:r>
              <a:rPr lang="en-US" dirty="0" smtClean="0"/>
              <a:t>honest</a:t>
            </a:r>
            <a:r>
              <a:rPr lang="en-US" dirty="0" smtClean="0"/>
              <a:t>, natural, practical and thrifty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Their working style: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in </a:t>
            </a:r>
            <a:r>
              <a:rPr lang="en-US" i="1" dirty="0" smtClean="0"/>
              <a:t>interactions with others they prefer to get to the point, do not </a:t>
            </a:r>
            <a:r>
              <a:rPr lang="en-US" i="1" dirty="0" smtClean="0"/>
              <a:t>like </a:t>
            </a:r>
            <a:r>
              <a:rPr lang="en-US" dirty="0" smtClean="0"/>
              <a:t>lengthy </a:t>
            </a:r>
            <a:r>
              <a:rPr lang="en-US" dirty="0" smtClean="0"/>
              <a:t>negotiations, want to know what needs to be done and be left alone to do the </a:t>
            </a:r>
            <a:r>
              <a:rPr lang="en-US" dirty="0" smtClean="0"/>
              <a:t>job and </a:t>
            </a:r>
            <a:r>
              <a:rPr lang="en-US" dirty="0" smtClean="0"/>
              <a:t>do it right the first time.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Investigative - Thinkers</a:t>
            </a:r>
            <a:endParaRPr lang="en-US" dirty="0"/>
          </a:p>
        </p:txBody>
      </p:sp>
      <p:pic>
        <p:nvPicPr>
          <p:cNvPr id="4" name="Content Placeholder 3" descr="Investigati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634" y="1219200"/>
            <a:ext cx="4967566" cy="5314811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Investigative - Thinkers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i="1" dirty="0" smtClean="0"/>
              <a:t>Thinkers describe themselves as: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self-determined</a:t>
            </a:r>
            <a:r>
              <a:rPr lang="en-US" i="1" dirty="0" smtClean="0"/>
              <a:t>, intelligent, curious, logical, </a:t>
            </a:r>
            <a:r>
              <a:rPr lang="en-US" i="1" dirty="0" smtClean="0"/>
              <a:t>precise, </a:t>
            </a:r>
            <a:r>
              <a:rPr lang="en-US" dirty="0" smtClean="0"/>
              <a:t>analytical</a:t>
            </a:r>
            <a:r>
              <a:rPr lang="en-US" dirty="0" smtClean="0"/>
              <a:t>, reserved, independent and rational.</a:t>
            </a:r>
          </a:p>
          <a:p>
            <a:endParaRPr lang="en-US" i="1" dirty="0" smtClean="0"/>
          </a:p>
          <a:p>
            <a:r>
              <a:rPr lang="en-US" i="1" dirty="0" smtClean="0"/>
              <a:t>Their </a:t>
            </a:r>
            <a:r>
              <a:rPr lang="en-US" i="1" dirty="0" smtClean="0"/>
              <a:t>working style: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prefer </a:t>
            </a:r>
            <a:r>
              <a:rPr lang="en-US" i="1" dirty="0" smtClean="0"/>
              <a:t>to work alone, ask for and provide a lot of detail </a:t>
            </a:r>
            <a:r>
              <a:rPr lang="en-US" i="1" dirty="0" smtClean="0"/>
              <a:t>before </a:t>
            </a:r>
            <a:r>
              <a:rPr lang="en-US" dirty="0" smtClean="0"/>
              <a:t>coming </a:t>
            </a:r>
            <a:r>
              <a:rPr lang="en-US" dirty="0" smtClean="0"/>
              <a:t>to a conclusion, want to know the reasons behind decisions and </a:t>
            </a:r>
            <a:r>
              <a:rPr lang="en-US" dirty="0" smtClean="0"/>
              <a:t>prefer information </a:t>
            </a:r>
            <a:r>
              <a:rPr lang="en-US" dirty="0" smtClean="0"/>
              <a:t>to be presented in a logical and linear fashion.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dirty="0" smtClean="0"/>
              <a:t>Artistic - Creators</a:t>
            </a:r>
            <a:endParaRPr lang="en-US" dirty="0"/>
          </a:p>
        </p:txBody>
      </p:sp>
      <p:pic>
        <p:nvPicPr>
          <p:cNvPr id="4" name="Content Placeholder 3" descr="Artist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066801"/>
            <a:ext cx="4876801" cy="5389964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Artistic - Creators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i="1" dirty="0" smtClean="0"/>
              <a:t>Creators describe themselves as: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creative</a:t>
            </a:r>
            <a:r>
              <a:rPr lang="en-US" i="1" dirty="0" smtClean="0"/>
              <a:t>, emotional, expressive, </a:t>
            </a:r>
            <a:r>
              <a:rPr lang="en-US" i="1" dirty="0" smtClean="0"/>
              <a:t>imaginative, </a:t>
            </a:r>
            <a:r>
              <a:rPr lang="en-US" dirty="0" smtClean="0"/>
              <a:t>independent</a:t>
            </a:r>
            <a:r>
              <a:rPr lang="en-US" dirty="0" smtClean="0"/>
              <a:t>, idealistic, open, original, unconventional and tolerant.</a:t>
            </a:r>
          </a:p>
          <a:p>
            <a:endParaRPr lang="en-US" i="1" dirty="0" smtClean="0"/>
          </a:p>
          <a:p>
            <a:r>
              <a:rPr lang="en-US" i="1" dirty="0" smtClean="0"/>
              <a:t>Their </a:t>
            </a:r>
            <a:r>
              <a:rPr lang="en-US" i="1" dirty="0" smtClean="0"/>
              <a:t>working style: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prefers </a:t>
            </a:r>
            <a:r>
              <a:rPr lang="en-US" i="1" dirty="0" smtClean="0"/>
              <a:t>a creative approach to problem solving and planning, </a:t>
            </a:r>
            <a:r>
              <a:rPr lang="en-US" i="1" dirty="0" smtClean="0"/>
              <a:t>rely </a:t>
            </a:r>
            <a:r>
              <a:rPr lang="en-US" dirty="0" smtClean="0"/>
              <a:t>heavily </a:t>
            </a:r>
            <a:r>
              <a:rPr lang="en-US" dirty="0" smtClean="0"/>
              <a:t>on intuition and imagination and enjoy being given a free reign to </a:t>
            </a:r>
            <a:r>
              <a:rPr lang="en-US" dirty="0" smtClean="0"/>
              <a:t>discover possible </a:t>
            </a:r>
            <a:r>
              <a:rPr lang="en-US" dirty="0" smtClean="0"/>
              <a:t>solutions to problems.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417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Personality Test</vt:lpstr>
      <vt:lpstr>6 Personalities (Career Clusters)</vt:lpstr>
      <vt:lpstr>RIASEC</vt:lpstr>
      <vt:lpstr>Realistic – Do-ers</vt:lpstr>
      <vt:lpstr>Realistic – Do-ers</vt:lpstr>
      <vt:lpstr>Investigative - Thinkers</vt:lpstr>
      <vt:lpstr>Investigative - Thinkers</vt:lpstr>
      <vt:lpstr>Artistic - Creators</vt:lpstr>
      <vt:lpstr>Artistic - Creators</vt:lpstr>
      <vt:lpstr>Social - Helpers</vt:lpstr>
      <vt:lpstr>Social - Helpers</vt:lpstr>
      <vt:lpstr>Enterprising - Persuaders</vt:lpstr>
      <vt:lpstr>Enterprising - Persuaders</vt:lpstr>
      <vt:lpstr>Conventional - Organisers</vt:lpstr>
      <vt:lpstr>Conventional - Organisers</vt:lpstr>
      <vt:lpstr>RIASEC -興趣六型特徵</vt:lpstr>
      <vt:lpstr>RIASEC -興趣六型特徵</vt:lpstr>
      <vt:lpstr>RIASEC -興趣六型特徵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Test</dc:title>
  <dc:creator>Eric</dc:creator>
  <cp:lastModifiedBy>Eric</cp:lastModifiedBy>
  <cp:revision>8</cp:revision>
  <dcterms:created xsi:type="dcterms:W3CDTF">2008-01-11T20:49:45Z</dcterms:created>
  <dcterms:modified xsi:type="dcterms:W3CDTF">2008-01-11T21:52:38Z</dcterms:modified>
</cp:coreProperties>
</file>