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6" r:id="rId2"/>
    <p:sldId id="262" r:id="rId3"/>
    <p:sldId id="264" r:id="rId4"/>
    <p:sldId id="257" r:id="rId5"/>
    <p:sldId id="258" r:id="rId6"/>
    <p:sldId id="259" r:id="rId7"/>
    <p:sldId id="260" r:id="rId8"/>
    <p:sldId id="261" r:id="rId9"/>
    <p:sldId id="26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23AA0FB-3167-47E9-ADBE-A3500527656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1404095-E570-4E1A-900C-3BF25F920AEA}" type="datetime1">
              <a:rPr lang="en-US" smtClean="0"/>
              <a:pPr/>
              <a:t>12/27/2007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Research Methods - Dr Eric Lim</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DB40430-C932-46F7-AF7F-69FF65EC2E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022BEF-C200-462D-9C2E-140C9999ECDA}" type="datetime1">
              <a:rPr lang="en-US" smtClean="0"/>
              <a:pPr/>
              <a:t>12/27/2007</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D874FF23-0AA1-4887-945F-A9455F4AFF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370809-5A3A-4C1E-871C-719437913BE7}" type="datetime1">
              <a:rPr lang="en-US" smtClean="0"/>
              <a:pPr/>
              <a:t>12/27/2007</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A56CDCCA-2B5C-4EEC-9FEF-FAB6839140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75D8A84-E2F9-431E-8502-49C31B6F3E7F}" type="datetime1">
              <a:rPr lang="en-US" smtClean="0"/>
              <a:pPr/>
              <a:t>12/27/2007</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09BDDC0E-602D-42EC-B281-30449051F0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C004EAD-D59E-4812-8765-B320BE0CE594}" type="datetime1">
              <a:rPr lang="en-US" smtClean="0"/>
              <a:pPr/>
              <a:t>12/27/2007</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125E75C-EDE2-468D-9340-D4534933D4CC}"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0BC517D-23E0-4D75-B41A-564EE80C0CF8}" type="datetime1">
              <a:rPr lang="en-US" smtClean="0"/>
              <a:pPr/>
              <a:t>12/27/2007</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Research Methods - Dr Eric Lim</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6E14F03-B0DC-48D0-84A2-D089C26F0B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8F25C9E-73A6-45EE-A3E1-51A1AD9196E0}" type="datetime1">
              <a:rPr lang="en-US" smtClean="0"/>
              <a:pPr/>
              <a:t>12/27/2007</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Research Methods - Dr Eric Lim</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8DEF5EE-6685-4E98-AC02-3279A9CF330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00A5D9-E51E-43E9-9AE1-7B1E6E21187A}" type="datetime1">
              <a:rPr lang="en-US" smtClean="0"/>
              <a:pPr/>
              <a:t>12/27/2007</a:t>
            </a:fld>
            <a:endParaRPr lang="en-US"/>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C0649148-D8EE-4A38-970F-8F0C7DA6F3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DB07854-09CE-48BA-9D87-2E8103764284}" type="datetime1">
              <a:rPr lang="en-US" smtClean="0"/>
              <a:pPr/>
              <a:t>12/27/2007</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Research Methods - Dr Eric Lim</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B4AA341-4711-4F01-812F-4E0619BDFA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071B56A-FF74-401F-A543-083B9CD5E770}" type="datetime1">
              <a:rPr lang="en-US" smtClean="0"/>
              <a:pPr/>
              <a:t>12/27/2007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Research Methods - Dr Eric Lim</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7B100C8-39C5-40E9-8F26-929ADE6BD71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B1B5194-5027-440B-93DD-66AA828FC62D}" type="datetime1">
              <a:rPr lang="en-US" smtClean="0"/>
              <a:pPr/>
              <a:t>12/27/2007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Research Methods - Dr Eric Lim</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D571334-C5A8-4701-B67B-ADABF2C56E9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33C283E-828C-4392-92EC-9BBFBBD8010A}" type="datetime1">
              <a:rPr lang="en-US" smtClean="0"/>
              <a:pPr/>
              <a:t>12/27/2007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Research Methods - Dr Eric Lim</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21AAAB8-8EB1-45F5-B494-82C7EC70653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arch.yahoo.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6" Type="http://schemas.openxmlformats.org/officeDocument/2006/relationships/hyperlink" Target="http://www.faganfinder.com/filetype/" TargetMode="External"/><Relationship Id="rId5" Type="http://schemas.openxmlformats.org/officeDocument/2006/relationships/hyperlink" Target="http://www.faganfinder.com/news/" TargetMode="External"/><Relationship Id="rId4" Type="http://schemas.openxmlformats.org/officeDocument/2006/relationships/hyperlink" Target="http://www.faganfinder.com/blog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ric.ed.gov/" TargetMode="External"/><Relationship Id="rId2" Type="http://schemas.openxmlformats.org/officeDocument/2006/relationships/hyperlink" Target="http://www.completeplanet.com/" TargetMode="External"/><Relationship Id="rId1" Type="http://schemas.openxmlformats.org/officeDocument/2006/relationships/slideLayout" Target="../slideLayouts/slideLayout2.xml"/><Relationship Id="rId6" Type="http://schemas.openxmlformats.org/officeDocument/2006/relationships/hyperlink" Target="http://www.incywincy.com/" TargetMode="External"/><Relationship Id="rId5" Type="http://schemas.openxmlformats.org/officeDocument/2006/relationships/hyperlink" Target="http://infomine.ucr.edu/" TargetMode="External"/><Relationship Id="rId4" Type="http://schemas.openxmlformats.org/officeDocument/2006/relationships/hyperlink" Target="http://lii.org/"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Research Methods</a:t>
            </a:r>
            <a:br>
              <a:rPr lang="en-US" dirty="0" smtClean="0"/>
            </a:br>
            <a:r>
              <a:rPr lang="en-US" dirty="0" smtClean="0"/>
              <a:t>Tutorial 2</a:t>
            </a:r>
            <a:endParaRPr lang="en-US" dirty="0"/>
          </a:p>
        </p:txBody>
      </p:sp>
      <p:sp>
        <p:nvSpPr>
          <p:cNvPr id="2051" name="Rectangle 3"/>
          <p:cNvSpPr>
            <a:spLocks noGrp="1" noChangeArrowheads="1"/>
          </p:cNvSpPr>
          <p:nvPr>
            <p:ph type="subTitle" idx="1"/>
          </p:nvPr>
        </p:nvSpPr>
        <p:spPr/>
        <p:txBody>
          <a:bodyPr/>
          <a:lstStyle/>
          <a:p>
            <a:r>
              <a:rPr lang="en-US" dirty="0"/>
              <a:t>Introduction </a:t>
            </a:r>
            <a:endParaRPr lang="en-US" dirty="0" smtClean="0"/>
          </a:p>
          <a:p>
            <a:r>
              <a:rPr lang="en-US" dirty="0" smtClean="0"/>
              <a:t>to </a:t>
            </a:r>
            <a:endParaRPr lang="en-US" dirty="0"/>
          </a:p>
          <a:p>
            <a:r>
              <a:rPr lang="en-US" dirty="0"/>
              <a:t>Invisible Web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Why Invisible?</a:t>
            </a:r>
          </a:p>
        </p:txBody>
      </p:sp>
      <p:sp>
        <p:nvSpPr>
          <p:cNvPr id="16387" name="Rectangle 3"/>
          <p:cNvSpPr>
            <a:spLocks noGrp="1" noChangeArrowheads="1"/>
          </p:cNvSpPr>
          <p:nvPr>
            <p:ph idx="1"/>
          </p:nvPr>
        </p:nvSpPr>
        <p:spPr>
          <a:xfrm>
            <a:off x="304800" y="1371600"/>
            <a:ext cx="8610600" cy="4876800"/>
          </a:xfrm>
        </p:spPr>
        <p:txBody>
          <a:bodyPr>
            <a:normAutofit lnSpcReduction="10000"/>
          </a:bodyPr>
          <a:lstStyle/>
          <a:p>
            <a:pPr>
              <a:lnSpc>
                <a:spcPct val="80000"/>
              </a:lnSpc>
            </a:pPr>
            <a:r>
              <a:rPr lang="en-US" sz="1200" b="1"/>
              <a:t>Deep</a:t>
            </a:r>
          </a:p>
          <a:p>
            <a:pPr lvl="1">
              <a:lnSpc>
                <a:spcPct val="80000"/>
              </a:lnSpc>
            </a:pPr>
            <a:r>
              <a:rPr lang="en-US" sz="1200"/>
              <a:t>If a web page is very far down in a directory structure (such as http://www.example.com/dir/sub/001/jan/mon/10.html), then a search engine may decided not to go that deep.</a:t>
            </a:r>
          </a:p>
          <a:p>
            <a:pPr>
              <a:lnSpc>
                <a:spcPct val="80000"/>
              </a:lnSpc>
            </a:pPr>
            <a:r>
              <a:rPr lang="en-US" sz="1200" b="1"/>
              <a:t>Big</a:t>
            </a:r>
          </a:p>
          <a:p>
            <a:pPr lvl="1">
              <a:lnSpc>
                <a:spcPct val="80000"/>
              </a:lnSpc>
            </a:pPr>
            <a:r>
              <a:rPr lang="en-US" sz="1200"/>
              <a:t>Many search engines only include the first 100 kb or so of a web page. If it is longer, the rest of the page may not be included. </a:t>
            </a:r>
            <a:r>
              <a:rPr lang="en-US" sz="1200">
                <a:hlinkClick r:id="rId2"/>
              </a:rPr>
              <a:t>Google</a:t>
            </a:r>
            <a:r>
              <a:rPr lang="en-US" sz="1200"/>
              <a:t> goes 101 kb deep; </a:t>
            </a:r>
            <a:r>
              <a:rPr lang="en-US" sz="1200">
                <a:hlinkClick r:id="rId3"/>
              </a:rPr>
              <a:t>Yahoo!</a:t>
            </a:r>
            <a:r>
              <a:rPr lang="en-US" sz="1200"/>
              <a:t> goes to 500 kb.</a:t>
            </a:r>
          </a:p>
          <a:p>
            <a:pPr>
              <a:lnSpc>
                <a:spcPct val="80000"/>
              </a:lnSpc>
            </a:pPr>
            <a:r>
              <a:rPr lang="en-US" sz="1200" b="1"/>
              <a:t>Too New</a:t>
            </a:r>
          </a:p>
          <a:p>
            <a:pPr lvl="1">
              <a:lnSpc>
                <a:spcPct val="80000"/>
              </a:lnSpc>
            </a:pPr>
            <a:r>
              <a:rPr lang="en-US" sz="1200"/>
              <a:t>Search engines recrawl web pages at different rates: some once a month (and some less often), and some every few minutes. Even if a certain page is included in a search engine, it may not have the most recent content added to that page. If you’re looking for really recent information, try searching through </a:t>
            </a:r>
            <a:r>
              <a:rPr lang="en-US" sz="1200">
                <a:hlinkClick r:id="rId4"/>
              </a:rPr>
              <a:t>Weblogs</a:t>
            </a:r>
            <a:r>
              <a:rPr lang="en-US" sz="1200"/>
              <a:t> and </a:t>
            </a:r>
            <a:r>
              <a:rPr lang="en-US" sz="1200">
                <a:hlinkClick r:id="rId5"/>
              </a:rPr>
              <a:t>News</a:t>
            </a:r>
            <a:r>
              <a:rPr lang="en-US" sz="1200"/>
              <a:t>. Some tools, especially some of the blog search engines, may include content that was published online just minutes ago.</a:t>
            </a:r>
          </a:p>
          <a:p>
            <a:pPr>
              <a:lnSpc>
                <a:spcPct val="80000"/>
              </a:lnSpc>
            </a:pPr>
            <a:r>
              <a:rPr lang="en-US" sz="1200" b="1"/>
              <a:t>No Links</a:t>
            </a:r>
          </a:p>
          <a:p>
            <a:pPr lvl="1">
              <a:lnSpc>
                <a:spcPct val="80000"/>
              </a:lnSpc>
            </a:pPr>
            <a:r>
              <a:rPr lang="en-US" sz="1200"/>
              <a:t>Most search engines find web pages by following links; If there are no links to a page it may never be found.</a:t>
            </a:r>
          </a:p>
          <a:p>
            <a:pPr>
              <a:lnSpc>
                <a:spcPct val="80000"/>
              </a:lnSpc>
            </a:pPr>
            <a:r>
              <a:rPr lang="en-US" sz="1200" b="1"/>
              <a:t>Robots Excluded</a:t>
            </a:r>
          </a:p>
          <a:p>
            <a:pPr lvl="1">
              <a:lnSpc>
                <a:spcPct val="80000"/>
              </a:lnSpc>
            </a:pPr>
            <a:r>
              <a:rPr lang="en-US" sz="1200"/>
              <a:t>Webmasters can specify in a file called robots.txt or using meta tags that they do not want certain pages to be indexed. Responsible robots (the software that search engines use to download web pages) don’t index it.</a:t>
            </a:r>
          </a:p>
          <a:p>
            <a:pPr>
              <a:lnSpc>
                <a:spcPct val="80000"/>
              </a:lnSpc>
            </a:pPr>
            <a:r>
              <a:rPr lang="en-US" sz="1200" b="1"/>
              <a:t>Protected &amp; Fee</a:t>
            </a:r>
          </a:p>
          <a:p>
            <a:pPr lvl="1">
              <a:lnSpc>
                <a:spcPct val="80000"/>
              </a:lnSpc>
            </a:pPr>
            <a:r>
              <a:rPr lang="en-US" sz="1200"/>
              <a:t>Some pages require a username and password to view (often money is required); search engines can’t get past this.</a:t>
            </a:r>
          </a:p>
          <a:p>
            <a:pPr>
              <a:lnSpc>
                <a:spcPct val="80000"/>
              </a:lnSpc>
            </a:pPr>
            <a:r>
              <a:rPr lang="en-US" sz="1200" b="1"/>
              <a:t>Non-HTML</a:t>
            </a:r>
          </a:p>
          <a:p>
            <a:pPr lvl="1">
              <a:lnSpc>
                <a:spcPct val="80000"/>
              </a:lnSpc>
            </a:pPr>
            <a:r>
              <a:rPr lang="en-US" sz="1200"/>
              <a:t>Once upon a time, search engines only included web content that was in HTML format. Today, the major search engines </a:t>
            </a:r>
            <a:r>
              <a:rPr lang="en-US" sz="1200" i="1"/>
              <a:t>do</a:t>
            </a:r>
            <a:r>
              <a:rPr lang="en-US" sz="1200"/>
              <a:t> include some content in other formats. These formats include Microsoft Office and Adobe Portable Document Format documents. For more information about what engines include what type of content (and to search through it), see Fagan Finder’s </a:t>
            </a:r>
            <a:r>
              <a:rPr lang="en-US" sz="1200">
                <a:hlinkClick r:id="rId6"/>
              </a:rPr>
              <a:t>Search by File Format</a:t>
            </a:r>
            <a:r>
              <a:rPr lang="en-US" sz="1200"/>
              <a:t>.</a:t>
            </a:r>
          </a:p>
          <a:p>
            <a:pPr>
              <a:lnSpc>
                <a:spcPct val="80000"/>
              </a:lnSpc>
            </a:pPr>
            <a:r>
              <a:rPr lang="en-US" sz="1200" b="1"/>
              <a:t>Dynamic</a:t>
            </a:r>
          </a:p>
          <a:p>
            <a:pPr lvl="1">
              <a:lnSpc>
                <a:spcPct val="80000"/>
              </a:lnSpc>
            </a:pPr>
            <a:r>
              <a:rPr lang="en-US" sz="1200"/>
              <a:t>Dynamic, database-driven pages (such as those that include characters like ? in the URL) scare many search engines, for fear of getting caught in an endless loop of pages on the same website. Some search engines include dynamic content somewhat, such as </a:t>
            </a:r>
            <a:r>
              <a:rPr lang="en-US" sz="1200">
                <a:hlinkClick r:id="rId2"/>
              </a:rPr>
              <a:t>Google</a:t>
            </a:r>
            <a:r>
              <a:rPr lang="en-US" sz="1200"/>
              <a:t>.</a:t>
            </a:r>
          </a:p>
          <a:p>
            <a:pPr>
              <a:lnSpc>
                <a:spcPct val="80000"/>
              </a:lnSpc>
            </a:pPr>
            <a:endParaRPr lang="en-US" sz="1200"/>
          </a:p>
        </p:txBody>
      </p:sp>
      <p:sp>
        <p:nvSpPr>
          <p:cNvPr id="4" name="Date Placeholder 3"/>
          <p:cNvSpPr>
            <a:spLocks noGrp="1"/>
          </p:cNvSpPr>
          <p:nvPr>
            <p:ph type="dt" sz="half" idx="10"/>
          </p:nvPr>
        </p:nvSpPr>
        <p:spPr/>
        <p:txBody>
          <a:bodyPr/>
          <a:lstStyle/>
          <a:p>
            <a:fld id="{C2393769-D320-4F7E-A5FE-06DBD985775A}" type="datetime1">
              <a:rPr lang="en-US" smtClean="0"/>
              <a:pPr/>
              <a:t>12/27/2007</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62E69DF4-AE08-49D0-8BF1-500A3DD43A7E}" type="slidenum">
              <a:rPr lang="en-US"/>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sz="4000"/>
              <a:t>Simplest – </a:t>
            </a:r>
            <a:br>
              <a:rPr lang="en-US" sz="4000"/>
            </a:br>
            <a:r>
              <a:rPr lang="en-US" sz="4000"/>
              <a:t>Google Advanced Search: Scholar</a:t>
            </a:r>
          </a:p>
        </p:txBody>
      </p:sp>
      <p:pic>
        <p:nvPicPr>
          <p:cNvPr id="21508" name="Picture 4" descr="Google Scholar"/>
          <p:cNvPicPr>
            <a:picLocks noGrp="1" noChangeAspect="1" noChangeArrowheads="1"/>
          </p:cNvPicPr>
          <p:nvPr>
            <p:ph idx="1"/>
          </p:nvPr>
        </p:nvPicPr>
        <p:blipFill>
          <a:blip r:embed="rId2"/>
          <a:stretch>
            <a:fillRect/>
          </a:stretch>
        </p:blipFill>
        <p:spPr>
          <a:xfrm>
            <a:off x="533400" y="2057400"/>
            <a:ext cx="8058192" cy="3962400"/>
          </a:xfrm>
          <a:noFill/>
          <a:ln/>
        </p:spPr>
      </p:pic>
      <p:sp>
        <p:nvSpPr>
          <p:cNvPr id="4" name="Date Placeholder 3"/>
          <p:cNvSpPr>
            <a:spLocks noGrp="1"/>
          </p:cNvSpPr>
          <p:nvPr>
            <p:ph type="dt" sz="half" idx="10"/>
          </p:nvPr>
        </p:nvSpPr>
        <p:spPr/>
        <p:txBody>
          <a:bodyPr/>
          <a:lstStyle/>
          <a:p>
            <a:fld id="{A4EAEB6B-C294-46FE-95FE-DD29055FB0AC}" type="datetime1">
              <a:rPr lang="en-US" smtClean="0"/>
              <a:pPr/>
              <a:t>12/27/2007</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A848146F-BE38-4526-AEEC-C3F3C0DD1130}" type="slidenum">
              <a:rPr lang="en-US"/>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Deep Web Search Engines</a:t>
            </a:r>
          </a:p>
        </p:txBody>
      </p:sp>
      <p:sp>
        <p:nvSpPr>
          <p:cNvPr id="3075" name="Rectangle 3"/>
          <p:cNvSpPr>
            <a:spLocks noGrp="1" noChangeArrowheads="1"/>
          </p:cNvSpPr>
          <p:nvPr>
            <p:ph idx="1"/>
          </p:nvPr>
        </p:nvSpPr>
        <p:spPr/>
        <p:txBody>
          <a:bodyPr/>
          <a:lstStyle/>
          <a:p>
            <a:r>
              <a:rPr lang="en-US">
                <a:hlinkClick r:id="rId2"/>
              </a:rPr>
              <a:t>www.completeplanet.com</a:t>
            </a:r>
            <a:endParaRPr lang="en-US"/>
          </a:p>
          <a:p>
            <a:r>
              <a:rPr lang="en-US">
                <a:hlinkClick r:id="rId3"/>
              </a:rPr>
              <a:t>http://eric.ed.gov</a:t>
            </a:r>
            <a:endParaRPr lang="en-US"/>
          </a:p>
          <a:p>
            <a:r>
              <a:rPr lang="en-US">
                <a:hlinkClick r:id="rId4"/>
              </a:rPr>
              <a:t>http://lii.org</a:t>
            </a:r>
            <a:endParaRPr lang="en-US"/>
          </a:p>
          <a:p>
            <a:r>
              <a:rPr lang="en-US">
                <a:hlinkClick r:id="rId5"/>
              </a:rPr>
              <a:t>http://infomine.ucr.edu</a:t>
            </a:r>
            <a:endParaRPr lang="en-US"/>
          </a:p>
          <a:p>
            <a:r>
              <a:rPr lang="en-US">
                <a:hlinkClick r:id="rId6"/>
              </a:rPr>
              <a:t>www.incywincy.com</a:t>
            </a:r>
            <a:endParaRPr lang="en-US"/>
          </a:p>
          <a:p>
            <a:pPr>
              <a:buFontTx/>
              <a:buNone/>
            </a:pPr>
            <a:endParaRPr lang="en-US"/>
          </a:p>
          <a:p>
            <a:pPr>
              <a:buFontTx/>
              <a:buNone/>
            </a:pPr>
            <a:endParaRPr lang="en-US"/>
          </a:p>
          <a:p>
            <a:endParaRPr lang="en-US"/>
          </a:p>
        </p:txBody>
      </p:sp>
      <p:sp>
        <p:nvSpPr>
          <p:cNvPr id="4" name="Date Placeholder 3"/>
          <p:cNvSpPr>
            <a:spLocks noGrp="1"/>
          </p:cNvSpPr>
          <p:nvPr>
            <p:ph type="dt" sz="half" idx="10"/>
          </p:nvPr>
        </p:nvSpPr>
        <p:spPr/>
        <p:txBody>
          <a:bodyPr/>
          <a:lstStyle/>
          <a:p>
            <a:fld id="{F4FAC965-DDED-4E08-95BC-A015F51EBD7C}" type="datetime1">
              <a:rPr lang="en-US" smtClean="0"/>
              <a:pPr/>
              <a:t>12/27/2007</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9C4419CF-0A93-4FD7-A004-D57706A65A99}"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title"/>
          </p:nvPr>
        </p:nvSpPr>
        <p:spPr/>
        <p:txBody>
          <a:bodyPr/>
          <a:lstStyle/>
          <a:p>
            <a:r>
              <a:rPr lang="en-US"/>
              <a:t>CompletePlanet.com</a:t>
            </a:r>
          </a:p>
        </p:txBody>
      </p:sp>
      <p:pic>
        <p:nvPicPr>
          <p:cNvPr id="4101" name="Picture 5" descr="CompletePlanet"/>
          <p:cNvPicPr>
            <a:picLocks noGrp="1" noChangeAspect="1" noChangeArrowheads="1"/>
          </p:cNvPicPr>
          <p:nvPr>
            <p:ph idx="1"/>
          </p:nvPr>
        </p:nvPicPr>
        <p:blipFill>
          <a:blip r:embed="rId2"/>
          <a:stretch>
            <a:fillRect/>
          </a:stretch>
        </p:blipFill>
        <p:spPr>
          <a:xfrm>
            <a:off x="622433" y="1600200"/>
            <a:ext cx="7981721" cy="4782861"/>
          </a:xfrm>
          <a:noFill/>
          <a:ln/>
        </p:spPr>
      </p:pic>
      <p:sp>
        <p:nvSpPr>
          <p:cNvPr id="4" name="Date Placeholder 3"/>
          <p:cNvSpPr>
            <a:spLocks noGrp="1"/>
          </p:cNvSpPr>
          <p:nvPr>
            <p:ph type="dt" sz="half" idx="10"/>
          </p:nvPr>
        </p:nvSpPr>
        <p:spPr/>
        <p:txBody>
          <a:bodyPr/>
          <a:lstStyle/>
          <a:p>
            <a:fld id="{F33D804F-863F-404B-B923-97D4EA01C0A7}" type="datetime1">
              <a:rPr lang="en-US" smtClean="0"/>
              <a:pPr/>
              <a:t>12/27/2007</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AEF4A719-0B8B-43C9-8344-2EF1A5DE5C1E}"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r>
              <a:rPr lang="en-US"/>
              <a:t>Eric.ed.gov</a:t>
            </a:r>
          </a:p>
        </p:txBody>
      </p:sp>
      <p:pic>
        <p:nvPicPr>
          <p:cNvPr id="7173" name="Picture 5" descr="Eric"/>
          <p:cNvPicPr>
            <a:picLocks noGrp="1" noChangeAspect="1" noChangeArrowheads="1"/>
          </p:cNvPicPr>
          <p:nvPr>
            <p:ph idx="1"/>
          </p:nvPr>
        </p:nvPicPr>
        <p:blipFill>
          <a:blip r:embed="rId2"/>
          <a:srcRect/>
          <a:stretch>
            <a:fillRect/>
          </a:stretch>
        </p:blipFill>
        <p:spPr>
          <a:xfrm>
            <a:off x="762000" y="1293813"/>
            <a:ext cx="7620000" cy="5080000"/>
          </a:xfrm>
          <a:noFill/>
          <a:ln/>
        </p:spPr>
      </p:pic>
      <p:sp>
        <p:nvSpPr>
          <p:cNvPr id="4" name="Date Placeholder 3"/>
          <p:cNvSpPr>
            <a:spLocks noGrp="1"/>
          </p:cNvSpPr>
          <p:nvPr>
            <p:ph type="dt" sz="half" idx="10"/>
          </p:nvPr>
        </p:nvSpPr>
        <p:spPr/>
        <p:txBody>
          <a:bodyPr/>
          <a:lstStyle/>
          <a:p>
            <a:fld id="{0F70C896-99C9-4C1E-8E16-DD339933C593}" type="datetime1">
              <a:rPr lang="en-US" smtClean="0"/>
              <a:pPr/>
              <a:t>12/27/2007</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23A8F238-61FE-4923-B3F9-688FC3FE7EBE}"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en-US"/>
              <a:t>Librarian’s Internet Index</a:t>
            </a:r>
          </a:p>
        </p:txBody>
      </p:sp>
      <p:pic>
        <p:nvPicPr>
          <p:cNvPr id="10245" name="Picture 5" descr="Librarian Internet Index"/>
          <p:cNvPicPr>
            <a:picLocks noGrp="1" noChangeAspect="1" noChangeArrowheads="1"/>
          </p:cNvPicPr>
          <p:nvPr>
            <p:ph idx="1"/>
          </p:nvPr>
        </p:nvPicPr>
        <p:blipFill>
          <a:blip r:embed="rId2"/>
          <a:stretch>
            <a:fillRect/>
          </a:stretch>
        </p:blipFill>
        <p:spPr>
          <a:xfrm>
            <a:off x="762000" y="1447800"/>
            <a:ext cx="7555999" cy="5006975"/>
          </a:xfrm>
          <a:noFill/>
          <a:ln/>
        </p:spPr>
      </p:pic>
      <p:sp>
        <p:nvSpPr>
          <p:cNvPr id="4" name="Date Placeholder 3"/>
          <p:cNvSpPr>
            <a:spLocks noGrp="1"/>
          </p:cNvSpPr>
          <p:nvPr>
            <p:ph type="dt" sz="half" idx="10"/>
          </p:nvPr>
        </p:nvSpPr>
        <p:spPr/>
        <p:txBody>
          <a:bodyPr/>
          <a:lstStyle/>
          <a:p>
            <a:fld id="{9B262BD7-66DE-4DF8-BD5C-0F3AAA9CF2E5}" type="datetime1">
              <a:rPr lang="en-US" smtClean="0"/>
              <a:pPr/>
              <a:t>12/27/2007</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27FCC5C1-D48B-439E-8FBD-5759D6C786F7}"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a:t>Infomine.ucr.edu</a:t>
            </a:r>
          </a:p>
        </p:txBody>
      </p:sp>
      <p:pic>
        <p:nvPicPr>
          <p:cNvPr id="13317" name="Picture 5" descr="Infomine"/>
          <p:cNvPicPr>
            <a:picLocks noGrp="1" noChangeAspect="1" noChangeArrowheads="1"/>
          </p:cNvPicPr>
          <p:nvPr>
            <p:ph idx="1"/>
          </p:nvPr>
        </p:nvPicPr>
        <p:blipFill>
          <a:blip r:embed="rId2"/>
          <a:stretch>
            <a:fillRect/>
          </a:stretch>
        </p:blipFill>
        <p:spPr>
          <a:xfrm>
            <a:off x="1066800" y="1295399"/>
            <a:ext cx="5562600" cy="5052181"/>
          </a:xfrm>
          <a:noFill/>
          <a:ln/>
        </p:spPr>
      </p:pic>
      <p:sp>
        <p:nvSpPr>
          <p:cNvPr id="4" name="Date Placeholder 3"/>
          <p:cNvSpPr>
            <a:spLocks noGrp="1"/>
          </p:cNvSpPr>
          <p:nvPr>
            <p:ph type="dt" sz="half" idx="10"/>
          </p:nvPr>
        </p:nvSpPr>
        <p:spPr/>
        <p:txBody>
          <a:bodyPr/>
          <a:lstStyle/>
          <a:p>
            <a:fld id="{E8E311D1-A158-41AA-BDE1-26EE49C71EDC}" type="datetime1">
              <a:rPr lang="en-US" smtClean="0"/>
              <a:pPr/>
              <a:t>12/27/2007</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4A63594B-115D-4973-B9AC-D4D26C79591D}"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en-US"/>
              <a:t>Incywincy.com</a:t>
            </a:r>
          </a:p>
        </p:txBody>
      </p:sp>
      <p:pic>
        <p:nvPicPr>
          <p:cNvPr id="17413" name="Picture 5" descr="IncyWincy"/>
          <p:cNvPicPr>
            <a:picLocks noGrp="1" noChangeAspect="1" noChangeArrowheads="1"/>
          </p:cNvPicPr>
          <p:nvPr>
            <p:ph idx="1"/>
          </p:nvPr>
        </p:nvPicPr>
        <p:blipFill>
          <a:blip r:embed="rId2"/>
          <a:srcRect/>
          <a:stretch>
            <a:fillRect/>
          </a:stretch>
        </p:blipFill>
        <p:spPr>
          <a:xfrm>
            <a:off x="457200" y="1573213"/>
            <a:ext cx="8229600" cy="4311650"/>
          </a:xfrm>
          <a:noFill/>
          <a:ln/>
        </p:spPr>
      </p:pic>
      <p:sp>
        <p:nvSpPr>
          <p:cNvPr id="4" name="Date Placeholder 3"/>
          <p:cNvSpPr>
            <a:spLocks noGrp="1"/>
          </p:cNvSpPr>
          <p:nvPr>
            <p:ph type="dt" sz="half" idx="10"/>
          </p:nvPr>
        </p:nvSpPr>
        <p:spPr/>
        <p:txBody>
          <a:bodyPr/>
          <a:lstStyle/>
          <a:p>
            <a:fld id="{95BCFE9B-280D-43B9-9709-3E3A5C6DF344}" type="datetime1">
              <a:rPr lang="en-US" smtClean="0"/>
              <a:pPr/>
              <a:t>12/27/2007</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8C354FBE-D209-4872-B2EE-050DA3776EC8}" type="slidenum">
              <a:rPr lang="en-US"/>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TotalTime>
  <Words>478</Words>
  <Application>Microsoft PowerPoint</Application>
  <PresentationFormat>On-screen Show (4:3)</PresentationFormat>
  <Paragraphs>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Research Methods Tutorial 2</vt:lpstr>
      <vt:lpstr>Why Invisible?</vt:lpstr>
      <vt:lpstr>Simplest –  Google Advanced Search: Scholar</vt:lpstr>
      <vt:lpstr>Deep Web Search Engines</vt:lpstr>
      <vt:lpstr>CompletePlanet.com</vt:lpstr>
      <vt:lpstr>Eric.ed.gov</vt:lpstr>
      <vt:lpstr>Librarian’s Internet Index</vt:lpstr>
      <vt:lpstr>Infomine.ucr.edu</vt:lpstr>
      <vt:lpstr>Incywincy.com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Search</dc:title>
  <dc:creator>Eric</dc:creator>
  <cp:lastModifiedBy>Eric</cp:lastModifiedBy>
  <cp:revision>12</cp:revision>
  <dcterms:created xsi:type="dcterms:W3CDTF">2006-10-25T04:46:02Z</dcterms:created>
  <dcterms:modified xsi:type="dcterms:W3CDTF">2007-12-28T02:49:17Z</dcterms:modified>
</cp:coreProperties>
</file>