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7" r:id="rId8"/>
    <p:sldId id="260" r:id="rId9"/>
    <p:sldId id="268" r:id="rId10"/>
    <p:sldId id="269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F21744-60C1-421A-B90E-88C3A15D9339}" type="datetimeFigureOut">
              <a:rPr lang="en-US" smtClean="0"/>
              <a:pPr/>
              <a:t>10/8/2008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84F4EC-5BFF-4EB3-BF71-13C84665C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br>
              <a:rPr lang="en-US" dirty="0" smtClean="0"/>
            </a:br>
            <a:r>
              <a:rPr lang="en-US" dirty="0" smtClean="0"/>
              <a:t>Tutorial 1 – Part 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Selection &amp; Refinement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EASB\RM2090_Research Methods\Q1_05\Chapters\C3\Questioning Technique Defined E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 1: 	Staff Turnover in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 smtClean="0"/>
              <a:t>Step 2: 	Why are there high staff turnover in 			organizations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Step 3: 	How to </a:t>
            </a:r>
            <a:r>
              <a:rPr lang="en-US" dirty="0" err="1" smtClean="0"/>
              <a:t>minimise</a:t>
            </a:r>
            <a:r>
              <a:rPr lang="en-US" dirty="0" smtClean="0"/>
              <a:t> staff turnover in 				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What are the course of action to stop staff 		turnover?</a:t>
            </a:r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 smtClean="0"/>
              <a:t>4: </a:t>
            </a:r>
            <a:r>
              <a:rPr lang="en-US" dirty="0" smtClean="0"/>
              <a:t>	a. 	Is it due to low salary?</a:t>
            </a:r>
          </a:p>
          <a:p>
            <a:pPr>
              <a:buNone/>
            </a:pPr>
            <a:r>
              <a:rPr lang="en-US" dirty="0" smtClean="0"/>
              <a:t>			b. 	Is it due to insecure security in career 			advancement?</a:t>
            </a:r>
          </a:p>
          <a:p>
            <a:pPr>
              <a:buNone/>
            </a:pPr>
            <a:r>
              <a:rPr lang="en-US" dirty="0" smtClean="0"/>
              <a:t>			c. 	Can it due to conflicts in workplace?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Step </a:t>
            </a:r>
            <a:r>
              <a:rPr lang="en-US" dirty="0" smtClean="0"/>
              <a:t>5: </a:t>
            </a:r>
            <a:r>
              <a:rPr lang="en-US" dirty="0" smtClean="0"/>
              <a:t>Can combine all questions in Step </a:t>
            </a:r>
            <a:r>
              <a:rPr lang="en-US" dirty="0" smtClean="0"/>
              <a:t>4 </a:t>
            </a:r>
            <a:r>
              <a:rPr lang="en-US" dirty="0" smtClean="0"/>
              <a:t>in the following manner;</a:t>
            </a:r>
          </a:p>
          <a:p>
            <a:pPr>
              <a:buNone/>
            </a:pPr>
            <a:r>
              <a:rPr lang="en-US" dirty="0" smtClean="0"/>
              <a:t>	Rank the following in a scale of 5 where 1 = very important and 5 = least important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Conflicts in workplace 	[   ]	 </a:t>
            </a:r>
            <a:endParaRPr lang="en-US" u="sng" dirty="0" smtClean="0"/>
          </a:p>
          <a:p>
            <a:pPr lvl="1"/>
            <a:r>
              <a:rPr lang="en-US" dirty="0" smtClean="0"/>
              <a:t>Salary Issue		[   ]</a:t>
            </a:r>
          </a:p>
          <a:p>
            <a:pPr lvl="1"/>
            <a:r>
              <a:rPr lang="en-US" dirty="0" smtClean="0"/>
              <a:t>No career advancement	[   ]</a:t>
            </a:r>
          </a:p>
          <a:p>
            <a:pPr lvl="1"/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A. What is your comment on the salary bracket in your organization? </a:t>
            </a:r>
          </a:p>
          <a:p>
            <a:pPr lvl="1"/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Below market rate  		[   ]</a:t>
            </a:r>
          </a:p>
          <a:p>
            <a:pPr lvl="1"/>
            <a:r>
              <a:rPr lang="en-US" dirty="0" smtClean="0"/>
              <a:t>Same as market rate		[   ]</a:t>
            </a:r>
          </a:p>
          <a:p>
            <a:pPr lvl="1"/>
            <a:r>
              <a:rPr lang="en-US" dirty="0" smtClean="0"/>
              <a:t>Above market rate		[   ]</a:t>
            </a:r>
          </a:p>
          <a:p>
            <a:pPr lvl="1"/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B. Does your organization offer other pay incentives?</a:t>
            </a:r>
          </a:p>
          <a:p>
            <a:pPr lvl="1"/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Commission		[   ]</a:t>
            </a:r>
          </a:p>
          <a:p>
            <a:pPr lvl="1"/>
            <a:r>
              <a:rPr lang="en-US" dirty="0" smtClean="0"/>
              <a:t>Overtime			[   ]</a:t>
            </a:r>
          </a:p>
          <a:p>
            <a:pPr lvl="1"/>
            <a:r>
              <a:rPr lang="en-US" dirty="0" smtClean="0"/>
              <a:t>Bonus			[   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–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105399"/>
          </a:xfrm>
        </p:spPr>
        <p:txBody>
          <a:bodyPr/>
          <a:lstStyle/>
          <a:p>
            <a:r>
              <a:rPr lang="en-US" dirty="0" smtClean="0"/>
              <a:t>Step 1: </a:t>
            </a:r>
            <a:r>
              <a:rPr lang="en-US" dirty="0" smtClean="0"/>
              <a:t>	Occupancy </a:t>
            </a:r>
            <a:r>
              <a:rPr lang="en-US" dirty="0" smtClean="0"/>
              <a:t>Rates in Hotels</a:t>
            </a:r>
          </a:p>
          <a:p>
            <a:r>
              <a:rPr lang="en-US" dirty="0" smtClean="0"/>
              <a:t>Step 2: </a:t>
            </a:r>
            <a:r>
              <a:rPr lang="en-US" dirty="0" smtClean="0"/>
              <a:t>	How </a:t>
            </a:r>
            <a:r>
              <a:rPr lang="en-US" dirty="0" smtClean="0"/>
              <a:t>to increase occupancy rate in hotels</a:t>
            </a:r>
            <a:r>
              <a:rPr lang="en-US" dirty="0" smtClean="0"/>
              <a:t>?</a:t>
            </a:r>
          </a:p>
          <a:p>
            <a:r>
              <a:rPr lang="en-US" dirty="0" smtClean="0"/>
              <a:t>Step 3: 	What steps should the Hotels undertake 		to boost Occupancy Rates?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In what ways can the hotel staff help to 		increase Occupancy Rates?</a:t>
            </a:r>
            <a:endParaRPr lang="en-US" dirty="0" smtClean="0"/>
          </a:p>
          <a:p>
            <a:r>
              <a:rPr lang="en-US" dirty="0" smtClean="0"/>
              <a:t>Step </a:t>
            </a:r>
            <a:r>
              <a:rPr lang="en-US" dirty="0" smtClean="0"/>
              <a:t>4: </a:t>
            </a:r>
            <a:r>
              <a:rPr lang="en-US" dirty="0" smtClean="0"/>
              <a:t>	a. Is it affected by hotel staff attitude?</a:t>
            </a:r>
          </a:p>
          <a:p>
            <a:pPr>
              <a:buNone/>
            </a:pPr>
            <a:r>
              <a:rPr lang="en-US" dirty="0" smtClean="0"/>
              <a:t>			b. Is it due to lack of hotel facilities?</a:t>
            </a:r>
          </a:p>
          <a:p>
            <a:pPr>
              <a:buNone/>
            </a:pPr>
            <a:r>
              <a:rPr lang="en-US" dirty="0" smtClean="0"/>
              <a:t>			c. Is it due to room rates?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–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Step </a:t>
            </a:r>
            <a:r>
              <a:rPr lang="en-US" dirty="0" smtClean="0"/>
              <a:t>5: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From Step </a:t>
            </a:r>
            <a:r>
              <a:rPr lang="en-US" dirty="0" smtClean="0"/>
              <a:t>4(a</a:t>
            </a:r>
            <a:r>
              <a:rPr lang="en-US" dirty="0" smtClean="0"/>
              <a:t>); </a:t>
            </a:r>
            <a:r>
              <a:rPr lang="en-US" dirty="0" smtClean="0">
                <a:solidFill>
                  <a:srgbClr val="FF0000"/>
                </a:solidFill>
              </a:rPr>
              <a:t>[from the hotel management 	perspective]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dirty="0" smtClean="0"/>
              <a:t>	A. Does this hotel provide staff training? Yes  [   ]   No	 [   ]</a:t>
            </a:r>
            <a:endParaRPr lang="en-US" sz="2800" dirty="0" smtClean="0"/>
          </a:p>
          <a:p>
            <a:pPr lvl="0">
              <a:buNone/>
            </a:pPr>
            <a:r>
              <a:rPr lang="en-US" dirty="0" smtClean="0"/>
              <a:t>	If Yes, what kind of training?</a:t>
            </a:r>
            <a:endParaRPr lang="en-US" sz="2800" dirty="0" smtClean="0"/>
          </a:p>
          <a:p>
            <a:pPr lvl="1"/>
            <a:r>
              <a:rPr lang="en-US" dirty="0" smtClean="0"/>
              <a:t>Grooming 			[   ]</a:t>
            </a:r>
            <a:endParaRPr lang="en-US" sz="2400" dirty="0" smtClean="0"/>
          </a:p>
          <a:p>
            <a:pPr lvl="1"/>
            <a:r>
              <a:rPr lang="en-US" dirty="0" smtClean="0"/>
              <a:t>Mannerism			[   ]</a:t>
            </a:r>
            <a:endParaRPr lang="en-US" sz="2400" dirty="0" smtClean="0"/>
          </a:p>
          <a:p>
            <a:pPr lvl="1"/>
            <a:r>
              <a:rPr lang="en-US" dirty="0" smtClean="0"/>
              <a:t>Etiquette				[   ]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From Step </a:t>
            </a:r>
            <a:r>
              <a:rPr lang="en-US" dirty="0" smtClean="0"/>
              <a:t>4(a</a:t>
            </a:r>
            <a:r>
              <a:rPr lang="en-US" dirty="0" smtClean="0"/>
              <a:t>); </a:t>
            </a:r>
            <a:r>
              <a:rPr lang="en-US" dirty="0" smtClean="0">
                <a:solidFill>
                  <a:srgbClr val="FF0000"/>
                </a:solidFill>
              </a:rPr>
              <a:t>[from the hotel guest perspective]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B. Rank the following in a scale of 3 where 1 = very courteous &amp; polite and 3 = very rude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en-US" sz="2800" dirty="0" smtClean="0"/>
          </a:p>
          <a:p>
            <a:pPr lvl="1"/>
            <a:r>
              <a:rPr lang="en-US" dirty="0" smtClean="0"/>
              <a:t>Front Desk			[   ]</a:t>
            </a:r>
            <a:endParaRPr lang="en-US" sz="2400" dirty="0" smtClean="0"/>
          </a:p>
          <a:p>
            <a:pPr lvl="1"/>
            <a:r>
              <a:rPr lang="en-US" dirty="0" smtClean="0"/>
              <a:t>Food &amp; Beverage			[   ]</a:t>
            </a:r>
            <a:endParaRPr lang="en-US" sz="2400" dirty="0" smtClean="0"/>
          </a:p>
          <a:p>
            <a:pPr lvl="1"/>
            <a:r>
              <a:rPr lang="en-US" dirty="0" smtClean="0"/>
              <a:t>Concierge			[   ]</a:t>
            </a:r>
            <a:endParaRPr lang="en-US" sz="2400" dirty="0" smtClean="0"/>
          </a:p>
          <a:p>
            <a:pPr lvl="1"/>
            <a:r>
              <a:rPr lang="en-US" dirty="0" smtClean="0"/>
              <a:t>Room Service/Housekeeping	[   ]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839200" cy="4625609"/>
          </a:xfrm>
        </p:spPr>
        <p:txBody>
          <a:bodyPr/>
          <a:lstStyle/>
          <a:p>
            <a:r>
              <a:rPr lang="en-US" dirty="0" smtClean="0"/>
              <a:t>Concept Mapping</a:t>
            </a:r>
          </a:p>
          <a:p>
            <a:pPr lvl="1"/>
            <a:r>
              <a:rPr lang="en-US" dirty="0" err="1" smtClean="0"/>
              <a:t>FreeMind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http://freemind.sourceforge.net/wiki/index.php/Download</a:t>
            </a:r>
          </a:p>
          <a:p>
            <a:r>
              <a:rPr lang="en-US" dirty="0" smtClean="0"/>
              <a:t>Questioning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Mapping – </a:t>
            </a:r>
            <a:br>
              <a:rPr lang="en-US" dirty="0" smtClean="0"/>
            </a:br>
            <a:r>
              <a:rPr lang="en-US" dirty="0" err="1" smtClean="0"/>
              <a:t>FreeMind</a:t>
            </a:r>
            <a:r>
              <a:rPr lang="en-US" dirty="0" smtClean="0"/>
              <a:t> Software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82344"/>
            <a:ext cx="9143999" cy="547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Mapping – </a:t>
            </a:r>
            <a:br>
              <a:rPr lang="en-US" dirty="0" smtClean="0"/>
            </a:br>
            <a:r>
              <a:rPr lang="en-US" dirty="0" err="1" smtClean="0"/>
              <a:t>FreeMind</a:t>
            </a:r>
            <a:r>
              <a:rPr lang="en-US" dirty="0" smtClean="0"/>
              <a:t> Software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Technique</a:t>
            </a:r>
            <a:endParaRPr lang="en-US" dirty="0"/>
          </a:p>
        </p:txBody>
      </p:sp>
      <p:pic>
        <p:nvPicPr>
          <p:cNvPr id="4" name="Content Placeholder 3" descr="Questioning Techniqu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52600"/>
            <a:ext cx="8153400" cy="44196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– The Process</a:t>
            </a:r>
            <a:endParaRPr lang="en-US" dirty="0"/>
          </a:p>
        </p:txBody>
      </p:sp>
      <p:pic>
        <p:nvPicPr>
          <p:cNvPr id="1026" name="Picture 2" descr="D:\EASB\RM2090_Research Methods\Q1_05\Chapters\C3\Questioning Technique Step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595531" cy="4714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– The Process (E.g.)</a:t>
            </a:r>
            <a:endParaRPr lang="en-US" dirty="0"/>
          </a:p>
        </p:txBody>
      </p:sp>
      <p:pic>
        <p:nvPicPr>
          <p:cNvPr id="2050" name="Picture 2" descr="D:\EASB\RM2090_Research Methods\Q1_05\Chapters\C3\Questioning Technique E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18968"/>
            <a:ext cx="8077200" cy="5010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–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800600"/>
          </a:xfrm>
        </p:spPr>
        <p:txBody>
          <a:bodyPr/>
          <a:lstStyle/>
          <a:p>
            <a:r>
              <a:rPr lang="en-US" sz="2400" dirty="0" smtClean="0"/>
              <a:t>Step </a:t>
            </a:r>
            <a:r>
              <a:rPr lang="en-US" sz="2400" dirty="0" smtClean="0"/>
              <a:t>1 (Management Problem): </a:t>
            </a:r>
            <a:endParaRPr lang="en-US" sz="2400" dirty="0" smtClean="0"/>
          </a:p>
          <a:p>
            <a:pPr lvl="1"/>
            <a:r>
              <a:rPr lang="en-US" sz="2000" dirty="0" smtClean="0"/>
              <a:t>Know your problem or dilemma</a:t>
            </a:r>
          </a:p>
          <a:p>
            <a:r>
              <a:rPr lang="en-US" sz="2400" dirty="0" smtClean="0"/>
              <a:t>Step </a:t>
            </a:r>
            <a:r>
              <a:rPr lang="en-US" sz="2400" dirty="0" smtClean="0"/>
              <a:t>2 (Management Question): </a:t>
            </a:r>
            <a:endParaRPr lang="en-US" sz="2400" dirty="0" smtClean="0"/>
          </a:p>
          <a:p>
            <a:pPr lvl="1"/>
            <a:r>
              <a:rPr lang="en-US" sz="2000" dirty="0" smtClean="0"/>
              <a:t>Convert the problem into a Question </a:t>
            </a:r>
            <a:r>
              <a:rPr lang="en-US" sz="2000" dirty="0" smtClean="0"/>
              <a:t>Format (Start with General Question)</a:t>
            </a:r>
          </a:p>
          <a:p>
            <a:r>
              <a:rPr lang="en-US" sz="2400" dirty="0" smtClean="0"/>
              <a:t>Step 3 (Research Questions):</a:t>
            </a:r>
          </a:p>
          <a:p>
            <a:pPr lvl="1"/>
            <a:r>
              <a:rPr lang="en-US" sz="2000" dirty="0" smtClean="0"/>
              <a:t>Breakdown and re-focus your General Question into various Research Questions</a:t>
            </a:r>
            <a:endParaRPr lang="en-US" sz="2000" dirty="0" smtClean="0"/>
          </a:p>
          <a:p>
            <a:r>
              <a:rPr lang="en-US" sz="2400" dirty="0" smtClean="0"/>
              <a:t>Step </a:t>
            </a:r>
            <a:r>
              <a:rPr lang="en-US" sz="2400" dirty="0" smtClean="0"/>
              <a:t>4</a:t>
            </a:r>
            <a:r>
              <a:rPr lang="en-US" sz="2400" dirty="0" smtClean="0"/>
              <a:t> (Investigative Questions): </a:t>
            </a:r>
            <a:endParaRPr lang="en-US" sz="2400" dirty="0" smtClean="0"/>
          </a:p>
          <a:p>
            <a:pPr lvl="1"/>
            <a:r>
              <a:rPr lang="en-US" sz="2000" dirty="0" smtClean="0"/>
              <a:t>Re-define the Question Format in Step </a:t>
            </a:r>
            <a:r>
              <a:rPr lang="en-US" sz="2000" dirty="0" smtClean="0"/>
              <a:t>3 </a:t>
            </a:r>
            <a:r>
              <a:rPr lang="en-US" sz="2000" dirty="0" smtClean="0"/>
              <a:t>into Investigative Question(s)</a:t>
            </a:r>
          </a:p>
          <a:p>
            <a:r>
              <a:rPr lang="en-US" sz="2400" dirty="0" smtClean="0"/>
              <a:t>Step </a:t>
            </a:r>
            <a:r>
              <a:rPr lang="en-US" sz="2400" dirty="0" smtClean="0"/>
              <a:t>5</a:t>
            </a:r>
            <a:r>
              <a:rPr lang="en-US" sz="2400" dirty="0" smtClean="0"/>
              <a:t> (Measurable Questions): </a:t>
            </a:r>
            <a:endParaRPr lang="en-US" sz="2400" dirty="0" smtClean="0"/>
          </a:p>
          <a:p>
            <a:pPr lvl="1"/>
            <a:r>
              <a:rPr lang="en-US" sz="2000" dirty="0" smtClean="0"/>
              <a:t>Convert Investigative Question(s) in Step </a:t>
            </a:r>
            <a:r>
              <a:rPr lang="en-US" sz="2000" dirty="0" smtClean="0"/>
              <a:t>4 </a:t>
            </a:r>
            <a:r>
              <a:rPr lang="en-US" sz="2000" dirty="0" smtClean="0"/>
              <a:t>into Measurable Question(s)</a:t>
            </a:r>
          </a:p>
          <a:p>
            <a:pPr lvl="1"/>
            <a:r>
              <a:rPr lang="en-US" sz="2000" dirty="0" smtClean="0"/>
              <a:t>(Note: This is in fact the Survey Questions if Survey Method for data collection is used)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EASB\RM2090_Research Methods\Q1_05\Chapters\C3\Questioning Technique Defin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</TotalTime>
  <Words>177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Research Methods Tutorial 1 – Part A</vt:lpstr>
      <vt:lpstr>Technique</vt:lpstr>
      <vt:lpstr>Concept Mapping –  FreeMind Software</vt:lpstr>
      <vt:lpstr>Concept Mapping –  FreeMind Software</vt:lpstr>
      <vt:lpstr>Questioning Technique</vt:lpstr>
      <vt:lpstr>Questioning – The Process</vt:lpstr>
      <vt:lpstr>Questioning – The Process (E.g.)</vt:lpstr>
      <vt:lpstr>Questioning – The Process</vt:lpstr>
      <vt:lpstr>Slide 9</vt:lpstr>
      <vt:lpstr>Slide 10</vt:lpstr>
      <vt:lpstr>Questioning – Example 1</vt:lpstr>
      <vt:lpstr>Questioning – Example 1</vt:lpstr>
      <vt:lpstr>Questioning – Example 2</vt:lpstr>
      <vt:lpstr>Questioning – Example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Tutorial 1</dc:title>
  <dc:creator>Eric</dc:creator>
  <cp:lastModifiedBy>Eric</cp:lastModifiedBy>
  <cp:revision>11</cp:revision>
  <dcterms:created xsi:type="dcterms:W3CDTF">2007-12-26T04:39:26Z</dcterms:created>
  <dcterms:modified xsi:type="dcterms:W3CDTF">2008-10-08T03:21:53Z</dcterms:modified>
</cp:coreProperties>
</file>