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83" r:id="rId3"/>
    <p:sldId id="284" r:id="rId4"/>
    <p:sldId id="285" r:id="rId5"/>
    <p:sldId id="286" r:id="rId6"/>
    <p:sldId id="287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11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899F0-87CA-43D7-A805-EEB9C753D78F}" type="datetimeFigureOut">
              <a:rPr lang="en-US" smtClean="0"/>
              <a:pPr/>
              <a:t>8/11/2008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4F4C0-2D08-4790-8C7C-65D099EAF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AC7B-FE00-471B-97B8-3D7C78A1385A}" type="datetime1">
              <a:rPr lang="en-US" smtClean="0"/>
              <a:pPr/>
              <a:t>8/11/2008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0043-F389-4D3D-8E53-E5A811024FDD}" type="datetime1">
              <a:rPr lang="en-US" smtClean="0"/>
              <a:pPr/>
              <a:t>8/11/2008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0E7D-4EE5-4AD7-86DE-7F4C78FFE80B}" type="datetime1">
              <a:rPr lang="en-US" smtClean="0"/>
              <a:pPr/>
              <a:t>8/11/2008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3D41-4909-48CB-98BC-1C3F8046D461}" type="datetime1">
              <a:rPr lang="en-US" smtClean="0"/>
              <a:pPr/>
              <a:t>8/11/2008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9786-6FB1-48BE-BD02-1FE91CD23B99}" type="datetime1">
              <a:rPr lang="en-US" smtClean="0"/>
              <a:pPr/>
              <a:t>8/11/2008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D9EB-A2D2-4B3F-9078-671D88218A3E}" type="datetime1">
              <a:rPr lang="en-US" smtClean="0"/>
              <a:pPr/>
              <a:t>8/11/2008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E7F9-9251-4112-9F83-9F21363141BF}" type="datetime1">
              <a:rPr lang="en-US" smtClean="0"/>
              <a:pPr/>
              <a:t>8/11/2008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4182-C077-4A73-A6B6-B07E893804B1}" type="datetime1">
              <a:rPr lang="en-US" smtClean="0"/>
              <a:pPr/>
              <a:t>8/11/2008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186A-3791-4929-9FE9-80F12B18B3D8}" type="datetime1">
              <a:rPr lang="en-US" smtClean="0"/>
              <a:pPr/>
              <a:t>8/11/2008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7F4B-9B38-4A8D-A87E-6FDF39778A99}" type="datetime1">
              <a:rPr lang="en-US" smtClean="0"/>
              <a:pPr/>
              <a:t>8/11/2008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4955879-F381-42F5-AC5B-B817091E8022}" type="datetime1">
              <a:rPr lang="en-US" smtClean="0"/>
              <a:pPr/>
              <a:t>8/11/2008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45CF75-4A49-492D-A82D-183993D5788F}" type="datetime1">
              <a:rPr lang="en-US" smtClean="0"/>
              <a:pPr/>
              <a:t>8/11/2008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Qualitative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Relies primarily on the collection of qualitative data (i.e., nonnumeric data such as words and pictures). </a:t>
            </a:r>
          </a:p>
          <a:p>
            <a:r>
              <a:rPr lang="en-US" dirty="0" smtClean="0"/>
              <a:t>For further understanding, refer to Patton’s </a:t>
            </a:r>
            <a:r>
              <a:rPr lang="en-US" u="sng" dirty="0" smtClean="0"/>
              <a:t>twelve major characteristics of qualitative research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Qualitative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299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Phenomenology. </a:t>
            </a:r>
          </a:p>
          <a:p>
            <a:pPr lvl="1"/>
            <a:r>
              <a:rPr lang="en-US" dirty="0" smtClean="0"/>
              <a:t>Foundational question: </a:t>
            </a:r>
            <a:r>
              <a:rPr lang="en-US" i="1" dirty="0" smtClean="0"/>
              <a:t>What is the meaning, structure, and essence of the lived experience of this phenomenon by an individual or by many individuals?</a:t>
            </a:r>
            <a:endParaRPr lang="en-US" dirty="0" smtClean="0"/>
          </a:p>
          <a:p>
            <a:pPr lvl="0"/>
            <a:r>
              <a:rPr lang="en-US" dirty="0" smtClean="0"/>
              <a:t>Ethnography.</a:t>
            </a:r>
          </a:p>
          <a:p>
            <a:pPr lvl="1"/>
            <a:r>
              <a:rPr lang="en-US" dirty="0" smtClean="0"/>
              <a:t>Foundational question: </a:t>
            </a:r>
            <a:r>
              <a:rPr lang="en-US" i="1" dirty="0" smtClean="0"/>
              <a:t>What are the cultural characteristics of this group of people or of this cultural scene?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Grounded theory.</a:t>
            </a:r>
          </a:p>
          <a:p>
            <a:pPr lvl="1"/>
            <a:r>
              <a:rPr lang="en-US" dirty="0" smtClean="0"/>
              <a:t>Foundational question: </a:t>
            </a:r>
            <a:r>
              <a:rPr lang="en-US" i="1" dirty="0" smtClean="0"/>
              <a:t>What theory or explanation emerges from an analysis of the data collected about this phenomenon?</a:t>
            </a:r>
            <a:endParaRPr lang="en-US" dirty="0" smtClean="0"/>
          </a:p>
          <a:p>
            <a:pPr lvl="0"/>
            <a:r>
              <a:rPr lang="en-US" dirty="0" smtClean="0"/>
              <a:t>Case study.</a:t>
            </a:r>
          </a:p>
          <a:p>
            <a:pPr lvl="1"/>
            <a:r>
              <a:rPr lang="en-US" dirty="0" smtClean="0"/>
              <a:t>Foundational question: </a:t>
            </a:r>
            <a:r>
              <a:rPr lang="en-US" i="1" dirty="0" smtClean="0"/>
              <a:t>What are the characteristics of this single case or of these comparison cases?</a:t>
            </a:r>
            <a:r>
              <a:rPr lang="en-US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344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Specialized Types of Ethnography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Ethnology</a:t>
            </a:r>
            <a:r>
              <a:rPr lang="en-US" dirty="0" smtClean="0"/>
              <a:t> (the comparative study of cultural groups). </a:t>
            </a:r>
          </a:p>
          <a:p>
            <a:r>
              <a:rPr lang="en-US" u="sng" dirty="0" err="1" smtClean="0"/>
              <a:t>Ethnohistory</a:t>
            </a:r>
            <a:r>
              <a:rPr lang="en-US" dirty="0" smtClean="0"/>
              <a:t> (the study of the cultural past of a group of people). An   </a:t>
            </a:r>
            <a:r>
              <a:rPr lang="en-US" dirty="0" err="1" smtClean="0"/>
              <a:t>ethnohistory</a:t>
            </a:r>
            <a:r>
              <a:rPr lang="en-US" dirty="0" smtClean="0"/>
              <a:t> is often done in the early stages of a standard ethnography in order to get a sense of the group's cultural history. 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Ethnography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1"/>
            <a:ext cx="8610600" cy="4953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u="sng" dirty="0" smtClean="0">
                <a:solidFill>
                  <a:srgbClr val="FF0000"/>
                </a:solidFill>
              </a:rPr>
              <a:t>Ethnocentrism</a:t>
            </a:r>
            <a:r>
              <a:rPr lang="en-US" dirty="0" smtClean="0"/>
              <a:t> (i.e., judging others based on your cultural standards). You must avoid this problem if you are to be a successful ethnographer! </a:t>
            </a:r>
          </a:p>
          <a:p>
            <a:pPr lvl="0"/>
            <a:r>
              <a:rPr lang="en-US" u="sng" dirty="0" err="1" smtClean="0">
                <a:solidFill>
                  <a:srgbClr val="FF0000"/>
                </a:solidFill>
              </a:rPr>
              <a:t>Emic</a:t>
            </a:r>
            <a:r>
              <a:rPr lang="en-US" u="sng" dirty="0" smtClean="0">
                <a:solidFill>
                  <a:srgbClr val="FF0000"/>
                </a:solidFill>
              </a:rPr>
              <a:t> perspective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(i.e., the insider's perspective) and </a:t>
            </a:r>
            <a:r>
              <a:rPr lang="en-US" u="sng" dirty="0" err="1" smtClean="0"/>
              <a:t>emic</a:t>
            </a:r>
            <a:r>
              <a:rPr lang="en-US" u="sng" dirty="0" smtClean="0"/>
              <a:t> terms</a:t>
            </a:r>
            <a:r>
              <a:rPr lang="en-US" dirty="0" smtClean="0"/>
              <a:t> (i.e., specialized words used by people in a group). </a:t>
            </a:r>
          </a:p>
          <a:p>
            <a:pPr lvl="0"/>
            <a:r>
              <a:rPr lang="en-US" u="sng" dirty="0" err="1" smtClean="0">
                <a:solidFill>
                  <a:srgbClr val="FF0000"/>
                </a:solidFill>
              </a:rPr>
              <a:t>Etic</a:t>
            </a:r>
            <a:r>
              <a:rPr lang="en-US" u="sng" dirty="0" smtClean="0">
                <a:solidFill>
                  <a:srgbClr val="FF0000"/>
                </a:solidFill>
              </a:rPr>
              <a:t> perspective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(i.e., the external, social scientific view) and </a:t>
            </a:r>
            <a:r>
              <a:rPr lang="en-US" u="sng" dirty="0" err="1" smtClean="0"/>
              <a:t>etic</a:t>
            </a:r>
            <a:r>
              <a:rPr lang="en-US" u="sng" dirty="0" smtClean="0"/>
              <a:t> terms</a:t>
            </a:r>
            <a:r>
              <a:rPr lang="en-US" dirty="0" smtClean="0"/>
              <a:t> (i.e., outsider's words or specialized words used by social scientists). </a:t>
            </a:r>
          </a:p>
          <a:p>
            <a:pPr lvl="0"/>
            <a:r>
              <a:rPr lang="en-US" u="sng" dirty="0" smtClean="0">
                <a:solidFill>
                  <a:srgbClr val="FF0000"/>
                </a:solidFill>
              </a:rPr>
              <a:t>Going native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(i.e., identifying so completely with the group being studied that you are unable to be objective). </a:t>
            </a:r>
          </a:p>
          <a:p>
            <a:pPr lvl="0"/>
            <a:r>
              <a:rPr lang="en-US" u="sng" dirty="0" smtClean="0">
                <a:solidFill>
                  <a:srgbClr val="FF0000"/>
                </a:solidFill>
              </a:rPr>
              <a:t>Holism</a:t>
            </a:r>
            <a:r>
              <a:rPr lang="en-US" u="sng" dirty="0" smtClean="0"/>
              <a:t> </a:t>
            </a:r>
            <a:r>
              <a:rPr lang="en-US" dirty="0" smtClean="0"/>
              <a:t>(i.e., the idea that the whole is greater than the sum of its parts; it involves describing the group as a whole unit, in addition to its parts and their interrelationships).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Grounded Theory 4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lvl="0" indent="-514350">
              <a:buFont typeface="+mj-lt"/>
              <a:buAutoNum type="arabicPeriod"/>
            </a:pPr>
            <a:r>
              <a:rPr lang="en-US" u="sng" dirty="0" smtClean="0"/>
              <a:t>Fit </a:t>
            </a:r>
            <a:r>
              <a:rPr lang="en-US" dirty="0" smtClean="0"/>
              <a:t>(i.e., Does the theory correspond to real-world data?),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u="sng" dirty="0" smtClean="0"/>
              <a:t>Understanding</a:t>
            </a:r>
            <a:r>
              <a:rPr lang="en-US" dirty="0" smtClean="0"/>
              <a:t> (i.e., Is the theory clear and understandable?), 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u="sng" dirty="0" smtClean="0"/>
              <a:t>Generality</a:t>
            </a:r>
            <a:r>
              <a:rPr lang="en-US" dirty="0" smtClean="0"/>
              <a:t> (i.e., Is the theory abstract enough to move beyond the specifics in the original research study?), 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u="sng" dirty="0" smtClean="0"/>
              <a:t>Control </a:t>
            </a:r>
            <a:r>
              <a:rPr lang="en-US" dirty="0" smtClean="0"/>
              <a:t>(i.e., Can the theory be applied to produce real-world results?).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Bevel 6"/>
          <p:cNvSpPr/>
          <p:nvPr/>
        </p:nvSpPr>
        <p:spPr>
          <a:xfrm>
            <a:off x="2057400" y="2667000"/>
            <a:ext cx="4876800" cy="1828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End of Lecture 9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410</TotalTime>
  <Words>431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Qualitative Research</vt:lpstr>
      <vt:lpstr>Qualitative Research</vt:lpstr>
      <vt:lpstr>Types of Qualitative Research</vt:lpstr>
      <vt:lpstr>Specialized Types of Ethnography</vt:lpstr>
      <vt:lpstr>Ethnography Concepts</vt:lpstr>
      <vt:lpstr>Grounded Theory 4 Characteristics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Educational Research</dc:title>
  <dc:creator>Eric</dc:creator>
  <cp:lastModifiedBy>Eric</cp:lastModifiedBy>
  <cp:revision>76</cp:revision>
  <dcterms:created xsi:type="dcterms:W3CDTF">2007-06-26T06:38:36Z</dcterms:created>
  <dcterms:modified xsi:type="dcterms:W3CDTF">2008-08-11T04:21:44Z</dcterms:modified>
</cp:coreProperties>
</file>