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6" r:id="rId2"/>
    <p:sldId id="283" r:id="rId3"/>
    <p:sldId id="284" r:id="rId4"/>
    <p:sldId id="285" r:id="rId5"/>
    <p:sldId id="286" r:id="rId6"/>
    <p:sldId id="299"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2" d="100"/>
          <a:sy n="72" d="100"/>
        </p:scale>
        <p:origin x="-1104" y="-120"/>
      </p:cViewPr>
      <p:guideLst>
        <p:guide orient="horz" pos="2160"/>
        <p:guide pos="2880"/>
      </p:guideLst>
    </p:cSldViewPr>
  </p:slideViewPr>
  <p:notesTextViewPr>
    <p:cViewPr>
      <p:scale>
        <a:sx n="100" d="100"/>
        <a:sy n="100" d="100"/>
      </p:scale>
      <p:origin x="0" y="0"/>
    </p:cViewPr>
  </p:notesTextViewPr>
  <p:sorterViewPr>
    <p:cViewPr>
      <p:scale>
        <a:sx n="58" d="100"/>
        <a:sy n="58"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4899F0-87CA-43D7-A805-EEB9C753D78F}" type="datetimeFigureOut">
              <a:rPr lang="en-US" smtClean="0"/>
              <a:pPr/>
              <a:t>8/18/2008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84F4C0-2D08-4790-8C7C-65D099EAFA3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726AC7B-FE00-471B-97B8-3D7C78A1385A}" type="datetime1">
              <a:rPr lang="en-US" smtClean="0"/>
              <a:pPr/>
              <a:t>8/18/2008</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F150EB78-AF62-4989-8BCD-6E6613E1639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480043-F389-4D3D-8E53-E5A811024FDD}" type="datetime1">
              <a:rPr lang="en-US" smtClean="0"/>
              <a:pPr/>
              <a:t>8/18/2008</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F150EB78-AF62-4989-8BCD-6E6613E163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880E7D-4EE5-4AD7-86DE-7F4C78FFE80B}" type="datetime1">
              <a:rPr lang="en-US" smtClean="0"/>
              <a:pPr/>
              <a:t>8/18/2008</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F150EB78-AF62-4989-8BCD-6E6613E163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3E3D41-4909-48CB-98BC-1C3F8046D461}" type="datetime1">
              <a:rPr lang="en-US" smtClean="0"/>
              <a:pPr/>
              <a:t>8/18/2008</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F150EB78-AF62-4989-8BCD-6E6613E163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0019786-6FB1-48BE-BD02-1FE91CD23B99}" type="datetime1">
              <a:rPr lang="en-US" smtClean="0"/>
              <a:pPr/>
              <a:t>8/18/2008</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F150EB78-AF62-4989-8BCD-6E6613E163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83D9EB-A2D2-4B3F-9078-671D88218A3E}" type="datetime1">
              <a:rPr lang="en-US" smtClean="0"/>
              <a:pPr/>
              <a:t>8/18/2008</a:t>
            </a:fld>
            <a:endParaRPr lang="en-US"/>
          </a:p>
        </p:txBody>
      </p:sp>
      <p:sp>
        <p:nvSpPr>
          <p:cNvPr id="6" name="Footer Placeholder 5"/>
          <p:cNvSpPr>
            <a:spLocks noGrp="1"/>
          </p:cNvSpPr>
          <p:nvPr>
            <p:ph type="ftr" sz="quarter" idx="11"/>
          </p:nvPr>
        </p:nvSpPr>
        <p:spPr/>
        <p:txBody>
          <a:bodyPr/>
          <a:lstStyle/>
          <a:p>
            <a:r>
              <a:rPr lang="en-US" smtClean="0"/>
              <a:t>Research Methods - Dr Eric Lim</a:t>
            </a:r>
            <a:endParaRPr lang="en-US"/>
          </a:p>
        </p:txBody>
      </p:sp>
      <p:sp>
        <p:nvSpPr>
          <p:cNvPr id="7" name="Slide Number Placeholder 6"/>
          <p:cNvSpPr>
            <a:spLocks noGrp="1"/>
          </p:cNvSpPr>
          <p:nvPr>
            <p:ph type="sldNum" sz="quarter" idx="12"/>
          </p:nvPr>
        </p:nvSpPr>
        <p:spPr/>
        <p:txBody>
          <a:bodyPr/>
          <a:lstStyle/>
          <a:p>
            <a:fld id="{F150EB78-AF62-4989-8BCD-6E6613E163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ACE7F9-9251-4112-9F83-9F21363141BF}" type="datetime1">
              <a:rPr lang="en-US" smtClean="0"/>
              <a:pPr/>
              <a:t>8/18/2008</a:t>
            </a:fld>
            <a:endParaRPr lang="en-US"/>
          </a:p>
        </p:txBody>
      </p:sp>
      <p:sp>
        <p:nvSpPr>
          <p:cNvPr id="8" name="Footer Placeholder 7"/>
          <p:cNvSpPr>
            <a:spLocks noGrp="1"/>
          </p:cNvSpPr>
          <p:nvPr>
            <p:ph type="ftr" sz="quarter" idx="11"/>
          </p:nvPr>
        </p:nvSpPr>
        <p:spPr/>
        <p:txBody>
          <a:bodyPr/>
          <a:lstStyle/>
          <a:p>
            <a:r>
              <a:rPr lang="en-US" smtClean="0"/>
              <a:t>Research Methods - Dr Eric Lim</a:t>
            </a:r>
            <a:endParaRPr lang="en-US"/>
          </a:p>
        </p:txBody>
      </p:sp>
      <p:sp>
        <p:nvSpPr>
          <p:cNvPr id="9" name="Slide Number Placeholder 8"/>
          <p:cNvSpPr>
            <a:spLocks noGrp="1"/>
          </p:cNvSpPr>
          <p:nvPr>
            <p:ph type="sldNum" sz="quarter" idx="12"/>
          </p:nvPr>
        </p:nvSpPr>
        <p:spPr/>
        <p:txBody>
          <a:bodyPr/>
          <a:lstStyle/>
          <a:p>
            <a:fld id="{F150EB78-AF62-4989-8BCD-6E6613E163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824182-C077-4A73-A6B6-B07E893804B1}" type="datetime1">
              <a:rPr lang="en-US" smtClean="0"/>
              <a:pPr/>
              <a:t>8/18/2008</a:t>
            </a:fld>
            <a:endParaRPr lang="en-US"/>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F9186A-3791-4929-9FE9-80F12B18B3D8}" type="datetime1">
              <a:rPr lang="en-US" smtClean="0"/>
              <a:pPr/>
              <a:t>8/18/2008</a:t>
            </a:fld>
            <a:endParaRPr lang="en-US"/>
          </a:p>
        </p:txBody>
      </p:sp>
      <p:sp>
        <p:nvSpPr>
          <p:cNvPr id="3" name="Footer Placeholder 2"/>
          <p:cNvSpPr>
            <a:spLocks noGrp="1"/>
          </p:cNvSpPr>
          <p:nvPr>
            <p:ph type="ftr" sz="quarter" idx="11"/>
          </p:nvPr>
        </p:nvSpPr>
        <p:spPr/>
        <p:txBody>
          <a:bodyPr/>
          <a:lstStyle/>
          <a:p>
            <a:r>
              <a:rPr lang="en-US" smtClean="0"/>
              <a:t>Research Methods - Dr Eric Lim</a:t>
            </a:r>
            <a:endParaRPr lang="en-US"/>
          </a:p>
        </p:txBody>
      </p:sp>
      <p:sp>
        <p:nvSpPr>
          <p:cNvPr id="4" name="Slide Number Placeholder 3"/>
          <p:cNvSpPr>
            <a:spLocks noGrp="1"/>
          </p:cNvSpPr>
          <p:nvPr>
            <p:ph type="sldNum" sz="quarter" idx="12"/>
          </p:nvPr>
        </p:nvSpPr>
        <p:spPr/>
        <p:txBody>
          <a:bodyPr/>
          <a:lstStyle/>
          <a:p>
            <a:fld id="{F150EB78-AF62-4989-8BCD-6E6613E163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587F4B-9B38-4A8D-A87E-6FDF39778A99}" type="datetime1">
              <a:rPr lang="en-US" smtClean="0"/>
              <a:pPr/>
              <a:t>8/18/2008</a:t>
            </a:fld>
            <a:endParaRPr lang="en-US"/>
          </a:p>
        </p:txBody>
      </p:sp>
      <p:sp>
        <p:nvSpPr>
          <p:cNvPr id="6" name="Footer Placeholder 5"/>
          <p:cNvSpPr>
            <a:spLocks noGrp="1"/>
          </p:cNvSpPr>
          <p:nvPr>
            <p:ph type="ftr" sz="quarter" idx="11"/>
          </p:nvPr>
        </p:nvSpPr>
        <p:spPr/>
        <p:txBody>
          <a:bodyPr/>
          <a:lstStyle/>
          <a:p>
            <a:r>
              <a:rPr lang="en-US" smtClean="0"/>
              <a:t>Research Methods - Dr Eric Lim</a:t>
            </a:r>
            <a:endParaRPr lang="en-US"/>
          </a:p>
        </p:txBody>
      </p:sp>
      <p:sp>
        <p:nvSpPr>
          <p:cNvPr id="7" name="Slide Number Placeholder 6"/>
          <p:cNvSpPr>
            <a:spLocks noGrp="1"/>
          </p:cNvSpPr>
          <p:nvPr>
            <p:ph type="sldNum" sz="quarter" idx="12"/>
          </p:nvPr>
        </p:nvSpPr>
        <p:spPr/>
        <p:txBody>
          <a:bodyPr/>
          <a:lstStyle/>
          <a:p>
            <a:fld id="{F150EB78-AF62-4989-8BCD-6E6613E1639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4955879-F381-42F5-AC5B-B817091E8022}" type="datetime1">
              <a:rPr lang="en-US" smtClean="0"/>
              <a:pPr/>
              <a:t>8/18/2008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Research Methods - Dr Eric Lim</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F150EB78-AF62-4989-8BCD-6E6613E163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545CF75-4A49-492D-A82D-183993D5788F}" type="datetime1">
              <a:rPr lang="en-US" smtClean="0"/>
              <a:pPr/>
              <a:t>8/18/2008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smtClean="0"/>
              <a:t>Research Methods - Dr Eric Lim</a:t>
            </a: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150EB78-AF62-4989-8BCD-6E6613E163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Non-Experimental Quantitative Research</a:t>
            </a:r>
            <a:endParaRPr lang="en-US" dirty="0"/>
          </a:p>
        </p:txBody>
      </p:sp>
      <p:sp>
        <p:nvSpPr>
          <p:cNvPr id="3" name="Subtitle 2"/>
          <p:cNvSpPr>
            <a:spLocks noGrp="1"/>
          </p:cNvSpPr>
          <p:nvPr>
            <p:ph type="subTitle" idx="1"/>
          </p:nvPr>
        </p:nvSpPr>
        <p:spPr/>
        <p:txBody>
          <a:bodyPr/>
          <a:lstStyle/>
          <a:p>
            <a:r>
              <a:rPr lang="en-US" dirty="0" smtClean="0"/>
              <a:t>Lecture 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rmAutofit fontScale="90000"/>
          </a:bodyPr>
          <a:lstStyle/>
          <a:p>
            <a:r>
              <a:rPr lang="en-US" dirty="0" smtClean="0"/>
              <a:t>Simple Cases of Causal-Comparative and </a:t>
            </a:r>
            <a:r>
              <a:rPr lang="en-US" dirty="0" err="1" smtClean="0"/>
              <a:t>Correlational</a:t>
            </a:r>
            <a:r>
              <a:rPr lang="en-US" dirty="0" smtClean="0"/>
              <a:t> Research</a:t>
            </a:r>
            <a:endParaRPr lang="en-US" dirty="0"/>
          </a:p>
        </p:txBody>
      </p:sp>
      <p:sp>
        <p:nvSpPr>
          <p:cNvPr id="3" name="Content Placeholder 2"/>
          <p:cNvSpPr>
            <a:spLocks noGrp="1"/>
          </p:cNvSpPr>
          <p:nvPr>
            <p:ph idx="1"/>
          </p:nvPr>
        </p:nvSpPr>
        <p:spPr/>
        <p:txBody>
          <a:bodyPr>
            <a:normAutofit lnSpcReduction="10000"/>
          </a:bodyPr>
          <a:lstStyle/>
          <a:p>
            <a:pPr marL="633222" indent="-514350">
              <a:buFont typeface="+mj-lt"/>
              <a:buAutoNum type="arabicPeriod" startAt="3"/>
            </a:pPr>
            <a:r>
              <a:rPr lang="en-US" u="sng" dirty="0" smtClean="0"/>
              <a:t>It is essential that you remember this point</a:t>
            </a:r>
            <a:r>
              <a:rPr lang="en-US" dirty="0" smtClean="0"/>
              <a:t>: </a:t>
            </a:r>
            <a:r>
              <a:rPr lang="en-US" u="sng" dirty="0" smtClean="0"/>
              <a:t>Both of the simple cases of non-experimental research are seriously flawed</a:t>
            </a:r>
            <a:r>
              <a:rPr lang="en-US" dirty="0" smtClean="0"/>
              <a:t> if you are interested in concluding that an </a:t>
            </a:r>
            <a:r>
              <a:rPr lang="en-US" dirty="0" smtClean="0">
                <a:solidFill>
                  <a:srgbClr val="FF0000"/>
                </a:solidFill>
              </a:rPr>
              <a:t>observed relationship </a:t>
            </a:r>
            <a:r>
              <a:rPr lang="en-US" dirty="0" smtClean="0"/>
              <a:t>is a causal relationship. </a:t>
            </a:r>
          </a:p>
          <a:p>
            <a:pPr lvl="1"/>
            <a:r>
              <a:rPr lang="en-US" dirty="0" smtClean="0"/>
              <a:t>That's because "observing a relationship between two variables is </a:t>
            </a:r>
            <a:r>
              <a:rPr lang="en-US" u="sng" dirty="0" smtClean="0"/>
              <a:t>not</a:t>
            </a:r>
            <a:r>
              <a:rPr lang="en-US" dirty="0" smtClean="0"/>
              <a:t> sufficient grounds for concluding that the relationship is a </a:t>
            </a:r>
            <a:r>
              <a:rPr lang="en-US" u="sng" dirty="0" smtClean="0"/>
              <a:t>causal relationship.</a:t>
            </a:r>
            <a:r>
              <a:rPr lang="en-US" dirty="0" smtClean="0"/>
              <a:t>"  (Remember this important point!) </a:t>
            </a:r>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rmAutofit fontScale="90000"/>
          </a:bodyPr>
          <a:lstStyle/>
          <a:p>
            <a:r>
              <a:rPr lang="en-US" dirty="0" smtClean="0"/>
              <a:t>Simple Cases of Causal-Comparative and </a:t>
            </a:r>
            <a:r>
              <a:rPr lang="en-US" dirty="0" err="1" smtClean="0"/>
              <a:t>Correlational</a:t>
            </a:r>
            <a:r>
              <a:rPr lang="en-US" dirty="0" smtClean="0"/>
              <a:t> Research</a:t>
            </a:r>
            <a:endParaRPr lang="en-US" dirty="0"/>
          </a:p>
        </p:txBody>
      </p:sp>
      <p:sp>
        <p:nvSpPr>
          <p:cNvPr id="3" name="Content Placeholder 2"/>
          <p:cNvSpPr>
            <a:spLocks noGrp="1"/>
          </p:cNvSpPr>
          <p:nvPr>
            <p:ph idx="1"/>
          </p:nvPr>
        </p:nvSpPr>
        <p:spPr/>
        <p:txBody>
          <a:bodyPr>
            <a:normAutofit lnSpcReduction="10000"/>
          </a:bodyPr>
          <a:lstStyle/>
          <a:p>
            <a:r>
              <a:rPr lang="en-US" dirty="0" smtClean="0"/>
              <a:t>You can improve on the simple cases by controlling for extraneous variables and designing longitudinal studies (discussed below).</a:t>
            </a:r>
          </a:p>
          <a:p>
            <a:pPr lvl="1"/>
            <a:r>
              <a:rPr lang="en-US" dirty="0" smtClean="0"/>
              <a:t>And once you move on to these improved non-experimental designs, you should </a:t>
            </a:r>
            <a:r>
              <a:rPr lang="en-US" u="sng" dirty="0" smtClean="0"/>
              <a:t>drop the “</a:t>
            </a:r>
            <a:r>
              <a:rPr lang="en-US" u="sng" dirty="0" err="1" smtClean="0"/>
              <a:t>correlational</a:t>
            </a:r>
            <a:r>
              <a:rPr lang="en-US" u="sng" dirty="0" smtClean="0"/>
              <a:t>” and “causal-comparative” terminology</a:t>
            </a:r>
            <a:r>
              <a:rPr lang="en-US" dirty="0" smtClean="0"/>
              <a:t> and, instead, talk about the design in terms of the research objective and the time dimension </a:t>
            </a:r>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Conditions for Causation</a:t>
            </a:r>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12</a:t>
            </a:fld>
            <a:endParaRPr lang="en-US"/>
          </a:p>
        </p:txBody>
      </p:sp>
      <p:pic>
        <p:nvPicPr>
          <p:cNvPr id="1026" name="Picture 2" descr="image002"/>
          <p:cNvPicPr>
            <a:picLocks noChangeAspect="1" noChangeArrowheads="1"/>
          </p:cNvPicPr>
          <p:nvPr/>
        </p:nvPicPr>
        <p:blipFill>
          <a:blip r:embed="rId2"/>
          <a:srcRect/>
          <a:stretch>
            <a:fillRect/>
          </a:stretch>
        </p:blipFill>
        <p:spPr bwMode="auto">
          <a:xfrm>
            <a:off x="304800" y="1905000"/>
            <a:ext cx="8382000" cy="4495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 3</a:t>
            </a:r>
            <a:endParaRPr lang="en-US" dirty="0"/>
          </a:p>
        </p:txBody>
      </p:sp>
      <p:sp>
        <p:nvSpPr>
          <p:cNvPr id="3" name="Content Placeholder 2"/>
          <p:cNvSpPr>
            <a:spLocks noGrp="1"/>
          </p:cNvSpPr>
          <p:nvPr>
            <p:ph idx="1"/>
          </p:nvPr>
        </p:nvSpPr>
        <p:spPr>
          <a:xfrm>
            <a:off x="457200" y="1775191"/>
            <a:ext cx="8458200" cy="4625609"/>
          </a:xfrm>
        </p:spPr>
        <p:txBody>
          <a:bodyPr>
            <a:normAutofit fontScale="92500" lnSpcReduction="20000"/>
          </a:bodyPr>
          <a:lstStyle/>
          <a:p>
            <a:r>
              <a:rPr lang="en-US" u="sng" dirty="0" smtClean="0">
                <a:solidFill>
                  <a:srgbClr val="FF0000"/>
                </a:solidFill>
              </a:rPr>
              <a:t>Condition 3 is a serious problem in non-experimental research</a:t>
            </a:r>
            <a:r>
              <a:rPr lang="en-US" dirty="0" smtClean="0">
                <a:solidFill>
                  <a:srgbClr val="FF0000"/>
                </a:solidFill>
              </a:rPr>
              <a:t> </a:t>
            </a:r>
            <a:r>
              <a:rPr lang="en-US" dirty="0" smtClean="0"/>
              <a:t>because it is always possible that an observed relationship is "spurious" (i.e., due to some confounding extraneous variable or "third variable"). </a:t>
            </a:r>
          </a:p>
          <a:p>
            <a:r>
              <a:rPr lang="en-US" dirty="0" smtClean="0"/>
              <a:t>When attempting to establish condition 3, researchers use </a:t>
            </a:r>
            <a:r>
              <a:rPr lang="en-US" u="sng" dirty="0" smtClean="0">
                <a:solidFill>
                  <a:srgbClr val="FF0000"/>
                </a:solidFill>
              </a:rPr>
              <a:t>logic and theory</a:t>
            </a:r>
            <a:r>
              <a:rPr lang="en-US" dirty="0" smtClean="0">
                <a:solidFill>
                  <a:srgbClr val="FF0000"/>
                </a:solidFill>
              </a:rPr>
              <a:t> </a:t>
            </a:r>
            <a:r>
              <a:rPr lang="en-US" dirty="0" smtClean="0"/>
              <a:t>(e.g., make a list of extraneous variables that you want to measure in your research study), </a:t>
            </a:r>
            <a:r>
              <a:rPr lang="en-US" u="sng" dirty="0" smtClean="0">
                <a:solidFill>
                  <a:srgbClr val="FF0000"/>
                </a:solidFill>
              </a:rPr>
              <a:t>control techniques</a:t>
            </a:r>
            <a:r>
              <a:rPr lang="en-US" dirty="0" smtClean="0"/>
              <a:t> (such as statistical control and matching), and </a:t>
            </a:r>
            <a:r>
              <a:rPr lang="en-US" u="sng" dirty="0" smtClean="0">
                <a:solidFill>
                  <a:srgbClr val="FF0000"/>
                </a:solidFill>
              </a:rPr>
              <a:t>design approaches</a:t>
            </a:r>
            <a:r>
              <a:rPr lang="en-US" dirty="0" smtClean="0"/>
              <a:t> (such as using a longitudinal design rather than a cross-sectional design). </a:t>
            </a:r>
          </a:p>
          <a:p>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 of Controlling a Variable</a:t>
            </a:r>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14</a:t>
            </a:fld>
            <a:endParaRPr lang="en-US"/>
          </a:p>
        </p:txBody>
      </p:sp>
      <p:pic>
        <p:nvPicPr>
          <p:cNvPr id="2050" name="Picture 2" descr="image004"/>
          <p:cNvPicPr>
            <a:picLocks noChangeAspect="1" noChangeArrowheads="1"/>
          </p:cNvPicPr>
          <p:nvPr/>
        </p:nvPicPr>
        <p:blipFill>
          <a:blip r:embed="rId2"/>
          <a:srcRect/>
          <a:stretch>
            <a:fillRect/>
          </a:stretch>
        </p:blipFill>
        <p:spPr bwMode="auto">
          <a:xfrm>
            <a:off x="228600" y="1600200"/>
            <a:ext cx="8915400" cy="48672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of Control</a:t>
            </a:r>
            <a:endParaRPr lang="en-US" dirty="0"/>
          </a:p>
        </p:txBody>
      </p:sp>
      <p:sp>
        <p:nvSpPr>
          <p:cNvPr id="3" name="Content Placeholder 2"/>
          <p:cNvSpPr>
            <a:spLocks noGrp="1"/>
          </p:cNvSpPr>
          <p:nvPr>
            <p:ph idx="1"/>
          </p:nvPr>
        </p:nvSpPr>
        <p:spPr/>
        <p:txBody>
          <a:bodyPr>
            <a:normAutofit/>
          </a:bodyPr>
          <a:lstStyle/>
          <a:p>
            <a:pPr marL="633222" lvl="0" indent="-514350">
              <a:buFont typeface="+mj-lt"/>
              <a:buAutoNum type="arabicPeriod"/>
            </a:pPr>
            <a:r>
              <a:rPr lang="en-US" dirty="0" smtClean="0"/>
              <a:t>Matching</a:t>
            </a:r>
          </a:p>
          <a:p>
            <a:pPr marL="633222" indent="-514350">
              <a:buFont typeface="+mj-lt"/>
              <a:buAutoNum type="arabicPeriod"/>
            </a:pPr>
            <a:r>
              <a:rPr lang="en-US" dirty="0" smtClean="0"/>
              <a:t>Holding the extraneous variable constant</a:t>
            </a:r>
          </a:p>
          <a:p>
            <a:pPr marL="633222" lvl="0" indent="-514350">
              <a:buFont typeface="+mj-lt"/>
              <a:buAutoNum type="arabicPeriod"/>
            </a:pPr>
            <a:r>
              <a:rPr lang="en-US" dirty="0" smtClean="0"/>
              <a:t>Statistical control </a:t>
            </a:r>
          </a:p>
          <a:p>
            <a:pPr marL="971550" lvl="1" indent="-514350">
              <a:buFont typeface="+mj-lt"/>
              <a:buAutoNum type="arabicPeriod"/>
            </a:pPr>
            <a:r>
              <a:rPr lang="en-US" sz="3200" dirty="0" smtClean="0"/>
              <a:t>Partial correlation</a:t>
            </a:r>
          </a:p>
          <a:p>
            <a:pPr marL="971550" lvl="1" indent="-514350">
              <a:buFont typeface="+mj-lt"/>
              <a:buAutoNum type="arabicPeriod"/>
            </a:pPr>
            <a:r>
              <a:rPr lang="en-US" sz="3200" dirty="0" smtClean="0"/>
              <a:t>ANCOVA (or analysis of covariance).</a:t>
            </a:r>
            <a:endParaRPr lang="en-US" sz="3200"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Dimension in Design</a:t>
            </a:r>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16</a:t>
            </a:fld>
            <a:endParaRPr lang="en-US"/>
          </a:p>
        </p:txBody>
      </p:sp>
      <p:pic>
        <p:nvPicPr>
          <p:cNvPr id="3074" name="Picture 2" descr="image006"/>
          <p:cNvPicPr>
            <a:picLocks noChangeAspect="1" noChangeArrowheads="1"/>
          </p:cNvPicPr>
          <p:nvPr/>
        </p:nvPicPr>
        <p:blipFill>
          <a:blip r:embed="rId2"/>
          <a:srcRect/>
          <a:stretch>
            <a:fillRect/>
          </a:stretch>
        </p:blipFill>
        <p:spPr bwMode="auto">
          <a:xfrm>
            <a:off x="381000" y="1752600"/>
            <a:ext cx="8534400" cy="44958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a:t>
            </a:r>
            <a:endParaRPr lang="en-US" dirty="0"/>
          </a:p>
        </p:txBody>
      </p:sp>
      <p:sp>
        <p:nvSpPr>
          <p:cNvPr id="3" name="Content Placeholder 2"/>
          <p:cNvSpPr>
            <a:spLocks noGrp="1"/>
          </p:cNvSpPr>
          <p:nvPr>
            <p:ph idx="1"/>
          </p:nvPr>
        </p:nvSpPr>
        <p:spPr/>
        <p:txBody>
          <a:bodyPr>
            <a:normAutofit/>
          </a:bodyPr>
          <a:lstStyle/>
          <a:p>
            <a:r>
              <a:rPr lang="en-US" sz="2400" b="1" dirty="0" smtClean="0"/>
              <a:t>Descriptive</a:t>
            </a:r>
          </a:p>
          <a:p>
            <a:pPr lvl="1"/>
            <a:r>
              <a:rPr lang="en-US" sz="2400" dirty="0" smtClean="0"/>
              <a:t>used to provide a picture of the status or characteristics of a situation or phenomenon (e.g., what kind of personality do teachers tend to have based on the Myers-Briggs test?)</a:t>
            </a:r>
          </a:p>
          <a:p>
            <a:r>
              <a:rPr lang="en-US" sz="2400" b="1" dirty="0" smtClean="0"/>
              <a:t>Predictive</a:t>
            </a:r>
          </a:p>
          <a:p>
            <a:pPr lvl="1"/>
            <a:r>
              <a:rPr lang="en-US" sz="2400" dirty="0" smtClean="0"/>
              <a:t>used to predict the future status of one or more dependent variables (e.g., What variables predict who will drop out of high school?). </a:t>
            </a:r>
          </a:p>
          <a:p>
            <a:r>
              <a:rPr lang="en-US" sz="2400" b="1" dirty="0" smtClean="0"/>
              <a:t>Explanatory</a:t>
            </a:r>
          </a:p>
          <a:p>
            <a:pPr lvl="1"/>
            <a:r>
              <a:rPr lang="en-US" sz="2400" dirty="0" smtClean="0"/>
              <a:t>used to explain how and why a phenomenon operates as it does. Interest is in cause-and-effect relationships. </a:t>
            </a:r>
            <a:endParaRPr lang="en-US" sz="2400"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 Time Dimension</a:t>
            </a:r>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18</a:t>
            </a:fld>
            <a:endParaRPr lang="en-US"/>
          </a:p>
        </p:txBody>
      </p:sp>
      <p:pic>
        <p:nvPicPr>
          <p:cNvPr id="4098" name="Picture 2" descr="image008"/>
          <p:cNvPicPr>
            <a:picLocks noChangeAspect="1" noChangeArrowheads="1"/>
          </p:cNvPicPr>
          <p:nvPr/>
        </p:nvPicPr>
        <p:blipFill>
          <a:blip r:embed="rId2"/>
          <a:srcRect/>
          <a:stretch>
            <a:fillRect/>
          </a:stretch>
        </p:blipFill>
        <p:spPr bwMode="auto">
          <a:xfrm>
            <a:off x="381000" y="1752600"/>
            <a:ext cx="8458200" cy="4663042"/>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19</a:t>
            </a:fld>
            <a:endParaRPr lang="en-US"/>
          </a:p>
        </p:txBody>
      </p:sp>
      <p:sp>
        <p:nvSpPr>
          <p:cNvPr id="7" name="Bevel 6"/>
          <p:cNvSpPr/>
          <p:nvPr/>
        </p:nvSpPr>
        <p:spPr>
          <a:xfrm>
            <a:off x="2057400" y="2667000"/>
            <a:ext cx="4876800" cy="18288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rgbClr val="C00000"/>
                </a:solidFill>
              </a:rPr>
              <a:t>End of Lecture 8</a:t>
            </a:r>
            <a:endParaRPr lang="en-US" sz="4400" b="1"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Non-Experimental Research</a:t>
            </a:r>
            <a:endParaRPr lang="en-US" dirty="0"/>
          </a:p>
        </p:txBody>
      </p:sp>
      <p:sp>
        <p:nvSpPr>
          <p:cNvPr id="3" name="Content Placeholder 2"/>
          <p:cNvSpPr>
            <a:spLocks noGrp="1"/>
          </p:cNvSpPr>
          <p:nvPr>
            <p:ph idx="1"/>
          </p:nvPr>
        </p:nvSpPr>
        <p:spPr/>
        <p:txBody>
          <a:bodyPr>
            <a:normAutofit/>
          </a:bodyPr>
          <a:lstStyle/>
          <a:p>
            <a:r>
              <a:rPr lang="en-US" dirty="0" smtClean="0"/>
              <a:t>is needed because there are many independent variables that we cannot manipulate for one reason or the other (e.g., for ethical reasons, for practical reasons, and for literal reasons such as it is impossible to manipulate some variables).</a:t>
            </a:r>
          </a:p>
          <a:p>
            <a:r>
              <a:rPr lang="en-US" dirty="0" smtClean="0"/>
              <a:t>are interested in cause and effect.</a:t>
            </a:r>
          </a:p>
          <a:p>
            <a:pPr lvl="1"/>
            <a:r>
              <a:rPr lang="en-US" dirty="0" smtClean="0"/>
              <a:t>IV=Independent variable</a:t>
            </a:r>
          </a:p>
          <a:p>
            <a:pPr lvl="1"/>
            <a:r>
              <a:rPr lang="en-US" dirty="0" smtClean="0"/>
              <a:t>DV=Dependent variable</a:t>
            </a:r>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Steps in </a:t>
            </a:r>
            <a:br>
              <a:rPr lang="en-US" sz="4400" dirty="0" smtClean="0"/>
            </a:br>
            <a:r>
              <a:rPr lang="en-US" sz="4400" dirty="0" smtClean="0"/>
              <a:t>Non-Experimental Research</a:t>
            </a:r>
            <a:endParaRPr lang="en-US" sz="4400" dirty="0"/>
          </a:p>
        </p:txBody>
      </p:sp>
      <p:sp>
        <p:nvSpPr>
          <p:cNvPr id="3" name="Content Placeholder 2"/>
          <p:cNvSpPr>
            <a:spLocks noGrp="1"/>
          </p:cNvSpPr>
          <p:nvPr>
            <p:ph idx="1"/>
          </p:nvPr>
        </p:nvSpPr>
        <p:spPr>
          <a:xfrm>
            <a:off x="457200" y="1775191"/>
            <a:ext cx="8458200" cy="4625609"/>
          </a:xfrm>
        </p:spPr>
        <p:txBody>
          <a:bodyPr>
            <a:normAutofit/>
          </a:bodyPr>
          <a:lstStyle/>
          <a:p>
            <a:pPr marL="633222" lvl="0" indent="-514350">
              <a:buFont typeface="+mj-lt"/>
              <a:buAutoNum type="arabicPeriod"/>
            </a:pPr>
            <a:r>
              <a:rPr lang="en-US" b="1" dirty="0" smtClean="0"/>
              <a:t>Determine the research problem and hypotheses to be tested. </a:t>
            </a:r>
          </a:p>
          <a:p>
            <a:pPr lvl="1"/>
            <a:r>
              <a:rPr lang="en-US" dirty="0" smtClean="0"/>
              <a:t>interested in making any claims of cause and effect. </a:t>
            </a:r>
          </a:p>
          <a:p>
            <a:pPr marL="633222" indent="-514350">
              <a:buFont typeface="+mj-lt"/>
              <a:buAutoNum type="arabicPeriod"/>
            </a:pPr>
            <a:r>
              <a:rPr lang="en-US" b="1" dirty="0" smtClean="0"/>
              <a:t>Select the variables to be used in the study. </a:t>
            </a:r>
          </a:p>
          <a:p>
            <a:pPr lvl="1"/>
            <a:r>
              <a:rPr lang="en-US" dirty="0" smtClean="0"/>
              <a:t>need to include some control variables (i.e., variables in addition to your IV and DV that measure key extraneous variables). </a:t>
            </a:r>
          </a:p>
          <a:p>
            <a:pPr lvl="1"/>
            <a:r>
              <a:rPr lang="en-US" dirty="0" smtClean="0"/>
              <a:t>help rule out some alternative explanations. </a:t>
            </a:r>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t>Steps in </a:t>
            </a:r>
            <a:br>
              <a:rPr lang="en-US" sz="4800" dirty="0" smtClean="0"/>
            </a:br>
            <a:r>
              <a:rPr lang="en-US" sz="4800" dirty="0" smtClean="0"/>
              <a:t>Non-Experimental Research</a:t>
            </a:r>
            <a:endParaRPr lang="en-US" dirty="0"/>
          </a:p>
        </p:txBody>
      </p:sp>
      <p:sp>
        <p:nvSpPr>
          <p:cNvPr id="3" name="Content Placeholder 2"/>
          <p:cNvSpPr>
            <a:spLocks noGrp="1"/>
          </p:cNvSpPr>
          <p:nvPr>
            <p:ph idx="1"/>
          </p:nvPr>
        </p:nvSpPr>
        <p:spPr/>
        <p:txBody>
          <a:bodyPr>
            <a:normAutofit lnSpcReduction="10000"/>
          </a:bodyPr>
          <a:lstStyle/>
          <a:p>
            <a:pPr marL="633222" lvl="0" indent="-514350">
              <a:buFont typeface="+mj-lt"/>
              <a:buAutoNum type="arabicPeriod" startAt="3"/>
            </a:pPr>
            <a:r>
              <a:rPr lang="en-US" b="1" dirty="0" smtClean="0"/>
              <a:t>Collect the data. </a:t>
            </a:r>
          </a:p>
          <a:p>
            <a:pPr lvl="1"/>
            <a:r>
              <a:rPr lang="en-US" dirty="0" smtClean="0"/>
              <a:t>collecting longitudinal data (i.e., collection of data at more than one time point) is helpful to establish the </a:t>
            </a:r>
            <a:r>
              <a:rPr lang="en-US" dirty="0" smtClean="0">
                <a:solidFill>
                  <a:srgbClr val="FF0000"/>
                </a:solidFill>
              </a:rPr>
              <a:t>time ordering </a:t>
            </a:r>
            <a:r>
              <a:rPr lang="en-US" dirty="0" smtClean="0"/>
              <a:t>of your IV and DV if you are interested in cause and effect. </a:t>
            </a:r>
            <a:br>
              <a:rPr lang="en-US" dirty="0" smtClean="0"/>
            </a:br>
            <a:r>
              <a:rPr lang="en-US" dirty="0" smtClean="0"/>
              <a:t>  </a:t>
            </a:r>
          </a:p>
          <a:p>
            <a:pPr marL="633222" lvl="0" indent="-514350">
              <a:buFont typeface="+mj-lt"/>
              <a:buAutoNum type="arabicPeriod" startAt="4"/>
            </a:pPr>
            <a:r>
              <a:rPr lang="en-US" b="1" dirty="0" smtClean="0"/>
              <a:t>Analyze the data. </a:t>
            </a:r>
          </a:p>
          <a:p>
            <a:pPr lvl="1"/>
            <a:r>
              <a:rPr lang="en-US" dirty="0" smtClean="0"/>
              <a:t>statistical control techniques will be needed because of the problem of alternative explanations in non-experimental research. </a:t>
            </a:r>
          </a:p>
          <a:p>
            <a:pPr>
              <a:buNone/>
            </a:pPr>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t>Steps in </a:t>
            </a:r>
            <a:br>
              <a:rPr lang="en-US" sz="4800" dirty="0" smtClean="0"/>
            </a:br>
            <a:r>
              <a:rPr lang="en-US" sz="4800" dirty="0" smtClean="0"/>
              <a:t>Non-Experimental Research</a:t>
            </a:r>
            <a:endParaRPr lang="en-US" dirty="0"/>
          </a:p>
        </p:txBody>
      </p:sp>
      <p:sp>
        <p:nvSpPr>
          <p:cNvPr id="3" name="Content Placeholder 2"/>
          <p:cNvSpPr>
            <a:spLocks noGrp="1"/>
          </p:cNvSpPr>
          <p:nvPr>
            <p:ph idx="1"/>
          </p:nvPr>
        </p:nvSpPr>
        <p:spPr/>
        <p:txBody>
          <a:bodyPr>
            <a:normAutofit lnSpcReduction="10000"/>
          </a:bodyPr>
          <a:lstStyle/>
          <a:p>
            <a:pPr marL="633222" lvl="0" indent="-514350">
              <a:buFont typeface="+mj-lt"/>
              <a:buAutoNum type="arabicPeriod" startAt="5"/>
            </a:pPr>
            <a:r>
              <a:rPr lang="en-US" b="1" dirty="0" smtClean="0"/>
              <a:t>Interpret the results. </a:t>
            </a:r>
          </a:p>
          <a:p>
            <a:pPr lvl="1"/>
            <a:r>
              <a:rPr lang="en-US" dirty="0" smtClean="0"/>
              <a:t>conclusions of cause and effect will be </a:t>
            </a:r>
            <a:r>
              <a:rPr lang="en-US" u="sng" dirty="0" smtClean="0"/>
              <a:t>much weaker</a:t>
            </a:r>
            <a:r>
              <a:rPr lang="en-US" dirty="0" smtClean="0"/>
              <a:t> in non-experimental research as compared to strong experimental and quasi-experimental research because the researcher cannot manipulate the independent variable in non-experimental research. </a:t>
            </a:r>
          </a:p>
          <a:p>
            <a:pPr lvl="1"/>
            <a:r>
              <a:rPr lang="en-US" dirty="0" smtClean="0"/>
              <a:t>important to watch out for the </a:t>
            </a:r>
            <a:r>
              <a:rPr lang="en-US" u="sng" dirty="0" smtClean="0"/>
              <a:t>post hoc fallacy</a:t>
            </a:r>
            <a:r>
              <a:rPr lang="en-US" dirty="0" smtClean="0"/>
              <a:t> (i.e., arguing, after the fact, that A must have caused B simply because you have observed in the past that A preceded B). </a:t>
            </a:r>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Hoc Fallacy Examples</a:t>
            </a:r>
            <a:endParaRPr lang="en-US" dirty="0"/>
          </a:p>
        </p:txBody>
      </p:sp>
      <p:sp>
        <p:nvSpPr>
          <p:cNvPr id="3" name="Content Placeholder 2"/>
          <p:cNvSpPr>
            <a:spLocks noGrp="1"/>
          </p:cNvSpPr>
          <p:nvPr>
            <p:ph idx="1"/>
          </p:nvPr>
        </p:nvSpPr>
        <p:spPr/>
        <p:txBody>
          <a:bodyPr/>
          <a:lstStyle/>
          <a:p>
            <a:r>
              <a:rPr lang="en-US" dirty="0" smtClean="0"/>
              <a:t>Rice is food</a:t>
            </a:r>
          </a:p>
          <a:p>
            <a:r>
              <a:rPr lang="en-US" dirty="0" smtClean="0"/>
              <a:t>Food is delicious</a:t>
            </a:r>
          </a:p>
          <a:p>
            <a:r>
              <a:rPr lang="en-US" dirty="0" smtClean="0"/>
              <a:t>Therefore, rice is delicious</a:t>
            </a:r>
          </a:p>
          <a:p>
            <a:endParaRPr lang="en-US" dirty="0" smtClean="0"/>
          </a:p>
          <a:p>
            <a:r>
              <a:rPr lang="en-US" dirty="0" smtClean="0"/>
              <a:t>Cutting people is a crime</a:t>
            </a:r>
          </a:p>
          <a:p>
            <a:r>
              <a:rPr lang="en-US" dirty="0" smtClean="0"/>
              <a:t>Surgeons cut people</a:t>
            </a:r>
          </a:p>
          <a:p>
            <a:r>
              <a:rPr lang="en-US" dirty="0" smtClean="0"/>
              <a:t>Therefore, surgeons are criminals</a:t>
            </a:r>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Variable (IV)</a:t>
            </a:r>
            <a:endParaRPr lang="en-US" dirty="0"/>
          </a:p>
        </p:txBody>
      </p:sp>
      <p:sp>
        <p:nvSpPr>
          <p:cNvPr id="3" name="Content Placeholder 2"/>
          <p:cNvSpPr>
            <a:spLocks noGrp="1"/>
          </p:cNvSpPr>
          <p:nvPr>
            <p:ph idx="1"/>
          </p:nvPr>
        </p:nvSpPr>
        <p:spPr>
          <a:xfrm>
            <a:off x="457200" y="1775191"/>
            <a:ext cx="8686800" cy="4625609"/>
          </a:xfrm>
        </p:spPr>
        <p:txBody>
          <a:bodyPr>
            <a:normAutofit fontScale="92500" lnSpcReduction="20000"/>
          </a:bodyPr>
          <a:lstStyle/>
          <a:p>
            <a:pPr lvl="0"/>
            <a:r>
              <a:rPr lang="en-US" dirty="0" smtClean="0"/>
              <a:t>examples of </a:t>
            </a:r>
            <a:r>
              <a:rPr lang="en-US" dirty="0" smtClean="0">
                <a:solidFill>
                  <a:srgbClr val="FF0000"/>
                </a:solidFill>
              </a:rPr>
              <a:t>categorical</a:t>
            </a:r>
            <a:r>
              <a:rPr lang="en-US" dirty="0" smtClean="0"/>
              <a:t> independent variables (IVs) that cannot be manipulated—gender, parenting style, learning style, ethnicity, retention in grade, personality type, drug use.</a:t>
            </a:r>
          </a:p>
          <a:p>
            <a:pPr lvl="0"/>
            <a:r>
              <a:rPr lang="en-US" dirty="0" smtClean="0"/>
              <a:t>examples of </a:t>
            </a:r>
            <a:r>
              <a:rPr lang="en-US" dirty="0" smtClean="0">
                <a:solidFill>
                  <a:srgbClr val="FF0000"/>
                </a:solidFill>
              </a:rPr>
              <a:t>quantitative</a:t>
            </a:r>
            <a:r>
              <a:rPr lang="en-US" dirty="0" smtClean="0"/>
              <a:t> IVs that cannot be manipulated—intelligence, age, GPA, any personality trait that is </a:t>
            </a:r>
            <a:r>
              <a:rPr lang="en-US" dirty="0" err="1" smtClean="0"/>
              <a:t>operationalized</a:t>
            </a:r>
            <a:r>
              <a:rPr lang="en-US" dirty="0" smtClean="0"/>
              <a:t> as a quantitative variable (e.g., level of self-esteem).</a:t>
            </a:r>
          </a:p>
          <a:p>
            <a:r>
              <a:rPr lang="en-US" dirty="0" smtClean="0"/>
              <a:t>recommended that researchers should </a:t>
            </a:r>
            <a:r>
              <a:rPr lang="en-US" u="sng" dirty="0" smtClean="0"/>
              <a:t>not</a:t>
            </a:r>
            <a:r>
              <a:rPr lang="en-US" dirty="0" smtClean="0"/>
              <a:t> turn quantitative independent variables into categorical variables. </a:t>
            </a:r>
          </a:p>
          <a:p>
            <a:pPr lvl="0"/>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rmAutofit fontScale="90000"/>
          </a:bodyPr>
          <a:lstStyle/>
          <a:p>
            <a:r>
              <a:rPr lang="en-US" dirty="0" smtClean="0"/>
              <a:t>Simple Cases of Causal-Comparative and </a:t>
            </a:r>
            <a:r>
              <a:rPr lang="en-US" dirty="0" err="1" smtClean="0"/>
              <a:t>Correlational</a:t>
            </a:r>
            <a:r>
              <a:rPr lang="en-US" dirty="0" smtClean="0"/>
              <a:t> Research</a:t>
            </a:r>
            <a:endParaRPr lang="en-US" dirty="0"/>
          </a:p>
        </p:txBody>
      </p:sp>
      <p:sp>
        <p:nvSpPr>
          <p:cNvPr id="3" name="Content Placeholder 2"/>
          <p:cNvSpPr>
            <a:spLocks noGrp="1"/>
          </p:cNvSpPr>
          <p:nvPr>
            <p:ph idx="1"/>
          </p:nvPr>
        </p:nvSpPr>
        <p:spPr/>
        <p:txBody>
          <a:bodyPr/>
          <a:lstStyle/>
          <a:p>
            <a:pPr marL="633222" indent="-514350">
              <a:buFont typeface="+mj-lt"/>
              <a:buAutoNum type="arabicPeriod"/>
            </a:pPr>
            <a:r>
              <a:rPr lang="en-US" dirty="0" smtClean="0"/>
              <a:t>In the </a:t>
            </a:r>
            <a:r>
              <a:rPr lang="en-US" u="sng" dirty="0" smtClean="0"/>
              <a:t>simple case of causal-comparative research</a:t>
            </a:r>
            <a:r>
              <a:rPr lang="en-US" dirty="0" smtClean="0"/>
              <a:t> you have one </a:t>
            </a:r>
            <a:r>
              <a:rPr lang="en-US" i="1" dirty="0" smtClean="0"/>
              <a:t>categorical</a:t>
            </a:r>
            <a:r>
              <a:rPr lang="en-US" dirty="0" smtClean="0"/>
              <a:t> IV (e.g., gender) and one quantitative DV (e.g., performance on a math test). </a:t>
            </a:r>
          </a:p>
          <a:p>
            <a:pPr marL="925830" lvl="1" indent="-514350"/>
            <a:r>
              <a:rPr lang="en-US" dirty="0" smtClean="0"/>
              <a:t>The researcher checks to see if the observed difference between the groups is statistically significant (i.e., not just due to chance) using a "t-test" or an "ANOVA" .</a:t>
            </a:r>
          </a:p>
          <a:p>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rmAutofit fontScale="90000"/>
          </a:bodyPr>
          <a:lstStyle/>
          <a:p>
            <a:r>
              <a:rPr lang="en-US" dirty="0" smtClean="0"/>
              <a:t>Simple Cases of Causal-Comparative and </a:t>
            </a:r>
            <a:r>
              <a:rPr lang="en-US" dirty="0" err="1" smtClean="0"/>
              <a:t>Correlational</a:t>
            </a:r>
            <a:r>
              <a:rPr lang="en-US" dirty="0" smtClean="0"/>
              <a:t> Research</a:t>
            </a:r>
            <a:endParaRPr lang="en-US" dirty="0"/>
          </a:p>
        </p:txBody>
      </p:sp>
      <p:sp>
        <p:nvSpPr>
          <p:cNvPr id="3" name="Content Placeholder 2"/>
          <p:cNvSpPr>
            <a:spLocks noGrp="1"/>
          </p:cNvSpPr>
          <p:nvPr>
            <p:ph idx="1"/>
          </p:nvPr>
        </p:nvSpPr>
        <p:spPr/>
        <p:txBody>
          <a:bodyPr>
            <a:normAutofit fontScale="92500"/>
          </a:bodyPr>
          <a:lstStyle/>
          <a:p>
            <a:pPr marL="633222" lvl="0" indent="-514350">
              <a:buFont typeface="+mj-lt"/>
              <a:buAutoNum type="arabicPeriod" startAt="2"/>
            </a:pPr>
            <a:r>
              <a:rPr lang="en-US" dirty="0" smtClean="0"/>
              <a:t>In the </a:t>
            </a:r>
            <a:r>
              <a:rPr lang="en-US" u="sng" dirty="0" smtClean="0"/>
              <a:t>simple case of </a:t>
            </a:r>
            <a:r>
              <a:rPr lang="en-US" u="sng" dirty="0" err="1" smtClean="0"/>
              <a:t>correlational</a:t>
            </a:r>
            <a:r>
              <a:rPr lang="en-US" u="sng" dirty="0" smtClean="0"/>
              <a:t> research</a:t>
            </a:r>
            <a:r>
              <a:rPr lang="en-US" dirty="0" smtClean="0"/>
              <a:t> you have one </a:t>
            </a:r>
            <a:r>
              <a:rPr lang="en-US" i="1" dirty="0" smtClean="0"/>
              <a:t>quantitative</a:t>
            </a:r>
            <a:r>
              <a:rPr lang="en-US" dirty="0" smtClean="0"/>
              <a:t> IV (e.g., level of motivation) and one quantitative DV (performance on math test). </a:t>
            </a:r>
          </a:p>
          <a:p>
            <a:pPr lvl="1"/>
            <a:r>
              <a:rPr lang="en-US" dirty="0" smtClean="0"/>
              <a:t>The researcher checks to see if the observed correlation is statistically significant (i.e., not due to chance) using the "t-test for correlation coefficients" . </a:t>
            </a:r>
          </a:p>
          <a:p>
            <a:pPr lvl="1"/>
            <a:r>
              <a:rPr lang="en-US" dirty="0" smtClean="0"/>
              <a:t>Remember that the commonly used correlation coefficient (i.e., the Pearson correlation) </a:t>
            </a:r>
            <a:r>
              <a:rPr lang="en-US" dirty="0" smtClean="0">
                <a:solidFill>
                  <a:srgbClr val="FF0000"/>
                </a:solidFill>
              </a:rPr>
              <a:t>only detects </a:t>
            </a:r>
            <a:r>
              <a:rPr lang="en-US" u="sng" dirty="0" smtClean="0">
                <a:solidFill>
                  <a:srgbClr val="FF0000"/>
                </a:solidFill>
              </a:rPr>
              <a:t>linear</a:t>
            </a:r>
            <a:r>
              <a:rPr lang="en-US" dirty="0" smtClean="0">
                <a:solidFill>
                  <a:srgbClr val="FF0000"/>
                </a:solidFill>
              </a:rPr>
              <a:t> relationships. </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602</TotalTime>
  <Words>981</Words>
  <Application>Microsoft Office PowerPoint</Application>
  <PresentationFormat>On-screen Show (4:3)</PresentationFormat>
  <Paragraphs>104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Non-Experimental Quantitative Research</vt:lpstr>
      <vt:lpstr>Non-Experimental Research</vt:lpstr>
      <vt:lpstr>Steps in  Non-Experimental Research</vt:lpstr>
      <vt:lpstr>Steps in  Non-Experimental Research</vt:lpstr>
      <vt:lpstr>Steps in  Non-Experimental Research</vt:lpstr>
      <vt:lpstr>Post Hoc Fallacy Examples</vt:lpstr>
      <vt:lpstr>Independent Variable (IV)</vt:lpstr>
      <vt:lpstr>Simple Cases of Causal-Comparative and Correlational Research</vt:lpstr>
      <vt:lpstr>Simple Cases of Causal-Comparative and Correlational Research</vt:lpstr>
      <vt:lpstr>Simple Cases of Causal-Comparative and Correlational Research</vt:lpstr>
      <vt:lpstr>Simple Cases of Causal-Comparative and Correlational Research</vt:lpstr>
      <vt:lpstr>3 Conditions for Causation</vt:lpstr>
      <vt:lpstr>Condition 3</vt:lpstr>
      <vt:lpstr>Idea of Controlling a Variable</vt:lpstr>
      <vt:lpstr>Techniques of Control</vt:lpstr>
      <vt:lpstr>Time Dimension in Design</vt:lpstr>
      <vt:lpstr>Classification</vt:lpstr>
      <vt:lpstr>Classification + Time Dimension</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Educational Research</dc:title>
  <dc:creator>Eric</dc:creator>
  <cp:lastModifiedBy>Eric</cp:lastModifiedBy>
  <cp:revision>82</cp:revision>
  <dcterms:created xsi:type="dcterms:W3CDTF">2007-06-26T06:38:36Z</dcterms:created>
  <dcterms:modified xsi:type="dcterms:W3CDTF">2008-08-18T04:28:34Z</dcterms:modified>
</cp:coreProperties>
</file>