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83" r:id="rId3"/>
    <p:sldId id="284" r:id="rId4"/>
    <p:sldId id="285" r:id="rId5"/>
    <p:sldId id="286" r:id="rId6"/>
    <p:sldId id="288" r:id="rId7"/>
    <p:sldId id="289" r:id="rId8"/>
    <p:sldId id="293" r:id="rId9"/>
    <p:sldId id="294" r:id="rId10"/>
    <p:sldId id="290" r:id="rId11"/>
    <p:sldId id="291" r:id="rId12"/>
    <p:sldId id="292" r:id="rId13"/>
    <p:sldId id="287" r:id="rId14"/>
    <p:sldId id="296" r:id="rId15"/>
    <p:sldId id="297" r:id="rId16"/>
    <p:sldId id="295"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104" y="-120"/>
      </p:cViewPr>
      <p:guideLst>
        <p:guide orient="horz" pos="2160"/>
        <p:guide pos="2880"/>
      </p:guideLst>
    </p:cSldViewPr>
  </p:slideViewPr>
  <p:notesTextViewPr>
    <p:cViewPr>
      <p:scale>
        <a:sx n="100" d="100"/>
        <a:sy n="100" d="100"/>
      </p:scale>
      <p:origin x="0" y="0"/>
    </p:cViewPr>
  </p:notesTextViewPr>
  <p:sorterViewPr>
    <p:cViewPr>
      <p:scale>
        <a:sx n="58" d="100"/>
        <a:sy n="5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899F0-87CA-43D7-A805-EEB9C753D78F}" type="datetimeFigureOut">
              <a:rPr lang="en-US" smtClean="0"/>
              <a:pPr/>
              <a:t>9/29/2008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84F4C0-2D08-4790-8C7C-65D099EAFA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726AC7B-FE00-471B-97B8-3D7C78A1385A}" type="datetime1">
              <a:rPr lang="en-US" smtClean="0"/>
              <a:pPr/>
              <a:t>9/29/2008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480043-F389-4D3D-8E53-E5A811024FDD}" type="datetime1">
              <a:rPr lang="en-US" smtClean="0"/>
              <a:pPr/>
              <a:t>9/29/2008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80E7D-4EE5-4AD7-86DE-7F4C78FFE80B}" type="datetime1">
              <a:rPr lang="en-US" smtClean="0"/>
              <a:pPr/>
              <a:t>9/29/2008</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3E3D41-4909-48CB-98BC-1C3F8046D461}" type="datetime1">
              <a:rPr lang="en-US" smtClean="0"/>
              <a:pPr/>
              <a:t>9/29/2008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019786-6FB1-48BE-BD02-1FE91CD23B99}" type="datetime1">
              <a:rPr lang="en-US" smtClean="0"/>
              <a:pPr/>
              <a:t>9/29/2008</a:t>
            </a:fld>
            <a:endParaRPr lang="en-US"/>
          </a:p>
        </p:txBody>
      </p:sp>
      <p:sp>
        <p:nvSpPr>
          <p:cNvPr id="5" name="Footer Placeholder 4"/>
          <p:cNvSpPr>
            <a:spLocks noGrp="1"/>
          </p:cNvSpPr>
          <p:nvPr>
            <p:ph type="ftr" sz="quarter" idx="11"/>
          </p:nvPr>
        </p:nvSpPr>
        <p:spPr/>
        <p:txBody>
          <a:bodyPr/>
          <a:lstStyle/>
          <a:p>
            <a:r>
              <a:rPr lang="en-US" smtClean="0"/>
              <a:t>Research Methods - Dr Eric Lim</a:t>
            </a:r>
            <a:endParaRPr lang="en-US"/>
          </a:p>
        </p:txBody>
      </p:sp>
      <p:sp>
        <p:nvSpPr>
          <p:cNvPr id="6" name="Slide Number Placeholder 5"/>
          <p:cNvSpPr>
            <a:spLocks noGrp="1"/>
          </p:cNvSpPr>
          <p:nvPr>
            <p:ph type="sldNum" sz="quarter" idx="12"/>
          </p:nvPr>
        </p:nvSpPr>
        <p:spPr/>
        <p:txBody>
          <a:bodyPr/>
          <a:lstStyle/>
          <a:p>
            <a:fld id="{F150EB78-AF62-4989-8BCD-6E6613E163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83D9EB-A2D2-4B3F-9078-671D88218A3E}" type="datetime1">
              <a:rPr lang="en-US" smtClean="0"/>
              <a:pPr/>
              <a:t>9/29/2008</a:t>
            </a:fld>
            <a:endParaRPr lang="en-US"/>
          </a:p>
        </p:txBody>
      </p:sp>
      <p:sp>
        <p:nvSpPr>
          <p:cNvPr id="6" name="Footer Placeholder 5"/>
          <p:cNvSpPr>
            <a:spLocks noGrp="1"/>
          </p:cNvSpPr>
          <p:nvPr>
            <p:ph type="ftr" sz="quarter" idx="11"/>
          </p:nvPr>
        </p:nvSpPr>
        <p:spPr/>
        <p:txBody>
          <a:bodyPr/>
          <a:lstStyle/>
          <a:p>
            <a:r>
              <a:rPr lang="en-US" smtClean="0"/>
              <a:t>Research Methods - Dr Eric Lim</a:t>
            </a:r>
            <a:endParaRPr lang="en-US"/>
          </a:p>
        </p:txBody>
      </p:sp>
      <p:sp>
        <p:nvSpPr>
          <p:cNvPr id="7" name="Slide Number Placeholder 6"/>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ACE7F9-9251-4112-9F83-9F21363141BF}" type="datetime1">
              <a:rPr lang="en-US" smtClean="0"/>
              <a:pPr/>
              <a:t>9/29/2008</a:t>
            </a:fld>
            <a:endParaRPr lang="en-US"/>
          </a:p>
        </p:txBody>
      </p:sp>
      <p:sp>
        <p:nvSpPr>
          <p:cNvPr id="8" name="Footer Placeholder 7"/>
          <p:cNvSpPr>
            <a:spLocks noGrp="1"/>
          </p:cNvSpPr>
          <p:nvPr>
            <p:ph type="ftr" sz="quarter" idx="11"/>
          </p:nvPr>
        </p:nvSpPr>
        <p:spPr/>
        <p:txBody>
          <a:bodyPr/>
          <a:lstStyle/>
          <a:p>
            <a:r>
              <a:rPr lang="en-US" smtClean="0"/>
              <a:t>Research Methods - Dr Eric Lim</a:t>
            </a:r>
            <a:endParaRPr lang="en-US"/>
          </a:p>
        </p:txBody>
      </p:sp>
      <p:sp>
        <p:nvSpPr>
          <p:cNvPr id="9" name="Slide Number Placeholder 8"/>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824182-C077-4A73-A6B6-B07E893804B1}" type="datetime1">
              <a:rPr lang="en-US" smtClean="0"/>
              <a:pPr/>
              <a:t>9/29/2008</a:t>
            </a:fld>
            <a:endParaRPr lang="en-US"/>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9186A-3791-4929-9FE9-80F12B18B3D8}" type="datetime1">
              <a:rPr lang="en-US" smtClean="0"/>
              <a:pPr/>
              <a:t>9/29/2008</a:t>
            </a:fld>
            <a:endParaRPr lang="en-US"/>
          </a:p>
        </p:txBody>
      </p:sp>
      <p:sp>
        <p:nvSpPr>
          <p:cNvPr id="3" name="Footer Placeholder 2"/>
          <p:cNvSpPr>
            <a:spLocks noGrp="1"/>
          </p:cNvSpPr>
          <p:nvPr>
            <p:ph type="ftr" sz="quarter" idx="11"/>
          </p:nvPr>
        </p:nvSpPr>
        <p:spPr/>
        <p:txBody>
          <a:bodyPr/>
          <a:lstStyle/>
          <a:p>
            <a:r>
              <a:rPr lang="en-US" smtClean="0"/>
              <a:t>Research Methods - Dr Eric Lim</a:t>
            </a:r>
            <a:endParaRPr lang="en-US"/>
          </a:p>
        </p:txBody>
      </p:sp>
      <p:sp>
        <p:nvSpPr>
          <p:cNvPr id="4" name="Slide Number Placeholder 3"/>
          <p:cNvSpPr>
            <a:spLocks noGrp="1"/>
          </p:cNvSpPr>
          <p:nvPr>
            <p:ph type="sldNum" sz="quarter" idx="12"/>
          </p:nvPr>
        </p:nvSpPr>
        <p:spPr/>
        <p:txBody>
          <a:bodyPr/>
          <a:lstStyle/>
          <a:p>
            <a:fld id="{F150EB78-AF62-4989-8BCD-6E6613E163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587F4B-9B38-4A8D-A87E-6FDF39778A99}" type="datetime1">
              <a:rPr lang="en-US" smtClean="0"/>
              <a:pPr/>
              <a:t>9/29/2008</a:t>
            </a:fld>
            <a:endParaRPr lang="en-US"/>
          </a:p>
        </p:txBody>
      </p:sp>
      <p:sp>
        <p:nvSpPr>
          <p:cNvPr id="6" name="Footer Placeholder 5"/>
          <p:cNvSpPr>
            <a:spLocks noGrp="1"/>
          </p:cNvSpPr>
          <p:nvPr>
            <p:ph type="ftr" sz="quarter" idx="11"/>
          </p:nvPr>
        </p:nvSpPr>
        <p:spPr/>
        <p:txBody>
          <a:bodyPr/>
          <a:lstStyle/>
          <a:p>
            <a:r>
              <a:rPr lang="en-US" smtClean="0"/>
              <a:t>Research Methods - Dr Eric Lim</a:t>
            </a:r>
            <a:endParaRPr lang="en-US"/>
          </a:p>
        </p:txBody>
      </p:sp>
      <p:sp>
        <p:nvSpPr>
          <p:cNvPr id="7" name="Slide Number Placeholder 6"/>
          <p:cNvSpPr>
            <a:spLocks noGrp="1"/>
          </p:cNvSpPr>
          <p:nvPr>
            <p:ph type="sldNum" sz="quarter" idx="12"/>
          </p:nvPr>
        </p:nvSpPr>
        <p:spPr/>
        <p:txBody>
          <a:bodyPr/>
          <a:lstStyle/>
          <a:p>
            <a:fld id="{F150EB78-AF62-4989-8BCD-6E6613E1639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4955879-F381-42F5-AC5B-B817091E8022}" type="datetime1">
              <a:rPr lang="en-US" smtClean="0"/>
              <a:pPr/>
              <a:t>9/29/2008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Research Methods - Dr Eric Lim</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150EB78-AF62-4989-8BCD-6E6613E163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45CF75-4A49-492D-A82D-183993D5788F}" type="datetime1">
              <a:rPr lang="en-US" smtClean="0"/>
              <a:pPr/>
              <a:t>9/29/2008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Research Methods - Dr Eric Lim</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150EB78-AF62-4989-8BCD-6E6613E163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Sampling</a:t>
            </a:r>
            <a:endParaRPr lang="en-US" dirty="0"/>
          </a:p>
        </p:txBody>
      </p:sp>
      <p:sp>
        <p:nvSpPr>
          <p:cNvPr id="3" name="Subtitle 2"/>
          <p:cNvSpPr>
            <a:spLocks noGrp="1"/>
          </p:cNvSpPr>
          <p:nvPr>
            <p:ph type="subTitle" idx="1"/>
          </p:nvPr>
        </p:nvSpPr>
        <p:spPr/>
        <p:txBody>
          <a:bodyPr/>
          <a:lstStyle/>
          <a:p>
            <a:r>
              <a:rPr lang="en-US" dirty="0" smtClean="0"/>
              <a:t>Lecture 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Random Sampling</a:t>
            </a:r>
            <a:endParaRPr lang="en-US" dirty="0"/>
          </a:p>
        </p:txBody>
      </p:sp>
      <p:sp>
        <p:nvSpPr>
          <p:cNvPr id="3" name="Content Placeholder 2"/>
          <p:cNvSpPr>
            <a:spLocks noGrp="1"/>
          </p:cNvSpPr>
          <p:nvPr>
            <p:ph idx="1"/>
          </p:nvPr>
        </p:nvSpPr>
        <p:spPr/>
        <p:txBody>
          <a:bodyPr/>
          <a:lstStyle/>
          <a:p>
            <a:pPr marL="633222" indent="-514350">
              <a:buFont typeface="+mj-lt"/>
              <a:buAutoNum type="arabicPeriod" startAt="4"/>
            </a:pPr>
            <a:r>
              <a:rPr lang="en-US" dirty="0" smtClean="0"/>
              <a:t>Cluster Random Sampling</a:t>
            </a:r>
          </a:p>
          <a:p>
            <a:pPr marL="925830" lvl="1" indent="-514350"/>
            <a:r>
              <a:rPr lang="en-US" dirty="0" smtClean="0"/>
              <a:t>select </a:t>
            </a:r>
            <a:r>
              <a:rPr lang="en-US" u="sng" dirty="0" smtClean="0"/>
              <a:t>clusters</a:t>
            </a:r>
            <a:r>
              <a:rPr lang="en-US" dirty="0" smtClean="0"/>
              <a:t> rather than individual type units in the first stage of sampling.</a:t>
            </a:r>
          </a:p>
          <a:p>
            <a:pPr marL="925830" lvl="1" indent="-514350"/>
            <a:r>
              <a:rPr lang="en-US" dirty="0" smtClean="0"/>
              <a:t>has more than one unit in it (e.g., a school, a classroom, a team).</a:t>
            </a:r>
          </a:p>
          <a:p>
            <a:pPr marL="925830" lvl="1" indent="-514350"/>
            <a:r>
              <a:rPr lang="en-US" dirty="0" smtClean="0"/>
              <a:t>Samples in each cluster is </a:t>
            </a:r>
            <a:r>
              <a:rPr lang="en-US" dirty="0" smtClean="0">
                <a:solidFill>
                  <a:srgbClr val="FF0000"/>
                </a:solidFill>
              </a:rPr>
              <a:t>Heterogeneous</a:t>
            </a:r>
          </a:p>
          <a:p>
            <a:pPr marL="925830" lvl="1" indent="-514350">
              <a:buFont typeface="+mj-lt"/>
              <a:buAutoNum type="arabicPeriod" startAt="4"/>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1-Stage Cluster Sampling</a:t>
            </a:r>
            <a:endParaRPr lang="en-US" dirty="0"/>
          </a:p>
        </p:txBody>
      </p:sp>
      <p:sp>
        <p:nvSpPr>
          <p:cNvPr id="3" name="Content Placeholder 2"/>
          <p:cNvSpPr>
            <a:spLocks noGrp="1"/>
          </p:cNvSpPr>
          <p:nvPr>
            <p:ph idx="1"/>
          </p:nvPr>
        </p:nvSpPr>
        <p:spPr/>
        <p:txBody>
          <a:bodyPr/>
          <a:lstStyle/>
          <a:p>
            <a:pPr lvl="0"/>
            <a:r>
              <a:rPr lang="en-US" dirty="0" smtClean="0"/>
              <a:t>First select a random sample of clusters. </a:t>
            </a:r>
          </a:p>
          <a:p>
            <a:pPr lvl="0"/>
            <a:r>
              <a:rPr lang="en-US" dirty="0" smtClean="0"/>
              <a:t>Then you include in your final sample all of the individual units that are in the selected clusters.</a:t>
            </a:r>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2-Stage Cluster Sampling</a:t>
            </a:r>
            <a:endParaRPr lang="en-US" dirty="0"/>
          </a:p>
        </p:txBody>
      </p:sp>
      <p:sp>
        <p:nvSpPr>
          <p:cNvPr id="3" name="Content Placeholder 2"/>
          <p:cNvSpPr>
            <a:spLocks noGrp="1"/>
          </p:cNvSpPr>
          <p:nvPr>
            <p:ph idx="1"/>
          </p:nvPr>
        </p:nvSpPr>
        <p:spPr/>
        <p:txBody>
          <a:bodyPr/>
          <a:lstStyle/>
          <a:p>
            <a:pPr lvl="0"/>
            <a:r>
              <a:rPr lang="en-US" dirty="0" smtClean="0"/>
              <a:t>In the first stage you take a random sample of clusters (i.e., just like you did in one-stage cluster sampling).</a:t>
            </a:r>
          </a:p>
          <a:p>
            <a:pPr lvl="0"/>
            <a:r>
              <a:rPr lang="en-US" dirty="0" smtClean="0"/>
              <a:t>In the second stage, you take a random sample of elements from each of the clusters you selected in stage one (e.g., in stage two you might randomly select 10 students from each of the 15 classrooms you selected in stage one).</a:t>
            </a: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dirty="0" smtClean="0"/>
              <a:t>Nonrandom Sampling Techniques</a:t>
            </a:r>
            <a:endParaRPr lang="en-US" dirty="0"/>
          </a:p>
        </p:txBody>
      </p:sp>
      <p:sp>
        <p:nvSpPr>
          <p:cNvPr id="3" name="Content Placeholder 2"/>
          <p:cNvSpPr>
            <a:spLocks noGrp="1"/>
          </p:cNvSpPr>
          <p:nvPr>
            <p:ph idx="1"/>
          </p:nvPr>
        </p:nvSpPr>
        <p:spPr>
          <a:xfrm>
            <a:off x="228600" y="1676401"/>
            <a:ext cx="8686800" cy="4724400"/>
          </a:xfrm>
        </p:spPr>
        <p:txBody>
          <a:bodyPr>
            <a:normAutofit fontScale="70000" lnSpcReduction="20000"/>
          </a:bodyPr>
          <a:lstStyle/>
          <a:p>
            <a:pPr marL="861822" indent="-742950">
              <a:buFont typeface="+mj-lt"/>
              <a:buAutoNum type="arabicPeriod"/>
            </a:pPr>
            <a:r>
              <a:rPr lang="en-US" sz="4000" dirty="0" smtClean="0"/>
              <a:t>Convenience Sampling</a:t>
            </a:r>
          </a:p>
          <a:p>
            <a:pPr marL="1154430" lvl="1" indent="-742950">
              <a:buFont typeface="+mj-lt"/>
              <a:buAutoNum type="arabicPeriod"/>
            </a:pPr>
            <a:r>
              <a:rPr lang="en-US" sz="3600" dirty="0" smtClean="0"/>
              <a:t>involves using the people who are the most available</a:t>
            </a:r>
          </a:p>
          <a:p>
            <a:pPr marL="861822" indent="-742950">
              <a:buFont typeface="+mj-lt"/>
              <a:buAutoNum type="arabicPeriod"/>
            </a:pPr>
            <a:r>
              <a:rPr lang="en-US" sz="4000" dirty="0" smtClean="0"/>
              <a:t>Quota Sampling</a:t>
            </a:r>
          </a:p>
          <a:p>
            <a:pPr marL="1154430" lvl="1" indent="-742950">
              <a:buFont typeface="+mj-lt"/>
              <a:buAutoNum type="arabicPeriod"/>
            </a:pPr>
            <a:r>
              <a:rPr lang="en-US" sz="3600" dirty="0" smtClean="0"/>
              <a:t>involves setting quotas</a:t>
            </a:r>
          </a:p>
          <a:p>
            <a:pPr marL="861822" indent="-742950">
              <a:buFont typeface="+mj-lt"/>
              <a:buAutoNum type="arabicPeriod"/>
            </a:pPr>
            <a:r>
              <a:rPr lang="en-US" sz="4000" dirty="0" smtClean="0"/>
              <a:t>Purposive Sampling</a:t>
            </a:r>
          </a:p>
          <a:p>
            <a:pPr marL="1154430" lvl="1" indent="-742950">
              <a:buFont typeface="+mj-lt"/>
              <a:buAutoNum type="arabicPeriod"/>
            </a:pPr>
            <a:r>
              <a:rPr lang="en-US" sz="3600" dirty="0" smtClean="0"/>
              <a:t>specifies the characteristics of the population of interest and then locates individuals who match those characteristics</a:t>
            </a:r>
          </a:p>
          <a:p>
            <a:pPr marL="861822" indent="-742950">
              <a:buFont typeface="+mj-lt"/>
              <a:buAutoNum type="arabicPeriod"/>
            </a:pPr>
            <a:r>
              <a:rPr lang="en-US" sz="4000" dirty="0" smtClean="0"/>
              <a:t>Snowball Sampling</a:t>
            </a:r>
          </a:p>
          <a:p>
            <a:pPr marL="1154430" lvl="1" indent="-742950">
              <a:buFont typeface="+mj-lt"/>
              <a:buAutoNum type="arabicPeriod"/>
            </a:pPr>
            <a:r>
              <a:rPr lang="en-US" sz="3200" dirty="0" smtClean="0"/>
              <a:t>each research participant is asked to identify other potential research participants who have a certain characteristic</a:t>
            </a:r>
            <a:endParaRPr lang="en-US" sz="3600"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Sample Size</a:t>
            </a:r>
            <a:endParaRPr lang="en-US" dirty="0"/>
          </a:p>
        </p:txBody>
      </p:sp>
      <p:sp>
        <p:nvSpPr>
          <p:cNvPr id="3" name="Content Placeholder 2"/>
          <p:cNvSpPr>
            <a:spLocks noGrp="1"/>
          </p:cNvSpPr>
          <p:nvPr>
            <p:ph idx="1"/>
          </p:nvPr>
        </p:nvSpPr>
        <p:spPr>
          <a:xfrm>
            <a:off x="457200" y="1775191"/>
            <a:ext cx="8534400" cy="4625609"/>
          </a:xfrm>
        </p:spPr>
        <p:txBody>
          <a:bodyPr>
            <a:normAutofit fontScale="85000" lnSpcReduction="10000"/>
          </a:bodyPr>
          <a:lstStyle/>
          <a:p>
            <a:pPr lvl="0"/>
            <a:r>
              <a:rPr lang="en-US" dirty="0" smtClean="0"/>
              <a:t>Try to get as big of a sample as you can for your study (i.e., because the bigger the sample the better). </a:t>
            </a:r>
          </a:p>
          <a:p>
            <a:pPr lvl="0"/>
            <a:r>
              <a:rPr lang="en-US" dirty="0" smtClean="0"/>
              <a:t>If your population is size 100 or less, then include the whole population rather than taking a sample (i.e., don't take a sample; include the whole population). </a:t>
            </a:r>
          </a:p>
          <a:p>
            <a:pPr lvl="0"/>
            <a:r>
              <a:rPr lang="en-US" dirty="0" smtClean="0"/>
              <a:t>Look at other studies in the research literature and see how many they are selecting. </a:t>
            </a:r>
          </a:p>
          <a:p>
            <a:r>
              <a:rPr lang="en-US" dirty="0" smtClean="0"/>
              <a:t>There are many sample size calculators on the web but they generally require you to learn a little bit of statistics first. Here is one; </a:t>
            </a:r>
            <a:r>
              <a:rPr lang="en-US" sz="3800" b="1" dirty="0" smtClean="0"/>
              <a:t>http://www.surveysystem.com/sscalc.htm</a:t>
            </a:r>
            <a:endParaRPr lang="en-US" sz="3800" b="1"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normAutofit/>
          </a:bodyPr>
          <a:lstStyle/>
          <a:p>
            <a:r>
              <a:rPr lang="en-US" sz="3600" dirty="0" smtClean="0"/>
              <a:t>http://www.surveysystem.com/sscalc.htm</a:t>
            </a:r>
            <a:endParaRPr lang="en-US" sz="3600"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15</a:t>
            </a:fld>
            <a:endParaRPr lang="en-US"/>
          </a:p>
        </p:txBody>
      </p:sp>
      <p:pic>
        <p:nvPicPr>
          <p:cNvPr id="8" name="Content Placeholder 7" descr="Sample Size Calculator.png"/>
          <p:cNvPicPr>
            <a:picLocks noGrp="1" noChangeAspect="1"/>
          </p:cNvPicPr>
          <p:nvPr>
            <p:ph idx="1"/>
          </p:nvPr>
        </p:nvPicPr>
        <p:blipFill>
          <a:blip r:embed="rId2"/>
          <a:stretch>
            <a:fillRect/>
          </a:stretch>
        </p:blipFill>
        <p:spPr>
          <a:xfrm>
            <a:off x="1905000" y="1676400"/>
            <a:ext cx="5181600" cy="4876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5448"/>
            <a:ext cx="8534400" cy="1252728"/>
          </a:xfrm>
        </p:spPr>
        <p:txBody>
          <a:bodyPr>
            <a:normAutofit fontScale="90000"/>
          </a:bodyPr>
          <a:lstStyle/>
          <a:p>
            <a:r>
              <a:rPr lang="en-US" dirty="0" smtClean="0"/>
              <a:t>Larger Sample Size is needed when..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When the population is very </a:t>
            </a:r>
            <a:r>
              <a:rPr lang="en-US" u="sng" dirty="0" smtClean="0"/>
              <a:t>heterogeneous</a:t>
            </a:r>
            <a:r>
              <a:rPr lang="en-US" dirty="0" smtClean="0"/>
              <a:t>. </a:t>
            </a:r>
          </a:p>
          <a:p>
            <a:pPr lvl="0"/>
            <a:r>
              <a:rPr lang="en-US" dirty="0" smtClean="0"/>
              <a:t>When you want to breakdown the data into multiple categories. </a:t>
            </a:r>
          </a:p>
          <a:p>
            <a:pPr lvl="0"/>
            <a:r>
              <a:rPr lang="en-US" dirty="0" smtClean="0"/>
              <a:t>When you want a relatively </a:t>
            </a:r>
            <a:r>
              <a:rPr lang="en-US" u="sng" dirty="0" smtClean="0"/>
              <a:t>narrow confidence interval </a:t>
            </a:r>
            <a:r>
              <a:rPr lang="en-US" dirty="0" smtClean="0"/>
              <a:t>(e.g., note that the estimate that 75% of teachers support a policy plus or minus 4% is more narrow than the estimate of 75% plus or minus 5%). </a:t>
            </a:r>
          </a:p>
          <a:p>
            <a:pPr lvl="0"/>
            <a:r>
              <a:rPr lang="en-US" dirty="0" smtClean="0"/>
              <a:t>When you expect a </a:t>
            </a:r>
            <a:r>
              <a:rPr lang="en-US" u="sng" dirty="0" smtClean="0"/>
              <a:t>weak relationship </a:t>
            </a:r>
            <a:r>
              <a:rPr lang="en-US" dirty="0" smtClean="0"/>
              <a:t>or a </a:t>
            </a:r>
            <a:r>
              <a:rPr lang="en-US" u="sng" dirty="0" smtClean="0"/>
              <a:t>small effect</a:t>
            </a:r>
            <a:r>
              <a:rPr lang="en-US" dirty="0" smtClean="0"/>
              <a:t>. </a:t>
            </a:r>
          </a:p>
          <a:p>
            <a:pPr lvl="0"/>
            <a:r>
              <a:rPr lang="en-US" dirty="0" smtClean="0"/>
              <a:t>When you use a </a:t>
            </a:r>
            <a:r>
              <a:rPr lang="en-US" u="sng" dirty="0" smtClean="0"/>
              <a:t>less efficient technique</a:t>
            </a:r>
            <a:r>
              <a:rPr lang="en-US" dirty="0" smtClean="0"/>
              <a:t> of random sampling (e.g., cluster sampling is less efficient than proportional stratified sampling). </a:t>
            </a:r>
          </a:p>
          <a:p>
            <a:pPr lvl="0"/>
            <a:r>
              <a:rPr lang="en-US" dirty="0" smtClean="0"/>
              <a:t>When you expect to have a</a:t>
            </a:r>
            <a:r>
              <a:rPr lang="en-US" u="sng" dirty="0" smtClean="0"/>
              <a:t> low response rate.</a:t>
            </a:r>
            <a:r>
              <a:rPr lang="en-US" dirty="0" smtClean="0"/>
              <a:t> The response rate is the percentage of people in your sample who agree to be in your study. </a:t>
            </a: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17</a:t>
            </a:fld>
            <a:endParaRPr lang="en-US"/>
          </a:p>
        </p:txBody>
      </p:sp>
      <p:sp>
        <p:nvSpPr>
          <p:cNvPr id="7" name="Bevel 6"/>
          <p:cNvSpPr/>
          <p:nvPr/>
        </p:nvSpPr>
        <p:spPr>
          <a:xfrm>
            <a:off x="2057400" y="2667000"/>
            <a:ext cx="4876800" cy="1828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C00000"/>
                </a:solidFill>
              </a:rPr>
              <a:t>End of Lecture 7</a:t>
            </a:r>
            <a:endParaRPr lang="en-US" sz="44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 Definition</a:t>
            </a:r>
            <a:endParaRPr lang="en-US" dirty="0"/>
          </a:p>
        </p:txBody>
      </p:sp>
      <p:sp>
        <p:nvSpPr>
          <p:cNvPr id="3" name="Content Placeholder 2"/>
          <p:cNvSpPr>
            <a:spLocks noGrp="1"/>
          </p:cNvSpPr>
          <p:nvPr>
            <p:ph idx="1"/>
          </p:nvPr>
        </p:nvSpPr>
        <p:spPr/>
        <p:txBody>
          <a:bodyPr>
            <a:normAutofit/>
          </a:bodyPr>
          <a:lstStyle/>
          <a:p>
            <a:r>
              <a:rPr lang="en-US" dirty="0" smtClean="0"/>
              <a:t>Drawing a sample (a subset) from a population (the full set)</a:t>
            </a:r>
          </a:p>
          <a:p>
            <a:r>
              <a:rPr lang="en-US" dirty="0" smtClean="0"/>
              <a:t>Goal in sampling is to produce a </a:t>
            </a:r>
            <a:r>
              <a:rPr lang="en-US" u="sng" dirty="0" smtClean="0"/>
              <a:t>representative </a:t>
            </a:r>
            <a:r>
              <a:rPr lang="en-US" dirty="0" smtClean="0"/>
              <a:t>image of the population to be research</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normAutofit/>
          </a:bodyPr>
          <a:lstStyle/>
          <a:p>
            <a:r>
              <a:rPr lang="en-US" dirty="0" smtClean="0"/>
              <a:t>A</a:t>
            </a:r>
            <a:r>
              <a:rPr lang="en-US" u="sng" dirty="0" smtClean="0"/>
              <a:t> sample</a:t>
            </a:r>
            <a:r>
              <a:rPr lang="en-US" dirty="0" smtClean="0"/>
              <a:t> is a set of data taken from a larger population</a:t>
            </a:r>
          </a:p>
          <a:p>
            <a:r>
              <a:rPr lang="en-US" dirty="0" smtClean="0"/>
              <a:t>The sample is a subset of the </a:t>
            </a:r>
            <a:r>
              <a:rPr lang="en-US" u="sng" dirty="0" smtClean="0"/>
              <a:t>population</a:t>
            </a:r>
          </a:p>
          <a:p>
            <a:r>
              <a:rPr lang="en-US" dirty="0" smtClean="0"/>
              <a:t>A </a:t>
            </a:r>
            <a:r>
              <a:rPr lang="en-US" u="sng" dirty="0" smtClean="0"/>
              <a:t>statistic</a:t>
            </a:r>
            <a:r>
              <a:rPr lang="en-US" dirty="0" smtClean="0"/>
              <a:t> is a numerical characteristic of a sample, but a </a:t>
            </a:r>
            <a:r>
              <a:rPr lang="en-US" u="sng" dirty="0" smtClean="0"/>
              <a:t>parameter</a:t>
            </a:r>
            <a:r>
              <a:rPr lang="en-US" dirty="0" smtClean="0"/>
              <a:t> is a numerical characteristic of population</a:t>
            </a:r>
          </a:p>
          <a:p>
            <a:r>
              <a:rPr lang="en-US" u="sng" dirty="0" smtClean="0"/>
              <a:t>Sampling error</a:t>
            </a:r>
            <a:r>
              <a:rPr lang="en-US" dirty="0" smtClean="0"/>
              <a:t> refers to the difference between the value of a sample statistic and the true value of the population parameter </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The </a:t>
            </a:r>
            <a:r>
              <a:rPr lang="en-US" u="sng" dirty="0" smtClean="0"/>
              <a:t>response rate</a:t>
            </a:r>
            <a:r>
              <a:rPr lang="en-US" dirty="0" smtClean="0"/>
              <a:t> is the percentage of people in the sample selected for the study who actually participate in the study</a:t>
            </a:r>
          </a:p>
          <a:p>
            <a:r>
              <a:rPr lang="en-US" dirty="0" smtClean="0"/>
              <a:t>A </a:t>
            </a:r>
            <a:r>
              <a:rPr lang="en-US" u="sng" dirty="0" smtClean="0"/>
              <a:t>sampling frame</a:t>
            </a:r>
            <a:r>
              <a:rPr lang="en-US" dirty="0" smtClean="0"/>
              <a:t> is a list of all the people that are in the population</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Sampling Techniques</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sz="4000" dirty="0" smtClean="0"/>
              <a:t>Simple Random Sampling</a:t>
            </a:r>
          </a:p>
          <a:p>
            <a:pPr marL="925830" lvl="1" indent="-514350">
              <a:buFont typeface="+mj-lt"/>
              <a:buAutoNum type="arabicPeriod"/>
            </a:pPr>
            <a:r>
              <a:rPr lang="en-US" sz="3600" dirty="0" smtClean="0"/>
              <a:t>equal probability sampling method (which is abbreviated by </a:t>
            </a:r>
            <a:r>
              <a:rPr lang="en-US" sz="3600" u="sng" dirty="0" smtClean="0"/>
              <a:t>EPSEM</a:t>
            </a:r>
            <a:r>
              <a:rPr lang="en-US" sz="3600" dirty="0" smtClean="0"/>
              <a:t>)</a:t>
            </a:r>
          </a:p>
          <a:p>
            <a:pPr marL="925830" lvl="1" indent="-514350">
              <a:buFont typeface="+mj-lt"/>
              <a:buAutoNum type="arabicPeriod"/>
            </a:pPr>
            <a:r>
              <a:rPr lang="en-US" sz="3600" dirty="0" smtClean="0"/>
              <a:t>everyone in the sampling frame has an equal chance of being selected</a:t>
            </a: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Sampling Techniques</a:t>
            </a:r>
            <a:endParaRPr lang="en-US" dirty="0"/>
          </a:p>
        </p:txBody>
      </p:sp>
      <p:sp>
        <p:nvSpPr>
          <p:cNvPr id="3" name="Content Placeholder 2"/>
          <p:cNvSpPr>
            <a:spLocks noGrp="1"/>
          </p:cNvSpPr>
          <p:nvPr>
            <p:ph idx="1"/>
          </p:nvPr>
        </p:nvSpPr>
        <p:spPr>
          <a:xfrm>
            <a:off x="457200" y="1775191"/>
            <a:ext cx="8458200" cy="4625609"/>
          </a:xfrm>
        </p:spPr>
        <p:txBody>
          <a:bodyPr>
            <a:normAutofit lnSpcReduction="10000"/>
          </a:bodyPr>
          <a:lstStyle/>
          <a:p>
            <a:pPr marL="861822" indent="-742950">
              <a:buFont typeface="+mj-lt"/>
              <a:buAutoNum type="arabicPeriod" startAt="2"/>
            </a:pPr>
            <a:r>
              <a:rPr lang="en-US" sz="3600" dirty="0" smtClean="0"/>
              <a:t>Systematic Random Sampling</a:t>
            </a:r>
          </a:p>
          <a:p>
            <a:pPr marL="925830" lvl="1" indent="-514350">
              <a:buFont typeface="+mj-lt"/>
              <a:buAutoNum type="arabicPeriod"/>
            </a:pPr>
            <a:r>
              <a:rPr lang="en-US" dirty="0" smtClean="0"/>
              <a:t>determine the sampling interval, which is symbolized by "k," (it is the population size divided by the desired sample size).</a:t>
            </a:r>
          </a:p>
          <a:p>
            <a:pPr marL="925830" lvl="1" indent="-514350">
              <a:buFont typeface="+mj-lt"/>
              <a:buAutoNum type="arabicPeriod"/>
            </a:pPr>
            <a:r>
              <a:rPr lang="en-US" dirty="0" smtClean="0"/>
              <a:t>randomly select a number between 1 and k, and include that person in your sample.</a:t>
            </a:r>
          </a:p>
          <a:p>
            <a:pPr marL="925830" lvl="1" indent="-514350">
              <a:buFont typeface="+mj-lt"/>
              <a:buAutoNum type="arabicPeriod"/>
            </a:pPr>
            <a:r>
              <a:rPr lang="en-US" dirty="0" smtClean="0"/>
              <a:t>also include each </a:t>
            </a:r>
            <a:r>
              <a:rPr lang="en-US" dirty="0" err="1" smtClean="0"/>
              <a:t>k</a:t>
            </a:r>
            <a:r>
              <a:rPr lang="en-US" baseline="30000" dirty="0" err="1" smtClean="0"/>
              <a:t>th</a:t>
            </a:r>
            <a:r>
              <a:rPr lang="en-US" dirty="0" smtClean="0"/>
              <a:t> element in your sample. For example if k is 10 and your randomly selected number between 1 and 10 was 5, then you will select persons 5, 15, 25, 35, 45, etc. </a:t>
            </a:r>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Sampling Techniques</a:t>
            </a:r>
            <a:endParaRPr lang="en-US" dirty="0"/>
          </a:p>
        </p:txBody>
      </p:sp>
      <p:sp>
        <p:nvSpPr>
          <p:cNvPr id="3" name="Content Placeholder 2"/>
          <p:cNvSpPr>
            <a:spLocks noGrp="1"/>
          </p:cNvSpPr>
          <p:nvPr>
            <p:ph idx="1"/>
          </p:nvPr>
        </p:nvSpPr>
        <p:spPr/>
        <p:txBody>
          <a:bodyPr>
            <a:normAutofit lnSpcReduction="10000"/>
          </a:bodyPr>
          <a:lstStyle/>
          <a:p>
            <a:pPr marL="633222" indent="-514350">
              <a:buFont typeface="+mj-lt"/>
              <a:buAutoNum type="arabicPeriod" startAt="3"/>
            </a:pPr>
            <a:r>
              <a:rPr lang="en-US" dirty="0" smtClean="0"/>
              <a:t>Stratified Random Sampling</a:t>
            </a:r>
          </a:p>
          <a:p>
            <a:pPr lvl="1"/>
            <a:r>
              <a:rPr lang="en-US" dirty="0" smtClean="0"/>
              <a:t>stratify your sampling frame (e.g., divide it into the males and the females if you are using gender as your stratification variable). </a:t>
            </a:r>
          </a:p>
          <a:p>
            <a:pPr lvl="1"/>
            <a:r>
              <a:rPr lang="en-US" dirty="0" smtClean="0"/>
              <a:t>take a random sample from each group (i.e., take a random sample of males and a random sample of females). Put these two sets of people together and you now have your final sample. </a:t>
            </a:r>
          </a:p>
          <a:p>
            <a:pPr lvl="1"/>
            <a:r>
              <a:rPr lang="en-US" dirty="0" smtClean="0"/>
              <a:t>Note that you could also take a systematic sample from the joined lists if that’s easier.</a:t>
            </a:r>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 Stratified Sampling</a:t>
            </a:r>
            <a:endParaRPr lang="en-US" dirty="0"/>
          </a:p>
        </p:txBody>
      </p:sp>
      <p:sp>
        <p:nvSpPr>
          <p:cNvPr id="3" name="Content Placeholder 2"/>
          <p:cNvSpPr>
            <a:spLocks noGrp="1"/>
          </p:cNvSpPr>
          <p:nvPr>
            <p:ph idx="1"/>
          </p:nvPr>
        </p:nvSpPr>
        <p:spPr/>
        <p:txBody>
          <a:bodyPr/>
          <a:lstStyle/>
          <a:p>
            <a:pPr lvl="0"/>
            <a:r>
              <a:rPr lang="en-US" dirty="0" smtClean="0"/>
              <a:t>Must make sure the subsamples (e.g., the samples of males and females) are proportional to their sizes in the population.</a:t>
            </a:r>
          </a:p>
          <a:p>
            <a:pPr lvl="0"/>
            <a:r>
              <a:rPr lang="en-US" dirty="0" smtClean="0"/>
              <a:t>Note that proportional stratified sampling is an equal probability sampling method (i.e., it is EPSEM).</a:t>
            </a:r>
          </a:p>
          <a:p>
            <a:pPr lvl="0"/>
            <a:r>
              <a:rPr lang="en-US" dirty="0" smtClean="0"/>
              <a:t>Samples in each strata is </a:t>
            </a:r>
            <a:r>
              <a:rPr lang="en-US" dirty="0" smtClean="0">
                <a:solidFill>
                  <a:srgbClr val="FF0000"/>
                </a:solidFill>
              </a:rPr>
              <a:t>homogeneous</a:t>
            </a:r>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Disproportional Stratified Sampling</a:t>
            </a:r>
            <a:endParaRPr lang="en-US" dirty="0"/>
          </a:p>
        </p:txBody>
      </p:sp>
      <p:sp>
        <p:nvSpPr>
          <p:cNvPr id="3" name="Content Placeholder 2"/>
          <p:cNvSpPr>
            <a:spLocks noGrp="1"/>
          </p:cNvSpPr>
          <p:nvPr>
            <p:ph idx="1"/>
          </p:nvPr>
        </p:nvSpPr>
        <p:spPr/>
        <p:txBody>
          <a:bodyPr/>
          <a:lstStyle/>
          <a:p>
            <a:r>
              <a:rPr lang="en-US" dirty="0" smtClean="0"/>
              <a:t>The subsamples are </a:t>
            </a:r>
            <a:r>
              <a:rPr lang="en-US" u="sng" dirty="0" smtClean="0"/>
              <a:t>not proportional </a:t>
            </a:r>
            <a:r>
              <a:rPr lang="en-US" dirty="0" smtClean="0"/>
              <a:t>to their sizes in the population.</a:t>
            </a:r>
          </a:p>
          <a:p>
            <a:endParaRPr lang="en-US" dirty="0"/>
          </a:p>
        </p:txBody>
      </p:sp>
      <p:sp>
        <p:nvSpPr>
          <p:cNvPr id="4" name="Footer Placeholder 3"/>
          <p:cNvSpPr>
            <a:spLocks noGrp="1"/>
          </p:cNvSpPr>
          <p:nvPr>
            <p:ph type="ftr" sz="quarter" idx="11"/>
          </p:nvPr>
        </p:nvSpPr>
        <p:spPr/>
        <p:txBody>
          <a:bodyPr/>
          <a:lstStyle/>
          <a:p>
            <a:r>
              <a:rPr lang="en-US" smtClean="0"/>
              <a:t>Research Methods - Dr Eric Lim</a:t>
            </a:r>
            <a:endParaRPr lang="en-US"/>
          </a:p>
        </p:txBody>
      </p:sp>
      <p:sp>
        <p:nvSpPr>
          <p:cNvPr id="5" name="Slide Number Placeholder 4"/>
          <p:cNvSpPr>
            <a:spLocks noGrp="1"/>
          </p:cNvSpPr>
          <p:nvPr>
            <p:ph type="sldNum" sz="quarter" idx="12"/>
          </p:nvPr>
        </p:nvSpPr>
        <p:spPr/>
        <p:txBody>
          <a:bodyPr/>
          <a:lstStyle/>
          <a:p>
            <a:fld id="{F150EB78-AF62-4989-8BCD-6E6613E16396}"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403</TotalTime>
  <Words>945</Words>
  <Application>Microsoft Office PowerPoint</Application>
  <PresentationFormat>On-screen Show (4:3)</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Sampling</vt:lpstr>
      <vt:lpstr>Sampling - Definition</vt:lpstr>
      <vt:lpstr>Terminology</vt:lpstr>
      <vt:lpstr>Terminology</vt:lpstr>
      <vt:lpstr>Random Sampling Techniques</vt:lpstr>
      <vt:lpstr>Random Sampling Techniques</vt:lpstr>
      <vt:lpstr>Random Sampling Techniques</vt:lpstr>
      <vt:lpstr>Proportional Stratified Sampling</vt:lpstr>
      <vt:lpstr>Disproportional Stratified Sampling</vt:lpstr>
      <vt:lpstr>Cluster Random Sampling</vt:lpstr>
      <vt:lpstr>1-Stage Cluster Sampling</vt:lpstr>
      <vt:lpstr>2-Stage Cluster Sampling</vt:lpstr>
      <vt:lpstr>Nonrandom Sampling Techniques</vt:lpstr>
      <vt:lpstr>Determining Sample Size</vt:lpstr>
      <vt:lpstr>http://www.surveysystem.com/sscalc.htm</vt:lpstr>
      <vt:lpstr>Larger Sample Size is needed when..</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Educational Research</dc:title>
  <dc:creator>Eric</dc:creator>
  <cp:lastModifiedBy>Eric</cp:lastModifiedBy>
  <cp:revision>70</cp:revision>
  <dcterms:created xsi:type="dcterms:W3CDTF">2007-06-26T06:38:36Z</dcterms:created>
  <dcterms:modified xsi:type="dcterms:W3CDTF">2008-09-29T08:30:26Z</dcterms:modified>
</cp:coreProperties>
</file>