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76" r:id="rId3"/>
    <p:sldId id="303" r:id="rId4"/>
    <p:sldId id="304" r:id="rId5"/>
    <p:sldId id="305" r:id="rId6"/>
    <p:sldId id="306" r:id="rId7"/>
    <p:sldId id="302" r:id="rId8"/>
    <p:sldId id="277" r:id="rId9"/>
    <p:sldId id="308" r:id="rId10"/>
    <p:sldId id="309" r:id="rId11"/>
    <p:sldId id="310" r:id="rId12"/>
    <p:sldId id="315" r:id="rId13"/>
    <p:sldId id="314" r:id="rId14"/>
    <p:sldId id="313" r:id="rId15"/>
    <p:sldId id="312" r:id="rId16"/>
    <p:sldId id="316" r:id="rId17"/>
    <p:sldId id="317" r:id="rId18"/>
    <p:sldId id="318" r:id="rId19"/>
    <p:sldId id="320" r:id="rId20"/>
    <p:sldId id="311" r:id="rId21"/>
    <p:sldId id="321" r:id="rId22"/>
    <p:sldId id="325" r:id="rId23"/>
    <p:sldId id="324" r:id="rId24"/>
    <p:sldId id="281" r:id="rId25"/>
    <p:sldId id="282" r:id="rId26"/>
    <p:sldId id="27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E1365C3-73BA-4F03-B9C8-B6568A276686}" type="datetimeFigureOut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C2A464-8835-403E-ADEF-B0518855774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045427-9552-4DDD-A898-26391BFE99B2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FC1AA8-FB89-4F73-9476-0151D6DA980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7FC3-93CF-4E65-AC24-BF7D5402FD68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BCD0-8E06-4003-BCF6-3B8280AE95D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62483-2F35-4369-99AE-4ABC960D0C50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A1400-E76D-4B38-B251-E87E87F2BF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A1D2E-59D4-4252-8501-06F7B282BDAA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F20DB-3D6B-4D2C-9AF1-3EEFFC6874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4ACB-9422-4E04-A81A-E1BBEC711EA5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B5F3-CE7E-4440-972D-97DC046C415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C37DE6-F037-4F61-8276-F0626E5C06E9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F03EAB-53EF-4E47-BBDC-4C17CBBB61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1D9FF-9B73-4EC0-BCA9-FB34268143D5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9463-31CF-44E5-A306-42958C9558D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758A4-5B4D-46B1-B1D2-9C0BD7962837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D0F0-A5F7-4CEE-94CD-33C0611F87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2A22-2D02-4AE2-BF96-BAD1DDA77B06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FBB0-100A-4700-9152-BA4791FA505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3543-8AD1-43E0-93B4-2D8B9CB11FC0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BC70-246F-4B9D-8EAE-C9EC8719D2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EB78-B54B-4395-8EB2-50D4BF2EA52D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9D954-5264-4532-BFF1-BA0A40373A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37CB9-DCDE-46C7-8791-E100B12BD7DF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FF78D-5AB8-497E-A291-5D2226AD34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2119E097-497D-435E-BE27-53A3B5EA976C}" type="datetime1">
              <a:rPr lang="zh-TW" altLang="en-US"/>
              <a:pPr>
                <a:defRPr/>
              </a:pPr>
              <a:t>2009/2/8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13B9BD1B-B3C4-4A32-8BD0-622B0A17C7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4" r:id="rId3"/>
    <p:sldLayoutId id="2147483668" r:id="rId4"/>
    <p:sldLayoutId id="2147483669" r:id="rId5"/>
    <p:sldLayoutId id="2147483670" r:id="rId6"/>
    <p:sldLayoutId id="2147483675" r:id="rId7"/>
    <p:sldLayoutId id="2147483676" r:id="rId8"/>
    <p:sldLayoutId id="2147483677" r:id="rId9"/>
    <p:sldLayoutId id="2147483671" r:id="rId10"/>
    <p:sldLayoutId id="2147483678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zh-TW" smtClean="0"/>
              <a:t>Lecture 6</a:t>
            </a:r>
          </a:p>
        </p:txBody>
      </p:sp>
      <p:pic>
        <p:nvPicPr>
          <p:cNvPr id="14338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3657600"/>
            <a:ext cx="893127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5.  Do not use "leading" or "loaded" questions.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b="1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smtClean="0"/>
              <a:t>Don’t lead participants where you want to be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en-US" altLang="zh-TW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smtClean="0"/>
              <a:t>Loaded word – create an emotional reaction or respond 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en-US" altLang="zh-TW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smtClean="0"/>
              <a:t>Use Neutral Wording --------- </a:t>
            </a:r>
            <a:r>
              <a:rPr lang="en-US" altLang="zh-TW" b="1" smtClean="0"/>
              <a:t>UNBIAS DATA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b="1" smtClean="0"/>
          </a:p>
        </p:txBody>
      </p:sp>
      <p:pic>
        <p:nvPicPr>
          <p:cNvPr id="23554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6. Avoid double-barreled questions.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</a:pPr>
            <a:r>
              <a:rPr lang="en-US" altLang="zh-TW" b="1" i="1" smtClean="0"/>
              <a:t>Example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en-US" altLang="zh-TW" b="1" smtClean="0"/>
              <a:t>Do you think professors should have more contact with university staff and university administrators? </a:t>
            </a:r>
          </a:p>
          <a:p>
            <a:pPr marL="728663" indent="-609600" eaLnBrk="1" hangingPunct="1">
              <a:lnSpc>
                <a:spcPct val="90000"/>
              </a:lnSpc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</a:pPr>
            <a:r>
              <a:rPr lang="en-US" altLang="zh-TW" b="1" smtClean="0"/>
              <a:t>“AND” – might be double-barreled question</a:t>
            </a:r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zh-TW" altLang="en-US" b="1" smtClean="0"/>
          </a:p>
        </p:txBody>
      </p:sp>
      <p:pic>
        <p:nvPicPr>
          <p:cNvPr id="24578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7013"/>
            <a:ext cx="8229600" cy="122078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b="1" smtClean="0"/>
              <a:t>7.  Avoid double negatives.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en-US" altLang="zh-TW" b="1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b="1" smtClean="0"/>
              <a:t>Example :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en-US" altLang="zh-TW" b="1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b="1" smtClean="0"/>
              <a:t>I </a:t>
            </a:r>
            <a:r>
              <a:rPr lang="en-US" altLang="zh-TW" b="1" i="1" u="sng" smtClean="0"/>
              <a:t>disagree</a:t>
            </a:r>
            <a:r>
              <a:rPr lang="en-US" altLang="zh-TW" b="1" smtClean="0"/>
              <a:t> that teachers </a:t>
            </a:r>
            <a:r>
              <a:rPr lang="en-US" altLang="zh-TW" b="1" i="1" u="sng" smtClean="0"/>
              <a:t>should not</a:t>
            </a:r>
            <a:r>
              <a:rPr lang="en-US" altLang="zh-TW" b="1" smtClean="0"/>
              <a:t> be required to supervise their students during library time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b="1" smtClean="0"/>
          </a:p>
        </p:txBody>
      </p:sp>
      <p:pic>
        <p:nvPicPr>
          <p:cNvPr id="25602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8. Determine whether an open-ended or a closed ended question is needed. 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b="1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smtClean="0"/>
              <a:t>Open-ended questions – qualitative data – own word 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en-US" altLang="zh-TW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smtClean="0"/>
              <a:t>How can your principle improve the morale at your school? _____________________</a:t>
            </a:r>
          </a:p>
        </p:txBody>
      </p:sp>
      <p:pic>
        <p:nvPicPr>
          <p:cNvPr id="26626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8. Determine whether an open-ended or a closed ended question is needed. 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/>
              <a:t>Closed-ended questions: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/>
              <a:t>How difficult do you find this class?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/>
              <a:t>Very difficult, somewhat difficult, not very difficult ……………………………………..</a:t>
            </a:r>
          </a:p>
        </p:txBody>
      </p:sp>
      <p:pic>
        <p:nvPicPr>
          <p:cNvPr id="27650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9.  Use mutually exclusive and exhaustive response categories for closed-ended questions. 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Mutually exclusive categories do not overlap :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0-10, 10-20, 20-30 …   not mutually exclusive</a:t>
            </a:r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zh-TW" altLang="en-US" b="1" smtClean="0"/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b="1" smtClean="0"/>
              <a:t>Less than 10, 10-19, 20-29 ...... Mutually exclusive</a:t>
            </a:r>
          </a:p>
        </p:txBody>
      </p:sp>
      <p:pic>
        <p:nvPicPr>
          <p:cNvPr id="28674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Corbel" pitchFamily="34" charset="0"/>
              <a:buNone/>
            </a:pPr>
            <a:r>
              <a:rPr lang="en-US" altLang="zh-TW" b="1" smtClean="0"/>
              <a:t>9.  Use mutually exclusive and exhaustive response categories for closed-ended questions. 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b="1" smtClean="0"/>
              <a:t>Exhaustive categories include all possible responses. Survey of adult citizen (18-19, 20-29 ……..60-69)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b="1" smtClean="0"/>
              <a:t>Where to put someone who is over 70 years old?</a:t>
            </a:r>
          </a:p>
        </p:txBody>
      </p:sp>
      <p:pic>
        <p:nvPicPr>
          <p:cNvPr id="29698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buFont typeface="Corbel" pitchFamily="34" charset="0"/>
              <a:buNone/>
            </a:pPr>
            <a:r>
              <a:rPr lang="en-US" altLang="zh-TW" b="1" smtClean="0"/>
              <a:t>10.  Include the different types of response categories available for closed-ended questionnaire items. </a:t>
            </a:r>
          </a:p>
          <a:p>
            <a:pPr marL="728663" indent="-609600" eaLnBrk="1" hangingPunct="1"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buFont typeface="Corbel" pitchFamily="34" charset="0"/>
              <a:buNone/>
            </a:pPr>
            <a:r>
              <a:rPr lang="en-US" altLang="zh-TW" b="1" smtClean="0"/>
              <a:t>Example: rating scale  : 1 2 3 4 5 6 7 </a:t>
            </a:r>
          </a:p>
          <a:p>
            <a:pPr marL="728663" indent="-609600" eaLnBrk="1" hangingPunct="1"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buFont typeface="Corbel" pitchFamily="34" charset="0"/>
              <a:buNone/>
            </a:pPr>
            <a:r>
              <a:rPr lang="en-US" altLang="zh-TW" b="1" smtClean="0"/>
              <a:t>Fully anchored rating scale : strongly agree agree neutral ……………….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b="1" smtClean="0"/>
          </a:p>
        </p:txBody>
      </p:sp>
      <p:pic>
        <p:nvPicPr>
          <p:cNvPr id="30722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buFont typeface="Corbel" pitchFamily="34" charset="0"/>
              <a:buNone/>
            </a:pPr>
            <a:r>
              <a:rPr lang="en-US" altLang="zh-TW" smtClean="0"/>
              <a:t>11. Use multiple items to measure abstract constructs.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en-US" altLang="zh-TW" smtClean="0"/>
              <a:t>- want to measures to have high reliability and validity</a:t>
            </a:r>
          </a:p>
        </p:txBody>
      </p:sp>
      <p:pic>
        <p:nvPicPr>
          <p:cNvPr id="31746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Rosenberg Self-Esteem Scale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2640013" y="6477000"/>
            <a:ext cx="5508625" cy="274638"/>
          </a:xfrm>
          <a:prstGeom prst="rect">
            <a:avLst/>
          </a:prstGeom>
          <a:noFill/>
        </p:spPr>
        <p:txBody>
          <a:bodyPr lIns="45720" rIns="4572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95000"/>
                  </a:schemeClr>
                </a:solidFill>
                <a:latin typeface="+mn-lt"/>
              </a:rPr>
              <a:t>Research Methods - Dr Eric Lim</a:t>
            </a:r>
          </a:p>
        </p:txBody>
      </p:sp>
      <p:sp>
        <p:nvSpPr>
          <p:cNvPr id="47108" name="Slide Number Placeholder 4"/>
          <p:cNvSpPr txBox="1">
            <a:spLocks noGrp="1"/>
          </p:cNvSpPr>
          <p:nvPr/>
        </p:nvSpPr>
        <p:spPr bwMode="auto">
          <a:xfrm>
            <a:off x="8204200" y="64770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b"/>
          <a:lstStyle/>
          <a:p>
            <a:pPr algn="r"/>
            <a:fld id="{E029231B-4F02-48E9-9F10-FD0AAA95659F}" type="slidenum">
              <a:rPr lang="zh-TW" altLang="en-US" sz="1200">
                <a:solidFill>
                  <a:srgbClr val="3F3F3F"/>
                </a:solidFill>
                <a:latin typeface="Corbel" pitchFamily="34" charset="0"/>
              </a:rPr>
              <a:pPr algn="r"/>
              <a:t>19</a:t>
            </a:fld>
            <a:endParaRPr lang="en-US" altLang="zh-TW" sz="1200">
              <a:solidFill>
                <a:srgbClr val="3F3F3F"/>
              </a:solidFill>
              <a:latin typeface="Corbel" pitchFamily="34" charset="0"/>
            </a:endParaRPr>
          </a:p>
        </p:txBody>
      </p:sp>
      <p:pic>
        <p:nvPicPr>
          <p:cNvPr id="47109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79248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Collection Methods - Questionnaires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Is a self-report data collection instrument that is filled out by research participants.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Questionnaires are usually hand-filled instruments, but they can also be ‘online’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Questionnaires are sometimes called survey instruments, which is fine, but the actual questionnaire should  not be called “the survey.”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The word “survey” refers to the process of using a questionnaire or interview protocol to collect data.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B3776E-01D0-416F-B575-5174B15237D1}" type="slidenum">
              <a:rPr lang="zh-TW" altLang="en-US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12. Consider using multiple methods when measuring abstract constructs.</a:t>
            </a:r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zh-TW" altLang="en-US" b="1" smtClean="0"/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mtClean="0"/>
              <a:t>only use one method of measurement, then your measurement may be an artifact of that method of measurement.</a:t>
            </a:r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zh-TW" smtClean="0"/>
          </a:p>
          <a:p>
            <a:pPr marL="728663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mtClean="0"/>
              <a:t>Two or more methods, you will be able to see whether the answers depend on the method</a:t>
            </a:r>
          </a:p>
        </p:txBody>
      </p:sp>
      <p:pic>
        <p:nvPicPr>
          <p:cNvPr id="32770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sz="2800" smtClean="0"/>
              <a:t>13. Use caution if you reverse the wording in some of the items to prevent response sets. 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sz="2800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sz="280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zh-TW" sz="2400" smtClean="0"/>
              <a:t>A </a:t>
            </a:r>
            <a:r>
              <a:rPr lang="en-US" altLang="zh-TW" sz="2400" u="sng" smtClean="0"/>
              <a:t>response set</a:t>
            </a:r>
            <a:r>
              <a:rPr lang="en-US" altLang="zh-TW" sz="2400" smtClean="0"/>
              <a:t> is the tendency of a participant to respond in a specific direction to items regardless of the item content.</a:t>
            </a:r>
          </a:p>
          <a:p>
            <a:pPr marL="728663" indent="-609600">
              <a:lnSpc>
                <a:spcPct val="80000"/>
              </a:lnSpc>
              <a:buFont typeface="Wingdings 2" pitchFamily="18" charset="2"/>
              <a:buNone/>
            </a:pPr>
            <a:endParaRPr lang="zh-TW" altLang="en-US" sz="2800" smtClean="0"/>
          </a:p>
          <a:p>
            <a:pPr marL="728663" indent="-609600">
              <a:lnSpc>
                <a:spcPct val="80000"/>
              </a:lnSpc>
              <a:buFont typeface="Wingdings 2" pitchFamily="18" charset="2"/>
              <a:buNone/>
            </a:pPr>
            <a:endParaRPr lang="zh-TW" altLang="en-US" sz="2800" smtClean="0"/>
          </a:p>
          <a:p>
            <a:pPr marL="728663" indent="-609600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800" smtClean="0"/>
              <a:t>Reverse wording forces the respondent to think about the answer to each item.   BUT</a:t>
            </a:r>
          </a:p>
          <a:p>
            <a:pPr marL="728663" indent="-609600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800" smtClean="0"/>
              <a:t>Reverse wording reduces the relibility and validity</a:t>
            </a:r>
          </a:p>
        </p:txBody>
      </p:sp>
      <p:pic>
        <p:nvPicPr>
          <p:cNvPr id="48132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smtClean="0"/>
              <a:t>14. Develop a questionnaire that is easy for the participant to use. </a:t>
            </a:r>
          </a:p>
          <a:p>
            <a:pPr marL="728663" indent="-609600">
              <a:buFont typeface="Wingdings 2" pitchFamily="18" charset="2"/>
              <a:buNone/>
            </a:pPr>
            <a:endParaRPr lang="zh-TW" altLang="en-US" smtClean="0"/>
          </a:p>
          <a:p>
            <a:pPr marL="728663" indent="-609600">
              <a:buFont typeface="Wingdings 2" pitchFamily="18" charset="2"/>
              <a:buNone/>
            </a:pPr>
            <a:r>
              <a:rPr lang="en-US" altLang="zh-TW" smtClean="0"/>
              <a:t>- not get to confused or lost</a:t>
            </a:r>
          </a:p>
          <a:p>
            <a:pPr marL="728663" indent="-609600">
              <a:buFont typeface="Wingdings 2" pitchFamily="18" charset="2"/>
              <a:buNone/>
            </a:pPr>
            <a:endParaRPr lang="en-US" altLang="zh-TW" smtClean="0"/>
          </a:p>
          <a:p>
            <a:pPr marL="728663" indent="-609600">
              <a:buFont typeface="Wingdings 2" pitchFamily="18" charset="2"/>
              <a:buNone/>
            </a:pPr>
            <a:r>
              <a:rPr lang="en-US" altLang="zh-TW" smtClean="0"/>
              <a:t>- direction are clear</a:t>
            </a:r>
          </a:p>
        </p:txBody>
      </p:sp>
      <p:pic>
        <p:nvPicPr>
          <p:cNvPr id="52228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15. Always pilot test your questionnaire. 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- some problems that you have overlooked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- after pilot testing, revise it and pilot test it again, until it works correctly</a:t>
            </a:r>
          </a:p>
          <a:p>
            <a:pPr marL="728663" indent="-609600">
              <a:buFont typeface="Wingdings 2" pitchFamily="18" charset="2"/>
              <a:buNone/>
            </a:pPr>
            <a:endParaRPr lang="zh-TW" altLang="en-US" b="1" smtClean="0"/>
          </a:p>
        </p:txBody>
      </p:sp>
      <p:pic>
        <p:nvPicPr>
          <p:cNvPr id="51204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Questionnaires : Strengths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Good for measuring attitudes and eliciting other content from research participants.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Inexpensive (especially mail questionnaires and group administered questionnaires).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Can provide information about participants’ internal meanings and ways of thinking.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Can administer to probability samples.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Quick turnaround.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Can be administered to groups.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Perceived anonymity by respondent may be high.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Moderately high measurement validity (i.e., high reliability and validity) for well constructed and validated questionnaires.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Closed-ended items can provide exact information needed by researcher.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Open-ended items can provide detailed information in respondents’ own words.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Ease of data analysis for closed-ended items.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Useful for exploration as well as confirmation.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C4AB29-27D6-4C70-BEA0-CAD46AD79242}" type="slidenum">
              <a:rPr lang="zh-TW" altLang="en-US" smtClean="0"/>
              <a:pPr/>
              <a:t>24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Questionnaires : Weaknesses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Usually must be kept short.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Reactive effects may occur (e.g., interviewees may try to show only what is socially desirable).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Non-response to selective items.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People filling out questionnaires may not recall important information and may lack self-awareness.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Response rate may be low for mail and email questionnaires.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Open-ended items may reflect differences in verbal ability, obscuring the issues of interest.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Data analysis can be time consuming for open-ended items.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700" smtClean="0"/>
              <a:t>Measures need validation.</a:t>
            </a:r>
          </a:p>
          <a:p>
            <a:pPr eaLnBrk="1" hangingPunct="1">
              <a:lnSpc>
                <a:spcPct val="80000"/>
              </a:lnSpc>
            </a:pPr>
            <a:endParaRPr lang="en-US" altLang="zh-TW" sz="27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38E247-EF9A-4E0F-8916-67F035FC7D62}" type="slidenum">
              <a:rPr lang="zh-TW" altLang="en-US" smtClean="0"/>
              <a:pPr/>
              <a:t>25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702475-3F9B-4E58-9108-A641F290BF20}" type="slidenum">
              <a:rPr lang="zh-TW" altLang="en-US" smtClean="0"/>
              <a:pPr/>
              <a:t>26</a:t>
            </a:fld>
            <a:endParaRPr lang="en-US" altLang="zh-TW" smtClean="0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</a:rPr>
              <a:t>End of Lecture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/>
              <a:t>Questionnaires</a:t>
            </a:r>
            <a:endParaRPr lang="zh-TW" altLang="en-US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Is a self-report data collection instrument that is filled out by research participants. 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mtClean="0"/>
              <a:t>          Paper-and-Pencil Instruments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/>
              <a:t>Questionnaires and Survey</a:t>
            </a:r>
            <a:endParaRPr lang="zh-TW" altLang="en-US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Questionnaires are sometimes called survey instruments,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which is fine, 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but the actual questionnaire should  not be called “the survey.” 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/>
              <a:t>Questionnaires and Survey</a:t>
            </a:r>
            <a:endParaRPr lang="zh-TW" altLang="en-US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mtClean="0"/>
              <a:t>Example: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b="1" smtClean="0"/>
              <a:t>Do a survey of smoking behavior of the student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/>
              <a:t>the instrument of data collection  - Questionnaire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mtClean="0"/>
              <a:t>Questionnaires</a:t>
            </a:r>
            <a:endParaRPr lang="zh-TW" altLang="en-U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zh-TW" altLang="en-US" smtClean="0"/>
          </a:p>
          <a:p>
            <a:pPr eaLnBrk="1" hangingPunct="1">
              <a:buFontTx/>
              <a:buChar char="-"/>
            </a:pPr>
            <a:r>
              <a:rPr lang="en-US" altLang="zh-TW" smtClean="0"/>
              <a:t>Composed of questions and/or statements</a:t>
            </a:r>
          </a:p>
          <a:p>
            <a:pPr eaLnBrk="1" hangingPunct="1">
              <a:buFontTx/>
              <a:buChar char="-"/>
            </a:pPr>
            <a:endParaRPr lang="en-US" altLang="zh-TW" smtClean="0"/>
          </a:p>
          <a:p>
            <a:pPr eaLnBrk="1" hangingPunct="1">
              <a:buFontTx/>
              <a:buNone/>
            </a:pPr>
            <a:r>
              <a:rPr lang="en-US" altLang="zh-TW" sz="3600" b="1" smtClean="0"/>
              <a:t>How to learn to write Questionnaire</a:t>
            </a:r>
          </a:p>
          <a:p>
            <a:pPr eaLnBrk="1" hangingPunct="1">
              <a:buFontTx/>
              <a:buNone/>
            </a:pPr>
            <a:endParaRPr lang="en-US" altLang="zh-TW" sz="3600" b="1" smtClean="0"/>
          </a:p>
          <a:p>
            <a:pPr eaLnBrk="1" hangingPunct="1">
              <a:buFontTx/>
              <a:buNone/>
            </a:pPr>
            <a:r>
              <a:rPr lang="en-US" altLang="zh-TW" smtClean="0"/>
              <a:t>Is look at other questionnaires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Survey Questionnaire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59DE38-D134-48FA-BCC2-8192CD27BEAE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pic>
        <p:nvPicPr>
          <p:cNvPr id="20484" name="Picture 4" descr="survey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urvey_surveycloseu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2946400" cy="220980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7" name="Picture 6" descr="survey-im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905000"/>
            <a:ext cx="4267200" cy="437624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Questionnaires’ 15 Principles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/>
          <a:lstStyle/>
          <a:p>
            <a:pPr marL="631825" indent="-51435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1. Ensure the questionnaire items match your research objectives.</a:t>
            </a:r>
          </a:p>
          <a:p>
            <a:pPr marL="631825" indent="-514350" eaLnBrk="1" hangingPunct="1">
              <a:lnSpc>
                <a:spcPct val="90000"/>
              </a:lnSpc>
              <a:buFont typeface="Corbel" pitchFamily="34" charset="0"/>
              <a:buChar char=""/>
            </a:pPr>
            <a:endParaRPr lang="en-US" altLang="zh-TW" b="1" smtClean="0"/>
          </a:p>
          <a:p>
            <a:pPr marL="631825" indent="-514350" eaLnBrk="1" hangingPunct="1">
              <a:lnSpc>
                <a:spcPct val="90000"/>
              </a:lnSpc>
              <a:buFont typeface="Corbel" pitchFamily="34" charset="0"/>
              <a:buChar char=""/>
            </a:pPr>
            <a:endParaRPr lang="en-US" altLang="zh-TW" smtClean="0"/>
          </a:p>
          <a:p>
            <a:pPr marL="631825" indent="-51435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2. Know your research participants.</a:t>
            </a:r>
          </a:p>
          <a:p>
            <a:pPr marL="631825" indent="-514350" eaLnBrk="1" hangingPunct="1">
              <a:lnSpc>
                <a:spcPct val="90000"/>
              </a:lnSpc>
            </a:pPr>
            <a:endParaRPr lang="en-US" altLang="zh-TW" b="1" smtClean="0"/>
          </a:p>
          <a:p>
            <a:pPr marL="631825" indent="-514350" eaLnBrk="1" hangingPunct="1">
              <a:lnSpc>
                <a:spcPct val="90000"/>
              </a:lnSpc>
            </a:pPr>
            <a:r>
              <a:rPr lang="en-US" altLang="zh-TW" smtClean="0"/>
              <a:t>Your participants (not you) filling out the questionnaire – demographic and cultural characteristics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Research Methods - Dr Eric Lim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FDBC9-8D45-4640-8688-A123F9EB4E24}" type="slidenum">
              <a:rPr lang="zh-TW" altLang="en-US" smtClean="0"/>
              <a:pPr/>
              <a:t>8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3.  Use natural and familiar language.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Char char=""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smtClean="0"/>
              <a:t>           Easy and familiar …….. </a:t>
            </a:r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Char char=""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Char char=""/>
            </a:pPr>
            <a:endParaRPr lang="en-US" altLang="zh-TW" b="1" smtClean="0"/>
          </a:p>
          <a:p>
            <a:pPr marL="728663" indent="-609600" eaLnBrk="1" hangingPunct="1">
              <a:lnSpc>
                <a:spcPct val="90000"/>
              </a:lnSpc>
              <a:buFont typeface="Corbel" pitchFamily="34" charset="0"/>
              <a:buNone/>
            </a:pPr>
            <a:r>
              <a:rPr lang="en-US" altLang="zh-TW" b="1" smtClean="0"/>
              <a:t>4.   Be clear, precise, and relatively short.</a:t>
            </a:r>
          </a:p>
          <a:p>
            <a:pPr marL="728663" indent="-609600" eaLnBrk="1" hangingPunct="1">
              <a:buFont typeface="Wingdings 2" pitchFamily="18" charset="2"/>
              <a:buNone/>
            </a:pPr>
            <a:endParaRPr lang="zh-TW" altLang="en-US" b="1" smtClean="0"/>
          </a:p>
          <a:p>
            <a:pPr marL="728663" indent="-609600" eaLnBrk="1" hangingPunct="1">
              <a:buFont typeface="Wingdings 2" pitchFamily="18" charset="2"/>
              <a:buNone/>
            </a:pPr>
            <a:r>
              <a:rPr lang="zh-TW" altLang="en-US" b="1" smtClean="0"/>
              <a:t>        </a:t>
            </a:r>
            <a:r>
              <a:rPr lang="en-US" altLang="zh-TW" smtClean="0"/>
              <a:t>if participants not understand – data not valid.         Long question stressful!!!!!!!!!!!!</a:t>
            </a:r>
            <a:endParaRPr lang="en-US" altLang="zh-TW" b="1" smtClean="0"/>
          </a:p>
        </p:txBody>
      </p:sp>
      <p:pic>
        <p:nvPicPr>
          <p:cNvPr id="22530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8"/>
            <a:ext cx="8229600" cy="122078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787</TotalTime>
  <Words>787</Words>
  <Application>Microsoft Office PowerPoint</Application>
  <PresentationFormat>On-screen Show (4:3)</PresentationFormat>
  <Paragraphs>148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Arial</vt:lpstr>
      <vt:lpstr>Corbel</vt:lpstr>
      <vt:lpstr>Wingdings 2</vt:lpstr>
      <vt:lpstr>Wingdings</vt:lpstr>
      <vt:lpstr>Wingdings 3</vt:lpstr>
      <vt:lpstr>Calibri</vt:lpstr>
      <vt:lpstr>新細明體</vt:lpstr>
      <vt:lpstr>Module</vt:lpstr>
      <vt:lpstr>Module</vt:lpstr>
      <vt:lpstr>Module</vt:lpstr>
      <vt:lpstr>Module</vt:lpstr>
      <vt:lpstr>Module</vt:lpstr>
      <vt:lpstr>Module</vt:lpstr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Meng Wong</cp:lastModifiedBy>
  <cp:revision>92</cp:revision>
  <dcterms:created xsi:type="dcterms:W3CDTF">2007-06-26T06:38:36Z</dcterms:created>
  <dcterms:modified xsi:type="dcterms:W3CDTF">2009-02-08T07:14:14Z</dcterms:modified>
</cp:coreProperties>
</file>