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36"/>
  </p:notesMasterIdLst>
  <p:sldIdLst>
    <p:sldId id="256" r:id="rId2"/>
    <p:sldId id="257" r:id="rId3"/>
    <p:sldId id="273" r:id="rId4"/>
    <p:sldId id="274" r:id="rId5"/>
    <p:sldId id="275" r:id="rId6"/>
    <p:sldId id="276" r:id="rId7"/>
    <p:sldId id="302" r:id="rId8"/>
    <p:sldId id="277" r:id="rId9"/>
    <p:sldId id="278" r:id="rId10"/>
    <p:sldId id="279" r:id="rId11"/>
    <p:sldId id="280" r:id="rId12"/>
    <p:sldId id="281" r:id="rId13"/>
    <p:sldId id="282" r:id="rId14"/>
    <p:sldId id="283" r:id="rId15"/>
    <p:sldId id="284" r:id="rId16"/>
    <p:sldId id="285" r:id="rId17"/>
    <p:sldId id="303" r:id="rId18"/>
    <p:sldId id="286" r:id="rId19"/>
    <p:sldId id="287" r:id="rId20"/>
    <p:sldId id="288" r:id="rId21"/>
    <p:sldId id="300" r:id="rId22"/>
    <p:sldId id="289" r:id="rId23"/>
    <p:sldId id="290" r:id="rId24"/>
    <p:sldId id="291" r:id="rId25"/>
    <p:sldId id="301" r:id="rId26"/>
    <p:sldId id="292" r:id="rId27"/>
    <p:sldId id="293" r:id="rId28"/>
    <p:sldId id="294" r:id="rId29"/>
    <p:sldId id="295" r:id="rId30"/>
    <p:sldId id="296" r:id="rId31"/>
    <p:sldId id="298" r:id="rId32"/>
    <p:sldId id="297" r:id="rId33"/>
    <p:sldId id="299" r:id="rId34"/>
    <p:sldId id="272" r:id="rId3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2" d="100"/>
          <a:sy n="72" d="100"/>
        </p:scale>
        <p:origin x="-1104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8" d="100"/>
        <a:sy n="58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4899F0-87CA-43D7-A805-EEB9C753D78F}" type="datetimeFigureOut">
              <a:rPr lang="en-US" smtClean="0"/>
              <a:pPr/>
              <a:t>4/30/2008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84F4C0-2D08-4790-8C7C-65D099EAFA3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6AC7B-FE00-471B-97B8-3D7C78A1385A}" type="datetime1">
              <a:rPr lang="en-US" smtClean="0"/>
              <a:pPr/>
              <a:t>4/30/2008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Research Methods - Dr Eric Lim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0EB78-AF62-4989-8BCD-6E6613E1639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80043-F389-4D3D-8E53-E5A811024FDD}" type="datetime1">
              <a:rPr lang="en-US" smtClean="0"/>
              <a:pPr/>
              <a:t>4/30/2008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Research Methods - Dr Eric Lim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0EB78-AF62-4989-8BCD-6E6613E163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80E7D-4EE5-4AD7-86DE-7F4C78FFE80B}" type="datetime1">
              <a:rPr lang="en-US" smtClean="0"/>
              <a:pPr/>
              <a:t>4/30/2008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r>
              <a:rPr lang="en-US" smtClean="0"/>
              <a:t>Research Methods - Dr Eric Lim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0EB78-AF62-4989-8BCD-6E6613E163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E3D41-4909-48CB-98BC-1C3F8046D461}" type="datetime1">
              <a:rPr lang="en-US" smtClean="0"/>
              <a:pPr/>
              <a:t>4/30/2008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Research Methods - Dr Eric Lim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0EB78-AF62-4989-8BCD-6E6613E163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19786-6FB1-48BE-BD02-1FE91CD23B99}" type="datetime1">
              <a:rPr lang="en-US" smtClean="0"/>
              <a:pPr/>
              <a:t>4/30/2008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Research Methods - Dr Eric Lim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0EB78-AF62-4989-8BCD-6E6613E163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3D9EB-A2D2-4B3F-9078-671D88218A3E}" type="datetime1">
              <a:rPr lang="en-US" smtClean="0"/>
              <a:pPr/>
              <a:t>4/30/2008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Research Methods - Dr Eric Lim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0EB78-AF62-4989-8BCD-6E6613E163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CE7F9-9251-4112-9F83-9F21363141BF}" type="datetime1">
              <a:rPr lang="en-US" smtClean="0"/>
              <a:pPr/>
              <a:t>4/30/2008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Research Methods - Dr Eric Lim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0EB78-AF62-4989-8BCD-6E6613E163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24182-C077-4A73-A6B6-B07E893804B1}" type="datetime1">
              <a:rPr lang="en-US" smtClean="0"/>
              <a:pPr/>
              <a:t>4/30/2008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Research Methods - Dr Eric Lim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0EB78-AF62-4989-8BCD-6E6613E163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9186A-3791-4929-9FE9-80F12B18B3D8}" type="datetime1">
              <a:rPr lang="en-US" smtClean="0"/>
              <a:pPr/>
              <a:t>4/30/2008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Research Methods - Dr Eric Lim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0EB78-AF62-4989-8BCD-6E6613E163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87F4B-9B38-4A8D-A87E-6FDF39778A99}" type="datetime1">
              <a:rPr lang="en-US" smtClean="0"/>
              <a:pPr/>
              <a:t>4/30/2008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Research Methods - Dr Eric Lim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0EB78-AF62-4989-8BCD-6E6613E1639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F4955879-F381-42F5-AC5B-B817091E8022}" type="datetime1">
              <a:rPr lang="en-US" smtClean="0"/>
              <a:pPr/>
              <a:t>4/30/2008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r>
              <a:rPr lang="en-US" smtClean="0"/>
              <a:t>Research Methods - Dr Eric Lim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F150EB78-AF62-4989-8BCD-6E6613E163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8545CF75-4A49-492D-A82D-183993D5788F}" type="datetime1">
              <a:rPr lang="en-US" smtClean="0"/>
              <a:pPr/>
              <a:t>4/30/2008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r>
              <a:rPr lang="en-US" smtClean="0"/>
              <a:t>Research Methods - Dr Eric Lim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F150EB78-AF62-4989-8BCD-6E6613E1639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gi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Data Collection Methods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Lecture 6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Questionnaires’ 15 Principles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775191"/>
            <a:ext cx="8610600" cy="4625609"/>
          </a:xfrm>
        </p:spPr>
        <p:txBody>
          <a:bodyPr>
            <a:normAutofit lnSpcReduction="10000"/>
          </a:bodyPr>
          <a:lstStyle/>
          <a:p>
            <a:pPr marL="633222" indent="-514350">
              <a:buFont typeface="+mj-lt"/>
              <a:buAutoNum type="arabicPeriod" startAt="12"/>
            </a:pPr>
            <a:r>
              <a:rPr lang="en-US" dirty="0" smtClean="0"/>
              <a:t>Consider using multiple methods when measuring abstract constructs.</a:t>
            </a:r>
          </a:p>
          <a:p>
            <a:pPr marL="633222" indent="-514350">
              <a:buFont typeface="+mj-lt"/>
              <a:buAutoNum type="arabicPeriod" startAt="12"/>
            </a:pPr>
            <a:r>
              <a:rPr lang="en-US" dirty="0" smtClean="0"/>
              <a:t>Use caution if you reverse the wording in some of the items to prevent response sets. </a:t>
            </a:r>
          </a:p>
          <a:p>
            <a:pPr marL="971550" lvl="1" indent="-514350"/>
            <a:r>
              <a:rPr lang="en-US" dirty="0" smtClean="0"/>
              <a:t>A </a:t>
            </a:r>
            <a:r>
              <a:rPr lang="en-US" u="sng" dirty="0" smtClean="0"/>
              <a:t>response set</a:t>
            </a:r>
            <a:r>
              <a:rPr lang="en-US" dirty="0" smtClean="0"/>
              <a:t> is the tendency of a participant to respond in a specific direction to items regardless of the item content.</a:t>
            </a:r>
          </a:p>
          <a:p>
            <a:pPr marL="633222" indent="-514350">
              <a:buFont typeface="+mj-lt"/>
              <a:buAutoNum type="arabicPeriod" startAt="12"/>
            </a:pPr>
            <a:r>
              <a:rPr lang="en-US" dirty="0" smtClean="0"/>
              <a:t>Develop a questionnaire that is easy for the participant to use. </a:t>
            </a:r>
          </a:p>
          <a:p>
            <a:pPr marL="633222" indent="-514350">
              <a:buFont typeface="+mj-lt"/>
              <a:buAutoNum type="arabicPeriod" startAt="12"/>
            </a:pPr>
            <a:r>
              <a:rPr lang="en-US" dirty="0" smtClean="0"/>
              <a:t>Always pilot test your questionnaire.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Research Methods - Dr Eric Lim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0EB78-AF62-4989-8BCD-6E6613E16396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Rosenberg Self-Esteem Scale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Research Methods - Dr Eric Lim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0EB78-AF62-4989-8BCD-6E6613E16396}" type="slidenum">
              <a:rPr lang="en-US" smtClean="0"/>
              <a:pPr/>
              <a:t>11</a:t>
            </a:fld>
            <a:endParaRPr lang="en-US"/>
          </a:p>
        </p:txBody>
      </p:sp>
      <p:pic>
        <p:nvPicPr>
          <p:cNvPr id="1026" name="Picture 2" descr="image00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1676400"/>
            <a:ext cx="7924800" cy="47581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Questionnaires : Strengths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lvl="0"/>
            <a:r>
              <a:rPr lang="en-US" dirty="0" smtClean="0"/>
              <a:t>Good for measuring attitudes and eliciting other content from research participants.</a:t>
            </a:r>
          </a:p>
          <a:p>
            <a:pPr lvl="0"/>
            <a:r>
              <a:rPr lang="en-US" dirty="0" smtClean="0"/>
              <a:t>Inexpensive (especially mail questionnaires and group administered questionnaires).</a:t>
            </a:r>
          </a:p>
          <a:p>
            <a:pPr lvl="0"/>
            <a:r>
              <a:rPr lang="en-US" dirty="0" smtClean="0"/>
              <a:t>Can provide information about participants’ internal meanings and ways of thinking.</a:t>
            </a:r>
          </a:p>
          <a:p>
            <a:pPr lvl="0"/>
            <a:r>
              <a:rPr lang="en-US" dirty="0" smtClean="0"/>
              <a:t>Can administer to probability samples.</a:t>
            </a:r>
          </a:p>
          <a:p>
            <a:pPr lvl="0"/>
            <a:r>
              <a:rPr lang="en-US" dirty="0" smtClean="0"/>
              <a:t>Quick turnaround.</a:t>
            </a:r>
          </a:p>
          <a:p>
            <a:pPr lvl="0"/>
            <a:r>
              <a:rPr lang="en-US" dirty="0" smtClean="0"/>
              <a:t>Can be administered to groups.</a:t>
            </a:r>
          </a:p>
          <a:p>
            <a:pPr lvl="0"/>
            <a:r>
              <a:rPr lang="en-US" dirty="0" smtClean="0"/>
              <a:t>Perceived anonymity by respondent may be high.</a:t>
            </a:r>
          </a:p>
          <a:p>
            <a:pPr lvl="0"/>
            <a:r>
              <a:rPr lang="en-US" dirty="0" smtClean="0"/>
              <a:t>Moderately high measurement validity (i.e., high reliability and validity) for well constructed and validated questionnaires.</a:t>
            </a:r>
          </a:p>
          <a:p>
            <a:pPr lvl="0"/>
            <a:r>
              <a:rPr lang="en-US" dirty="0" smtClean="0"/>
              <a:t>Closed-ended items can provide exact information needed by researcher.</a:t>
            </a:r>
          </a:p>
          <a:p>
            <a:pPr lvl="0"/>
            <a:r>
              <a:rPr lang="en-US" dirty="0" smtClean="0"/>
              <a:t>Open-ended items can provide detailed information in respondents’ own words. </a:t>
            </a:r>
          </a:p>
          <a:p>
            <a:pPr lvl="0"/>
            <a:r>
              <a:rPr lang="en-US" dirty="0" smtClean="0"/>
              <a:t>Ease of data analysis for closed-ended items.</a:t>
            </a:r>
          </a:p>
          <a:p>
            <a:pPr lvl="0"/>
            <a:r>
              <a:rPr lang="en-US" dirty="0" smtClean="0"/>
              <a:t>Useful for exploration as well as confirmation.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Research Methods - Dr Eric Lim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0EB78-AF62-4989-8BCD-6E6613E16396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Questionnaires : Weaknesses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8458200" cy="4625609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en-US" dirty="0" smtClean="0"/>
              <a:t>Usually must be kept short.</a:t>
            </a:r>
          </a:p>
          <a:p>
            <a:pPr lvl="0"/>
            <a:r>
              <a:rPr lang="en-US" dirty="0" smtClean="0"/>
              <a:t>Reactive effects may occur (e.g., interviewees may try to show only what is socially desirable).</a:t>
            </a:r>
          </a:p>
          <a:p>
            <a:pPr lvl="0"/>
            <a:r>
              <a:rPr lang="en-US" dirty="0" smtClean="0"/>
              <a:t>Non-response to selective items.</a:t>
            </a:r>
          </a:p>
          <a:p>
            <a:pPr lvl="0"/>
            <a:r>
              <a:rPr lang="en-US" dirty="0" smtClean="0"/>
              <a:t>People filling out questionnaires may not recall important information and may lack self-awareness.</a:t>
            </a:r>
          </a:p>
          <a:p>
            <a:pPr lvl="0"/>
            <a:r>
              <a:rPr lang="en-US" dirty="0" smtClean="0"/>
              <a:t>Response rate may be low for mail and email questionnaires.</a:t>
            </a:r>
          </a:p>
          <a:p>
            <a:pPr lvl="0"/>
            <a:r>
              <a:rPr lang="en-US" dirty="0" smtClean="0"/>
              <a:t>Open-ended items may reflect differences in verbal ability, obscuring the issues of interest. </a:t>
            </a:r>
          </a:p>
          <a:p>
            <a:pPr lvl="0"/>
            <a:r>
              <a:rPr lang="en-US" dirty="0" smtClean="0"/>
              <a:t>Data analysis can be time consuming for open-ended items.</a:t>
            </a:r>
          </a:p>
          <a:p>
            <a:pPr lvl="0"/>
            <a:r>
              <a:rPr lang="en-US" dirty="0" smtClean="0"/>
              <a:t>Measures need validation.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Research Methods - Dr Eric Lim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0EB78-AF62-4989-8BCD-6E6613E16396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Collection Methods - Interviews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8382000" cy="4625609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The interviewer asks the interviewee questions (in-person or over the telephone). </a:t>
            </a:r>
          </a:p>
          <a:p>
            <a:pPr lvl="1"/>
            <a:r>
              <a:rPr lang="en-US" dirty="0" smtClean="0"/>
              <a:t>Trust and rapport are important. </a:t>
            </a:r>
          </a:p>
          <a:p>
            <a:pPr lvl="1"/>
            <a:r>
              <a:rPr lang="en-US" u="sng" dirty="0" smtClean="0"/>
              <a:t>Probing</a:t>
            </a:r>
            <a:r>
              <a:rPr lang="en-US" dirty="0" smtClean="0"/>
              <a:t> is available (unlike in paper-and-pencil questionnaires) and is used to reach clarity or gain additional information </a:t>
            </a:r>
          </a:p>
          <a:p>
            <a:pPr lvl="1"/>
            <a:r>
              <a:rPr lang="en-US" dirty="0" smtClean="0"/>
              <a:t>Here are some examples of standard probes:  </a:t>
            </a:r>
          </a:p>
          <a:p>
            <a:pPr lvl="2"/>
            <a:r>
              <a:rPr lang="en-US" dirty="0" smtClean="0"/>
              <a:t>- Anything else?</a:t>
            </a:r>
          </a:p>
          <a:p>
            <a:pPr lvl="2"/>
            <a:r>
              <a:rPr lang="en-US" dirty="0" smtClean="0"/>
              <a:t>- Any other reason?</a:t>
            </a:r>
          </a:p>
          <a:p>
            <a:pPr lvl="2"/>
            <a:r>
              <a:rPr lang="en-US" dirty="0" smtClean="0"/>
              <a:t>- What do you mean? </a:t>
            </a:r>
          </a:p>
          <a:p>
            <a:r>
              <a:rPr lang="en-US" dirty="0" smtClean="0"/>
              <a:t>Interviews may be quantitative or qualitative.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Research Methods - Dr Eric Lim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0EB78-AF62-4989-8BCD-6E6613E16396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Quantitative Interviews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Are standardized (i.e., the same information is provided to everyone). </a:t>
            </a:r>
          </a:p>
          <a:p>
            <a:pPr lvl="0"/>
            <a:r>
              <a:rPr lang="en-US" dirty="0" smtClean="0"/>
              <a:t>Use closed-ended questions. 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Research Methods - Dr Eric Lim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0EB78-AF62-4989-8BCD-6E6613E16396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Qualitative Interviews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76400"/>
            <a:ext cx="8686800" cy="4625609"/>
          </a:xfrm>
        </p:spPr>
        <p:txBody>
          <a:bodyPr>
            <a:normAutofit/>
          </a:bodyPr>
          <a:lstStyle/>
          <a:p>
            <a:pPr lvl="0"/>
            <a:r>
              <a:rPr lang="en-US" sz="3600" dirty="0" smtClean="0"/>
              <a:t>They are based on open-ended questions. </a:t>
            </a:r>
          </a:p>
          <a:p>
            <a:r>
              <a:rPr lang="en-US" sz="3600" dirty="0" smtClean="0"/>
              <a:t>There are three types of qualitative interviews.</a:t>
            </a:r>
          </a:p>
          <a:p>
            <a:pPr lvl="1"/>
            <a:r>
              <a:rPr lang="en-US" sz="3600" dirty="0" smtClean="0"/>
              <a:t>Informal Conversational</a:t>
            </a:r>
          </a:p>
          <a:p>
            <a:pPr lvl="1"/>
            <a:r>
              <a:rPr lang="en-US" sz="3600" dirty="0" smtClean="0"/>
              <a:t>Interview Guide Approach</a:t>
            </a:r>
          </a:p>
          <a:p>
            <a:pPr lvl="1"/>
            <a:r>
              <a:rPr lang="en-US" sz="3600" dirty="0" err="1" smtClean="0"/>
              <a:t>Standardised</a:t>
            </a:r>
            <a:r>
              <a:rPr lang="en-US" sz="3600" dirty="0" smtClean="0"/>
              <a:t> Open-Ended </a:t>
            </a:r>
            <a:endParaRPr lang="en-US" sz="3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Research Methods - Dr Eric Lim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0EB78-AF62-4989-8BCD-6E6613E16396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nterview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4600" y="1524000"/>
            <a:ext cx="6391275" cy="47815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Interview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Research Methods - Dr Eric Lim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0EB78-AF62-4989-8BCD-6E6613E16396}" type="slidenum">
              <a:rPr lang="en-US" smtClean="0"/>
              <a:pPr/>
              <a:t>17</a:t>
            </a:fld>
            <a:endParaRPr lang="en-US"/>
          </a:p>
        </p:txBody>
      </p:sp>
      <p:pic>
        <p:nvPicPr>
          <p:cNvPr id="6" name="Picture 5" descr="interview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" y="3657600"/>
            <a:ext cx="2723606" cy="2647950"/>
          </a:xfrm>
          <a:prstGeom prst="rect">
            <a:avLst/>
          </a:prstGeom>
          <a:ln>
            <a:solidFill>
              <a:srgbClr val="FF0000"/>
            </a:solidFill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Interviews - Strengths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775191"/>
            <a:ext cx="8610600" cy="4625609"/>
          </a:xfrm>
        </p:spPr>
        <p:txBody>
          <a:bodyPr>
            <a:normAutofit fontScale="70000" lnSpcReduction="20000"/>
          </a:bodyPr>
          <a:lstStyle/>
          <a:p>
            <a:pPr lvl="0"/>
            <a:r>
              <a:rPr lang="en-US" sz="3400" dirty="0" smtClean="0"/>
              <a:t>Good for measuring attitudes and most other content of interest.</a:t>
            </a:r>
          </a:p>
          <a:p>
            <a:pPr lvl="0"/>
            <a:r>
              <a:rPr lang="en-US" sz="3400" dirty="0" smtClean="0"/>
              <a:t>Allows probing and posing of follow-up questions by the interviewer.</a:t>
            </a:r>
          </a:p>
          <a:p>
            <a:pPr lvl="0"/>
            <a:r>
              <a:rPr lang="en-US" sz="3400" dirty="0" smtClean="0"/>
              <a:t>Can provide in-depth information.</a:t>
            </a:r>
          </a:p>
          <a:p>
            <a:pPr lvl="0"/>
            <a:r>
              <a:rPr lang="en-US" sz="3400" dirty="0" smtClean="0"/>
              <a:t>Can provide information about participants’ internal meanings and ways of thinking. </a:t>
            </a:r>
          </a:p>
          <a:p>
            <a:pPr lvl="0"/>
            <a:r>
              <a:rPr lang="en-US" sz="3400" dirty="0" smtClean="0"/>
              <a:t>Closed-ended interviews provide exact information needed by researcher.</a:t>
            </a:r>
          </a:p>
          <a:p>
            <a:pPr lvl="0"/>
            <a:r>
              <a:rPr lang="en-US" sz="3400" dirty="0" smtClean="0"/>
              <a:t>Telephone and e-mail interviews provide very quick turnaround.</a:t>
            </a:r>
          </a:p>
          <a:p>
            <a:pPr lvl="0"/>
            <a:r>
              <a:rPr lang="en-US" sz="3400" dirty="0" smtClean="0"/>
              <a:t>Moderately high measurement validity (i.e., high reliability and validity) for well constructed and tested interview protocols.</a:t>
            </a:r>
          </a:p>
          <a:p>
            <a:pPr lvl="0"/>
            <a:r>
              <a:rPr lang="en-US" sz="3400" dirty="0" smtClean="0"/>
              <a:t>Can use with probability samples.</a:t>
            </a:r>
          </a:p>
          <a:p>
            <a:pPr lvl="0"/>
            <a:r>
              <a:rPr lang="en-US" sz="3400" dirty="0" smtClean="0"/>
              <a:t>Relatively high response rates are often attainable.</a:t>
            </a:r>
          </a:p>
          <a:p>
            <a:pPr lvl="0"/>
            <a:r>
              <a:rPr lang="en-US" sz="3400" dirty="0" smtClean="0"/>
              <a:t>Useful for exploration as well as confirmation.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Research Methods - Dr Eric Lim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0EB78-AF62-4989-8BCD-6E6613E16396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Interviews - Weaknesses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8534400" cy="4625609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en-US" dirty="0" smtClean="0"/>
              <a:t>In-person interviews usually are expensive and time consuming.</a:t>
            </a:r>
          </a:p>
          <a:p>
            <a:pPr lvl="0"/>
            <a:r>
              <a:rPr lang="en-US" dirty="0" smtClean="0"/>
              <a:t>Reactive effects (e.g., interviewees may try to show only what is socially desirable). </a:t>
            </a:r>
          </a:p>
          <a:p>
            <a:pPr lvl="0"/>
            <a:r>
              <a:rPr lang="en-US" dirty="0" smtClean="0"/>
              <a:t>Investigator effects may occur (e.g., untrained interviewers may distort data because of personal biases and poor interviewing skills).</a:t>
            </a:r>
          </a:p>
          <a:p>
            <a:pPr lvl="0"/>
            <a:r>
              <a:rPr lang="en-US" dirty="0" smtClean="0"/>
              <a:t>Interviewees may not recall important information and may lack self-awareness.</a:t>
            </a:r>
          </a:p>
          <a:p>
            <a:pPr lvl="0"/>
            <a:r>
              <a:rPr lang="en-US" dirty="0" smtClean="0"/>
              <a:t>Perceived anonymity by respondents may be low.</a:t>
            </a:r>
          </a:p>
          <a:p>
            <a:pPr lvl="0"/>
            <a:r>
              <a:rPr lang="en-US" dirty="0" smtClean="0"/>
              <a:t>Data analysis can be time consuming for open-ended items.</a:t>
            </a:r>
          </a:p>
          <a:p>
            <a:pPr lvl="0"/>
            <a:r>
              <a:rPr lang="en-US" dirty="0" smtClean="0"/>
              <a:t>Measures need validation.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Research Methods - Dr Eric Lim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0EB78-AF62-4989-8BCD-6E6613E16396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Collection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lvl="0"/>
            <a:r>
              <a:rPr lang="en-US" sz="4400" b="1" dirty="0" smtClean="0"/>
              <a:t>Tests</a:t>
            </a:r>
            <a:r>
              <a:rPr lang="en-US" sz="4400" dirty="0" smtClean="0"/>
              <a:t> (i.e., includes standardized tests that usually include information on reliability, validity, and norms as well as tests constructed by researchers for specific purposes, skills tests, etc). </a:t>
            </a:r>
            <a:br>
              <a:rPr lang="en-US" sz="4400" dirty="0" smtClean="0"/>
            </a:br>
            <a:r>
              <a:rPr lang="en-US" sz="4400" dirty="0" smtClean="0"/>
              <a:t>  </a:t>
            </a:r>
          </a:p>
          <a:p>
            <a:pPr lvl="0"/>
            <a:r>
              <a:rPr lang="fr-FR" sz="4400" b="1" dirty="0" smtClean="0"/>
              <a:t>Questionnaires</a:t>
            </a:r>
            <a:r>
              <a:rPr lang="fr-FR" sz="4400" dirty="0" smtClean="0"/>
              <a:t> (i.e., self-report instruments). </a:t>
            </a:r>
            <a:br>
              <a:rPr lang="fr-FR" sz="4400" dirty="0" smtClean="0"/>
            </a:br>
            <a:r>
              <a:rPr lang="fr-FR" sz="4400" dirty="0" smtClean="0"/>
              <a:t>  </a:t>
            </a:r>
            <a:endParaRPr lang="en-US" sz="4400" dirty="0" smtClean="0"/>
          </a:p>
          <a:p>
            <a:pPr lvl="0"/>
            <a:r>
              <a:rPr lang="en-US" sz="4400" b="1" dirty="0" smtClean="0"/>
              <a:t>Interviews</a:t>
            </a:r>
            <a:r>
              <a:rPr lang="en-US" sz="4400" dirty="0" smtClean="0"/>
              <a:t> (i.e., situations where the researcher interviews the participants). </a:t>
            </a:r>
            <a:br>
              <a:rPr lang="en-US" sz="4400" dirty="0" smtClean="0"/>
            </a:br>
            <a:r>
              <a:rPr lang="en-US" sz="4400" dirty="0" smtClean="0"/>
              <a:t>  </a:t>
            </a:r>
          </a:p>
          <a:p>
            <a:pPr lvl="0"/>
            <a:r>
              <a:rPr lang="en-US" sz="4400" b="1" dirty="0" smtClean="0"/>
              <a:t>Focus groups </a:t>
            </a:r>
            <a:r>
              <a:rPr lang="en-US" sz="4400" dirty="0" smtClean="0"/>
              <a:t>(i.e., a small group discussion with a group moderator present to keep the discussion focused). </a:t>
            </a:r>
            <a:br>
              <a:rPr lang="en-US" sz="4400" dirty="0" smtClean="0"/>
            </a:br>
            <a:r>
              <a:rPr lang="en-US" sz="4400" dirty="0" smtClean="0"/>
              <a:t>  </a:t>
            </a:r>
          </a:p>
          <a:p>
            <a:pPr lvl="0"/>
            <a:r>
              <a:rPr lang="en-US" sz="4400" b="1" dirty="0" smtClean="0"/>
              <a:t>Observation</a:t>
            </a:r>
            <a:r>
              <a:rPr lang="en-US" sz="4400" dirty="0" smtClean="0"/>
              <a:t> (i.e., looking at what people actually do). </a:t>
            </a:r>
            <a:br>
              <a:rPr lang="en-US" sz="4400" dirty="0" smtClean="0"/>
            </a:br>
            <a:r>
              <a:rPr lang="en-US" sz="4400" dirty="0" smtClean="0"/>
              <a:t>  </a:t>
            </a:r>
          </a:p>
          <a:p>
            <a:r>
              <a:rPr lang="en-US" sz="4400" b="1" dirty="0" smtClean="0"/>
              <a:t>Existing or Secondary data </a:t>
            </a:r>
            <a:r>
              <a:rPr lang="en-US" sz="4400" dirty="0" smtClean="0"/>
              <a:t>(i.e., using data that are originally collected and then archived or any other kind of “data” that was simply left behind at an earlier time for some other purpose).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0EB78-AF62-4989-8BCD-6E6613E16396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Research Methods - Dr Eric Lim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Collection Methods – Focus Groups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Is a situation where a focus group moderator keeps a small and homogeneous group (of 6-12 people) focused on the discussion of a research topic or issue. </a:t>
            </a:r>
          </a:p>
          <a:p>
            <a:pPr lvl="1"/>
            <a:r>
              <a:rPr lang="en-US" dirty="0" smtClean="0"/>
              <a:t>Focus group sessions generally last between one and three hours and they are recorded using audio and/or videotapes. </a:t>
            </a:r>
          </a:p>
          <a:p>
            <a:pPr lvl="1"/>
            <a:r>
              <a:rPr lang="en-US" dirty="0" smtClean="0"/>
              <a:t>Focus groups are useful for exploring ideas and obtaining in-depth information about how people think about an issue. </a:t>
            </a:r>
          </a:p>
          <a:p>
            <a:pPr lvl="1"/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Research Methods - Dr Eric Lim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0EB78-AF62-4989-8BCD-6E6613E16396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Focus Group - Settings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Research Methods - Dr Eric Lim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0EB78-AF62-4989-8BCD-6E6613E16396}" type="slidenum">
              <a:rPr lang="en-US" smtClean="0"/>
              <a:pPr/>
              <a:t>21</a:t>
            </a:fld>
            <a:endParaRPr lang="en-US"/>
          </a:p>
        </p:txBody>
      </p:sp>
      <p:pic>
        <p:nvPicPr>
          <p:cNvPr id="5" name="Picture 4" descr="FocusGroup0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1600200"/>
            <a:ext cx="3200400" cy="3050381"/>
          </a:xfrm>
          <a:prstGeom prst="rect">
            <a:avLst/>
          </a:prstGeom>
          <a:effectLst>
            <a:reflection blurRad="6350" stA="50000" endA="300" endPos="55500" dist="50800" dir="5400000" sy="-100000" algn="bl" rotWithShape="0"/>
          </a:effectLst>
        </p:spPr>
      </p:pic>
      <p:pic>
        <p:nvPicPr>
          <p:cNvPr id="6" name="Picture 5" descr="FG room inside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29000" y="2438400"/>
            <a:ext cx="5486400" cy="3708400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Focus Groups - Strengths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Useful for exploring ideas and concepts.</a:t>
            </a:r>
          </a:p>
          <a:p>
            <a:pPr lvl="0"/>
            <a:r>
              <a:rPr lang="en-US" dirty="0" smtClean="0"/>
              <a:t>Provides window into participants’ internal thinking.</a:t>
            </a:r>
          </a:p>
          <a:p>
            <a:pPr lvl="0"/>
            <a:r>
              <a:rPr lang="en-US" dirty="0" smtClean="0"/>
              <a:t>Can obtain in-depth information.</a:t>
            </a:r>
          </a:p>
          <a:p>
            <a:pPr lvl="0"/>
            <a:r>
              <a:rPr lang="en-US" dirty="0" smtClean="0"/>
              <a:t>Can examine how participants react to each other.</a:t>
            </a:r>
          </a:p>
          <a:p>
            <a:pPr lvl="0"/>
            <a:r>
              <a:rPr lang="en-US" dirty="0" smtClean="0"/>
              <a:t>Allows probing.</a:t>
            </a:r>
          </a:p>
          <a:p>
            <a:pPr lvl="0"/>
            <a:r>
              <a:rPr lang="en-US" dirty="0" smtClean="0"/>
              <a:t>Most content can be tapped.</a:t>
            </a:r>
          </a:p>
          <a:p>
            <a:pPr lvl="0"/>
            <a:r>
              <a:rPr lang="en-US" dirty="0" smtClean="0"/>
              <a:t>Allows quick turnaround.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Research Methods - Dr Eric Lim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0EB78-AF62-4989-8BCD-6E6613E16396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Focus Groups - Weaknesses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1"/>
            <a:ext cx="8686800" cy="4800600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en-US" dirty="0" smtClean="0"/>
              <a:t>Sometimes expensive.</a:t>
            </a:r>
          </a:p>
          <a:p>
            <a:pPr lvl="0"/>
            <a:r>
              <a:rPr lang="en-US" dirty="0" smtClean="0"/>
              <a:t>May be difficult to find a focus group moderator with good facilitative and rapport building skills.</a:t>
            </a:r>
          </a:p>
          <a:p>
            <a:pPr lvl="0"/>
            <a:r>
              <a:rPr lang="en-US" dirty="0" smtClean="0"/>
              <a:t>Reactive and investigator effects may occur if participants feel they are being watched or studied.</a:t>
            </a:r>
          </a:p>
          <a:p>
            <a:pPr lvl="0"/>
            <a:r>
              <a:rPr lang="en-US" dirty="0" smtClean="0"/>
              <a:t>May be dominated by one or two participants.  </a:t>
            </a:r>
          </a:p>
          <a:p>
            <a:pPr lvl="0"/>
            <a:r>
              <a:rPr lang="en-US" dirty="0" smtClean="0"/>
              <a:t>Difficult to generalize results if small, unrepresentative samples of participants are used.</a:t>
            </a:r>
          </a:p>
          <a:p>
            <a:pPr lvl="0"/>
            <a:r>
              <a:rPr lang="en-US" dirty="0" smtClean="0"/>
              <a:t>May include large amount of extra or unnecessary information.</a:t>
            </a:r>
          </a:p>
          <a:p>
            <a:pPr lvl="0"/>
            <a:r>
              <a:rPr lang="en-US" dirty="0" smtClean="0"/>
              <a:t>Measurement validity may be low.</a:t>
            </a:r>
          </a:p>
          <a:p>
            <a:pPr lvl="0"/>
            <a:r>
              <a:rPr lang="en-US" dirty="0" smtClean="0"/>
              <a:t>Usually should not be the only data collection methods used in a study.</a:t>
            </a:r>
          </a:p>
          <a:p>
            <a:pPr lvl="0"/>
            <a:r>
              <a:rPr lang="en-US" dirty="0" smtClean="0"/>
              <a:t>Data analysis can be time consuming because of the open-ended nature of the data.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Research Methods - Dr Eric Lim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0EB78-AF62-4989-8BCD-6E6613E16396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Collection Methods - Observations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610600" cy="4800601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Observes participants in natural and/or structured environments. </a:t>
            </a:r>
          </a:p>
          <a:p>
            <a:pPr lvl="0"/>
            <a:r>
              <a:rPr lang="en-US" dirty="0" smtClean="0"/>
              <a:t>It is important to collect observational data because what people say is not always what they do! </a:t>
            </a:r>
          </a:p>
          <a:p>
            <a:r>
              <a:rPr lang="en-US" dirty="0" smtClean="0"/>
              <a:t>Observation can be carried out in two types of environments: </a:t>
            </a:r>
          </a:p>
          <a:p>
            <a:pPr lvl="1"/>
            <a:r>
              <a:rPr lang="en-US" u="sng" dirty="0" smtClean="0"/>
              <a:t>Laboratory observation</a:t>
            </a:r>
            <a:r>
              <a:rPr lang="en-US" dirty="0" smtClean="0"/>
              <a:t> (which is done in a lab set up by the researcher).</a:t>
            </a:r>
          </a:p>
          <a:p>
            <a:pPr lvl="1"/>
            <a:r>
              <a:rPr lang="en-US" u="sng" dirty="0" smtClean="0"/>
              <a:t>Naturalistic observation</a:t>
            </a:r>
            <a:r>
              <a:rPr lang="en-US" dirty="0" smtClean="0"/>
              <a:t> (which is done in real-world settings).   </a:t>
            </a:r>
          </a:p>
          <a:p>
            <a:r>
              <a:rPr lang="en-US" dirty="0" smtClean="0"/>
              <a:t> There are two important forms of observation: quantitative observation and qualitative observation.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Research Methods - Dr Eric Lim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0EB78-AF62-4989-8BCD-6E6613E16396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Observation – Lab Setting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Research Methods - Dr Eric Lim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0EB78-AF62-4989-8BCD-6E6613E16396}" type="slidenum">
              <a:rPr lang="en-US" smtClean="0"/>
              <a:pPr/>
              <a:t>25</a:t>
            </a:fld>
            <a:endParaRPr lang="en-US"/>
          </a:p>
        </p:txBody>
      </p:sp>
      <p:pic>
        <p:nvPicPr>
          <p:cNvPr id="5" name="Picture 4" descr="Observatio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1600200"/>
            <a:ext cx="3352800" cy="3352800"/>
          </a:xfrm>
          <a:prstGeom prst="rect">
            <a:avLst/>
          </a:prstGeom>
          <a:effectLst>
            <a:reflection blurRad="6350" stA="50000" endA="300" endPos="38500" dist="50800" dir="5400000" sy="-100000" algn="bl" rotWithShape="0"/>
          </a:effectLst>
        </p:spPr>
      </p:pic>
      <p:pic>
        <p:nvPicPr>
          <p:cNvPr id="6" name="Picture 5" descr="Observation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81400" y="2228850"/>
            <a:ext cx="5359400" cy="401955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39700" prst="cross"/>
          </a:sp3d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Quantitative &amp; Qualitative Observations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Quantitative observation </a:t>
            </a:r>
            <a:r>
              <a:rPr lang="en-US" dirty="0" smtClean="0"/>
              <a:t>involves standardization procedures, and it produces quantitative data. </a:t>
            </a:r>
          </a:p>
          <a:p>
            <a:r>
              <a:rPr lang="en-US" b="1" dirty="0" smtClean="0"/>
              <a:t>Qualitative observation </a:t>
            </a:r>
            <a:r>
              <a:rPr lang="en-US" dirty="0" smtClean="0"/>
              <a:t>is exploratory and open- ended, and the researcher takes extensive field notes.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Research Methods - Dr Eric Lim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0EB78-AF62-4989-8BCD-6E6613E16396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Observations - Strengths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610600" cy="4800600"/>
          </a:xfrm>
        </p:spPr>
        <p:txBody>
          <a:bodyPr>
            <a:normAutofit fontScale="32500" lnSpcReduction="20000"/>
          </a:bodyPr>
          <a:lstStyle/>
          <a:p>
            <a:pPr lvl="0"/>
            <a:r>
              <a:rPr lang="en-US" sz="6200" dirty="0" smtClean="0"/>
              <a:t>Allows one to directly see what people do without having to rely on what they say they do.</a:t>
            </a:r>
          </a:p>
          <a:p>
            <a:pPr lvl="0"/>
            <a:r>
              <a:rPr lang="en-US" sz="6200" dirty="0" smtClean="0"/>
              <a:t>Provides firsthand experience, especially if the observer participates in activities.</a:t>
            </a:r>
          </a:p>
          <a:p>
            <a:pPr lvl="0"/>
            <a:r>
              <a:rPr lang="en-US" sz="6200" dirty="0" smtClean="0"/>
              <a:t>Can provide relatively objective measurement of behavior (especially for standardized observations).</a:t>
            </a:r>
          </a:p>
          <a:p>
            <a:pPr lvl="0"/>
            <a:r>
              <a:rPr lang="en-US" sz="6200" dirty="0" smtClean="0"/>
              <a:t>Observer can determine what does </a:t>
            </a:r>
            <a:r>
              <a:rPr lang="en-US" sz="6200" u="sng" dirty="0" smtClean="0"/>
              <a:t>not</a:t>
            </a:r>
            <a:r>
              <a:rPr lang="en-US" sz="6200" dirty="0" smtClean="0"/>
              <a:t> occur.</a:t>
            </a:r>
          </a:p>
          <a:p>
            <a:pPr lvl="0"/>
            <a:r>
              <a:rPr lang="en-US" sz="6200" dirty="0" smtClean="0"/>
              <a:t>Observer may see things that escape the awareness of people in the setting.</a:t>
            </a:r>
          </a:p>
          <a:p>
            <a:pPr lvl="0"/>
            <a:r>
              <a:rPr lang="en-US" sz="6200" dirty="0" smtClean="0"/>
              <a:t>Excellent way to discover what is occurring in a setting.</a:t>
            </a:r>
          </a:p>
          <a:p>
            <a:pPr lvl="0"/>
            <a:r>
              <a:rPr lang="en-US" sz="6200" dirty="0" smtClean="0"/>
              <a:t>Helps in understanding importance of contextual factors.</a:t>
            </a:r>
          </a:p>
          <a:p>
            <a:pPr lvl="0"/>
            <a:r>
              <a:rPr lang="en-US" sz="6200" dirty="0" smtClean="0"/>
              <a:t>Can be used with participants with weak verbal skills.</a:t>
            </a:r>
          </a:p>
          <a:p>
            <a:pPr lvl="0"/>
            <a:r>
              <a:rPr lang="en-US" sz="6200" dirty="0" smtClean="0"/>
              <a:t>May provide information on things people would otherwise be unwilling to talk about.</a:t>
            </a:r>
          </a:p>
          <a:p>
            <a:pPr lvl="0"/>
            <a:r>
              <a:rPr lang="en-US" sz="6200" dirty="0" smtClean="0"/>
              <a:t>Observer may move beyond selective perceptions of people in the setting.</a:t>
            </a:r>
          </a:p>
          <a:p>
            <a:pPr lvl="0"/>
            <a:r>
              <a:rPr lang="en-US" sz="6200" dirty="0" smtClean="0"/>
              <a:t>Good for description.</a:t>
            </a:r>
          </a:p>
          <a:p>
            <a:pPr lvl="0"/>
            <a:r>
              <a:rPr lang="en-US" sz="6200" dirty="0" smtClean="0"/>
              <a:t>Provides moderate degree of realism (when done outside of the laboratory).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Research Methods - Dr Eric Lim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0EB78-AF62-4989-8BCD-6E6613E16396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Observations - Weaknesses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76401"/>
            <a:ext cx="8610600" cy="4724400"/>
          </a:xfrm>
        </p:spPr>
        <p:txBody>
          <a:bodyPr>
            <a:noAutofit/>
          </a:bodyPr>
          <a:lstStyle/>
          <a:p>
            <a:pPr lvl="0"/>
            <a:r>
              <a:rPr lang="en-US" sz="2500" dirty="0" smtClean="0"/>
              <a:t>Reasons for observed behavior may be unclear.</a:t>
            </a:r>
          </a:p>
          <a:p>
            <a:pPr lvl="0"/>
            <a:r>
              <a:rPr lang="en-US" sz="2500" dirty="0" smtClean="0"/>
              <a:t>Reactive effects may occur when respondents know they are being observed.</a:t>
            </a:r>
          </a:p>
          <a:p>
            <a:pPr lvl="0"/>
            <a:r>
              <a:rPr lang="en-US" sz="2500" dirty="0" smtClean="0"/>
              <a:t>Investigator effects.</a:t>
            </a:r>
          </a:p>
          <a:p>
            <a:pPr lvl="0"/>
            <a:r>
              <a:rPr lang="en-US" sz="2500" dirty="0" smtClean="0"/>
              <a:t>Observer may “go native” (i.e., over-identifying with the group being studied). </a:t>
            </a:r>
          </a:p>
          <a:p>
            <a:pPr lvl="0"/>
            <a:r>
              <a:rPr lang="en-US" sz="2500" dirty="0" smtClean="0"/>
              <a:t>Sampling of observed people and settings may be limited. </a:t>
            </a:r>
          </a:p>
          <a:p>
            <a:pPr lvl="0"/>
            <a:r>
              <a:rPr lang="en-US" sz="2500" dirty="0" smtClean="0"/>
              <a:t>Cannot observe large or dispersed populations.</a:t>
            </a:r>
          </a:p>
          <a:p>
            <a:pPr lvl="0"/>
            <a:r>
              <a:rPr lang="en-US" sz="2500" dirty="0" smtClean="0"/>
              <a:t>Some settings and content of interest cannot be observed.</a:t>
            </a:r>
          </a:p>
          <a:p>
            <a:pPr lvl="0"/>
            <a:r>
              <a:rPr lang="en-US" sz="2500" dirty="0" smtClean="0"/>
              <a:t>Collection of unimportant material may be moderately high.</a:t>
            </a:r>
          </a:p>
          <a:p>
            <a:pPr lvl="0"/>
            <a:r>
              <a:rPr lang="en-US" sz="2500" dirty="0" smtClean="0"/>
              <a:t>More expensive to conduct than questionnaires and tests.</a:t>
            </a:r>
          </a:p>
          <a:p>
            <a:r>
              <a:rPr lang="en-US" sz="2500" dirty="0" smtClean="0"/>
              <a:t>Data analysis can be time consuming. </a:t>
            </a:r>
            <a:endParaRPr lang="en-US" sz="25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Research Methods - Dr Eric Lim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0EB78-AF62-4989-8BCD-6E6613E16396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Collection Methods - Secondary/Existing Data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Secondary data </a:t>
            </a:r>
            <a:r>
              <a:rPr lang="en-US" dirty="0" smtClean="0"/>
              <a:t>(i.e., data originally used for a different purpose) are contrasted with </a:t>
            </a:r>
            <a:r>
              <a:rPr lang="en-US" b="1" dirty="0" smtClean="0"/>
              <a:t>primary data </a:t>
            </a:r>
            <a:r>
              <a:rPr lang="en-US" dirty="0" smtClean="0"/>
              <a:t>(i.e., original data collected for the new research study). 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b="1" dirty="0" smtClean="0"/>
              <a:t>Documents</a:t>
            </a:r>
            <a:endParaRPr lang="en-US" dirty="0" smtClean="0"/>
          </a:p>
          <a:p>
            <a:pPr marL="1225296" lvl="2" indent="-457200">
              <a:buFont typeface="+mj-lt"/>
              <a:buAutoNum type="arabicPeriod"/>
            </a:pPr>
            <a:r>
              <a:rPr lang="en-US" dirty="0" smtClean="0"/>
              <a:t>Personal documents</a:t>
            </a:r>
          </a:p>
          <a:p>
            <a:pPr marL="1225296" lvl="2" indent="-457200">
              <a:buFont typeface="+mj-lt"/>
              <a:buAutoNum type="arabicPeriod"/>
            </a:pPr>
            <a:r>
              <a:rPr lang="en-US" dirty="0" smtClean="0"/>
              <a:t>Official documents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b="1" dirty="0" smtClean="0"/>
              <a:t>Physical data</a:t>
            </a:r>
            <a:endParaRPr lang="en-US" dirty="0" smtClean="0"/>
          </a:p>
          <a:p>
            <a:pPr marL="971550" lvl="1" indent="-514350">
              <a:buFont typeface="+mj-lt"/>
              <a:buAutoNum type="arabicPeriod"/>
            </a:pPr>
            <a:r>
              <a:rPr lang="en-US" b="1" dirty="0" smtClean="0"/>
              <a:t>Archived research data</a:t>
            </a:r>
            <a:r>
              <a:rPr lang="en-US" dirty="0" smtClean="0"/>
              <a:t> 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Research Methods - Dr Eric Lim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0EB78-AF62-4989-8BCD-6E6613E16396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Collection Methods - Tests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Commonly used in research to measure personality, aptitude, achievement, and performance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Research Methods - Dr Eric Lim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0EB78-AF62-4989-8BCD-6E6613E16396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Secondary data - Strengths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8382000" cy="4625609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en-US" dirty="0" smtClean="0"/>
              <a:t>Can provide insight into what people think and what they do.</a:t>
            </a:r>
          </a:p>
          <a:p>
            <a:pPr lvl="0"/>
            <a:r>
              <a:rPr lang="en-US" dirty="0" smtClean="0"/>
              <a:t>Unobtrusive, making reactive and investigator effects very unlikely.</a:t>
            </a:r>
          </a:p>
          <a:p>
            <a:pPr lvl="0"/>
            <a:r>
              <a:rPr lang="en-US" dirty="0" smtClean="0"/>
              <a:t>Can be collected for time periods occurring in the past (e.g., historical data).</a:t>
            </a:r>
          </a:p>
          <a:p>
            <a:pPr lvl="0"/>
            <a:r>
              <a:rPr lang="en-US" dirty="0" smtClean="0"/>
              <a:t>Provides useful background and historical data on people, groups, and organizations.</a:t>
            </a:r>
          </a:p>
          <a:p>
            <a:pPr lvl="0"/>
            <a:r>
              <a:rPr lang="en-US" dirty="0" smtClean="0"/>
              <a:t>Useful for corroboration.</a:t>
            </a:r>
          </a:p>
          <a:p>
            <a:pPr lvl="0"/>
            <a:r>
              <a:rPr lang="en-US" dirty="0" smtClean="0"/>
              <a:t>Grounded in local setting.</a:t>
            </a:r>
          </a:p>
          <a:p>
            <a:pPr lvl="0"/>
            <a:r>
              <a:rPr lang="en-US" dirty="0" smtClean="0"/>
              <a:t>Useful for exploration.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Research Methods - Dr Eric Lim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0EB78-AF62-4989-8BCD-6E6613E16396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Secondary Data (Archived) - Strengths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8458200" cy="4625609"/>
          </a:xfrm>
        </p:spPr>
        <p:txBody>
          <a:bodyPr/>
          <a:lstStyle/>
          <a:p>
            <a:pPr lvl="0"/>
            <a:r>
              <a:rPr lang="en-US" dirty="0" smtClean="0"/>
              <a:t>Archived research data are available on a wide variety of topics.</a:t>
            </a:r>
          </a:p>
          <a:p>
            <a:pPr lvl="0"/>
            <a:r>
              <a:rPr lang="en-US" dirty="0" smtClean="0"/>
              <a:t>Inexpensive.</a:t>
            </a:r>
          </a:p>
          <a:p>
            <a:pPr lvl="0"/>
            <a:r>
              <a:rPr lang="en-US" dirty="0" smtClean="0"/>
              <a:t>Often are reliable and valid (high measurement validity).</a:t>
            </a:r>
          </a:p>
          <a:p>
            <a:pPr lvl="0"/>
            <a:r>
              <a:rPr lang="en-US" dirty="0" smtClean="0"/>
              <a:t>Can study trends.</a:t>
            </a:r>
          </a:p>
          <a:p>
            <a:pPr lvl="0"/>
            <a:r>
              <a:rPr lang="en-US" dirty="0" smtClean="0"/>
              <a:t>Ease of data analysis.</a:t>
            </a:r>
          </a:p>
          <a:p>
            <a:pPr lvl="0"/>
            <a:r>
              <a:rPr lang="en-US" dirty="0" smtClean="0"/>
              <a:t>Often based on high quality or large probability samples.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Research Methods - Dr Eric Lim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0EB78-AF62-4989-8BCD-6E6613E16396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Secondary Data - Weaknesses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May be incomplete.</a:t>
            </a:r>
          </a:p>
          <a:p>
            <a:pPr lvl="0"/>
            <a:r>
              <a:rPr lang="en-US" dirty="0" smtClean="0"/>
              <a:t>May be representative only of one perspective.</a:t>
            </a:r>
          </a:p>
          <a:p>
            <a:pPr lvl="0"/>
            <a:r>
              <a:rPr lang="en-US" dirty="0" smtClean="0"/>
              <a:t>Access to some types of content is limited. </a:t>
            </a:r>
          </a:p>
          <a:p>
            <a:pPr lvl="0"/>
            <a:r>
              <a:rPr lang="en-US" dirty="0" smtClean="0"/>
              <a:t>May not provide insight into participants’ personal thinking for physical data.</a:t>
            </a:r>
          </a:p>
          <a:p>
            <a:pPr lvl="0"/>
            <a:r>
              <a:rPr lang="en-US" dirty="0" smtClean="0"/>
              <a:t>May not apply to general populations.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Research Methods - Dr Eric Lim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0EB78-AF62-4989-8BCD-6E6613E16396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Secondary Data (Archived) - Weaknesses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1"/>
            <a:ext cx="8458200" cy="4724400"/>
          </a:xfrm>
        </p:spPr>
        <p:txBody>
          <a:bodyPr/>
          <a:lstStyle/>
          <a:p>
            <a:pPr lvl="0"/>
            <a:r>
              <a:rPr lang="en-US" dirty="0" smtClean="0"/>
              <a:t>May not be available for the population of interest to you.</a:t>
            </a:r>
          </a:p>
          <a:p>
            <a:pPr lvl="0"/>
            <a:r>
              <a:rPr lang="en-US" dirty="0" smtClean="0"/>
              <a:t>May not be available for the research questions of interest to you. </a:t>
            </a:r>
          </a:p>
          <a:p>
            <a:pPr lvl="0"/>
            <a:r>
              <a:rPr lang="en-US" dirty="0" smtClean="0"/>
              <a:t>Data may be dated. </a:t>
            </a:r>
          </a:p>
          <a:p>
            <a:pPr lvl="0"/>
            <a:r>
              <a:rPr lang="en-US" dirty="0" smtClean="0"/>
              <a:t>Open-ended or qualitative data usually not available. </a:t>
            </a:r>
          </a:p>
          <a:p>
            <a:pPr lvl="0"/>
            <a:r>
              <a:rPr lang="en-US" dirty="0" smtClean="0"/>
              <a:t>Many of the most important findings have already been mined from the data.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Research Methods - Dr Eric Lim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0EB78-AF62-4989-8BCD-6E6613E16396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Research Methods - Dr Eric Lim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0EB78-AF62-4989-8BCD-6E6613E16396}" type="slidenum">
              <a:rPr lang="en-US" smtClean="0"/>
              <a:pPr/>
              <a:t>34</a:t>
            </a:fld>
            <a:endParaRPr lang="en-US"/>
          </a:p>
        </p:txBody>
      </p:sp>
      <p:sp>
        <p:nvSpPr>
          <p:cNvPr id="7" name="Bevel 6"/>
          <p:cNvSpPr/>
          <p:nvPr/>
        </p:nvSpPr>
        <p:spPr>
          <a:xfrm>
            <a:off x="2057400" y="2667000"/>
            <a:ext cx="4876800" cy="1828800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smtClean="0">
                <a:solidFill>
                  <a:srgbClr val="C00000"/>
                </a:solidFill>
              </a:rPr>
              <a:t>End of Lecture 6</a:t>
            </a:r>
            <a:endParaRPr lang="en-US" sz="44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Tests : Strengths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4625609"/>
          </a:xfrm>
        </p:spPr>
        <p:txBody>
          <a:bodyPr>
            <a:noAutofit/>
          </a:bodyPr>
          <a:lstStyle/>
          <a:p>
            <a:pPr lvl="0"/>
            <a:r>
              <a:rPr lang="en-US" sz="2400" dirty="0" smtClean="0"/>
              <a:t>Can provide measures of many characteristics of people.</a:t>
            </a:r>
          </a:p>
          <a:p>
            <a:pPr lvl="0"/>
            <a:r>
              <a:rPr lang="en-US" sz="2400" dirty="0" smtClean="0"/>
              <a:t>Often standardized (i.e., the same stimulus is provided to all participants).</a:t>
            </a:r>
          </a:p>
          <a:p>
            <a:pPr lvl="0"/>
            <a:r>
              <a:rPr lang="en-US" sz="2400" dirty="0" smtClean="0"/>
              <a:t>Allows comparability of common measures across research populations.</a:t>
            </a:r>
          </a:p>
          <a:p>
            <a:pPr lvl="0"/>
            <a:r>
              <a:rPr lang="en-US" sz="2400" dirty="0" smtClean="0"/>
              <a:t>Strong psychometric properties (high measurement validity).</a:t>
            </a:r>
          </a:p>
          <a:p>
            <a:pPr lvl="0"/>
            <a:r>
              <a:rPr lang="en-US" sz="2400" dirty="0" smtClean="0"/>
              <a:t>Availability of reference group data.</a:t>
            </a:r>
          </a:p>
          <a:p>
            <a:pPr lvl="0"/>
            <a:r>
              <a:rPr lang="en-US" sz="2400" dirty="0" smtClean="0"/>
              <a:t>Many tests can be administered to groups which saves time.</a:t>
            </a:r>
          </a:p>
          <a:p>
            <a:pPr lvl="0"/>
            <a:r>
              <a:rPr lang="en-US" sz="2400" dirty="0" smtClean="0"/>
              <a:t>Can provide “hard,” quantitative data.</a:t>
            </a:r>
          </a:p>
          <a:p>
            <a:pPr lvl="0"/>
            <a:r>
              <a:rPr lang="en-US" sz="2400" dirty="0" smtClean="0"/>
              <a:t>Tests are usually already developed.</a:t>
            </a:r>
          </a:p>
          <a:p>
            <a:pPr lvl="0"/>
            <a:r>
              <a:rPr lang="en-US" sz="2400" dirty="0" smtClean="0"/>
              <a:t>A wide range of tests is available (most content can be tapped).</a:t>
            </a:r>
          </a:p>
          <a:p>
            <a:pPr lvl="0"/>
            <a:r>
              <a:rPr lang="en-US" sz="2400" dirty="0" smtClean="0"/>
              <a:t>Response rate is high for group administered tests.</a:t>
            </a:r>
          </a:p>
          <a:p>
            <a:pPr lvl="0"/>
            <a:r>
              <a:rPr lang="en-US" sz="2400" dirty="0" smtClean="0"/>
              <a:t>Ease of data analysis because of quantitative nature of data.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Research Methods - Dr Eric Lim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0EB78-AF62-4989-8BCD-6E6613E16396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Tests : Weaknesses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775191"/>
            <a:ext cx="8610600" cy="4625609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en-US" dirty="0" smtClean="0"/>
              <a:t>Can be expensive if test must be purchased for each research participant.</a:t>
            </a:r>
          </a:p>
          <a:p>
            <a:pPr lvl="0"/>
            <a:r>
              <a:rPr lang="en-US" dirty="0" smtClean="0"/>
              <a:t>Reactive effects such as social desirability can occur.</a:t>
            </a:r>
          </a:p>
          <a:p>
            <a:pPr lvl="0"/>
            <a:r>
              <a:rPr lang="en-US" dirty="0" smtClean="0"/>
              <a:t>Test may not be appropriate for a local or unique population.</a:t>
            </a:r>
          </a:p>
          <a:p>
            <a:pPr lvl="0"/>
            <a:r>
              <a:rPr lang="en-US" dirty="0" smtClean="0"/>
              <a:t>Open-ended questions and probing not available.</a:t>
            </a:r>
          </a:p>
          <a:p>
            <a:pPr lvl="0"/>
            <a:r>
              <a:rPr lang="en-US" dirty="0" smtClean="0"/>
              <a:t>Tests are sometimes biased against certain groups of people.</a:t>
            </a:r>
          </a:p>
          <a:p>
            <a:pPr lvl="0"/>
            <a:r>
              <a:rPr lang="en-US" dirty="0" smtClean="0"/>
              <a:t>Non-response to selected items on the test.</a:t>
            </a:r>
          </a:p>
          <a:p>
            <a:pPr lvl="0"/>
            <a:r>
              <a:rPr lang="en-US" dirty="0" smtClean="0"/>
              <a:t>Some tests lack psychometric data.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Research Methods - Dr Eric Lim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0EB78-AF62-4989-8BCD-6E6613E16396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5448"/>
            <a:ext cx="8686800" cy="125272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Collection Methods - Questionnaires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8458200" cy="4625609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Is a self-report data collection instrument that is filled out by research participants. </a:t>
            </a:r>
          </a:p>
          <a:p>
            <a:r>
              <a:rPr lang="en-US" dirty="0" smtClean="0"/>
              <a:t>Questionnaires are usually hand-filled instruments, but they can also be ‘online’</a:t>
            </a:r>
          </a:p>
          <a:p>
            <a:r>
              <a:rPr lang="en-US" dirty="0" smtClean="0"/>
              <a:t>Questionnaires are sometimes called survey instruments, which is fine, but the actual questionnaire should  not be called “the survey.” </a:t>
            </a:r>
          </a:p>
          <a:p>
            <a:pPr lvl="1"/>
            <a:r>
              <a:rPr lang="en-US" dirty="0" smtClean="0"/>
              <a:t>The word “survey” refers to the process of using a questionnaire or interview protocol to collect data.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Research Methods - Dr Eric Lim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0EB78-AF62-4989-8BCD-6E6613E16396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Survey Questionnaire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Research Methods - Dr Eric Lim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0EB78-AF62-4989-8BCD-6E6613E16396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5" name="Picture 4" descr="survey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800" y="1676400"/>
            <a:ext cx="2143649" cy="2133600"/>
          </a:xfrm>
          <a:prstGeom prst="rect">
            <a:avLst/>
          </a:prstGeom>
        </p:spPr>
      </p:pic>
      <p:pic>
        <p:nvPicPr>
          <p:cNvPr id="6" name="Picture 5" descr="survey_surveycloseup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000" y="4114800"/>
            <a:ext cx="2946400" cy="2209800"/>
          </a:xfrm>
          <a:prstGeom prst="rect">
            <a:avLst/>
          </a:prstGeom>
          <a:effectLst>
            <a:glow rad="139700">
              <a:schemeClr val="accent4">
                <a:satMod val="175000"/>
                <a:alpha val="40000"/>
              </a:schemeClr>
            </a:glow>
          </a:effectLst>
        </p:spPr>
      </p:pic>
      <p:pic>
        <p:nvPicPr>
          <p:cNvPr id="7" name="Picture 6" descr="survey-img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67200" y="1905000"/>
            <a:ext cx="4267200" cy="4376242"/>
          </a:xfrm>
          <a:prstGeom prst="rect">
            <a:avLst/>
          </a:prstGeom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Questionnaires’ 15 Principles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382000" cy="4800599"/>
          </a:xfrm>
        </p:spPr>
        <p:txBody>
          <a:bodyPr>
            <a:normAutofit lnSpcReduction="10000"/>
          </a:bodyPr>
          <a:lstStyle/>
          <a:p>
            <a:pPr marL="633222" indent="-514350">
              <a:buFont typeface="+mj-lt"/>
              <a:buAutoNum type="arabicPeriod"/>
            </a:pPr>
            <a:r>
              <a:rPr lang="en-US" dirty="0" smtClean="0"/>
              <a:t>Ensure the questionnaire items match your research objectives.</a:t>
            </a:r>
          </a:p>
          <a:p>
            <a:pPr marL="633222" indent="-514350">
              <a:buFont typeface="+mj-lt"/>
              <a:buAutoNum type="arabicPeriod"/>
            </a:pPr>
            <a:r>
              <a:rPr lang="en-US" dirty="0" smtClean="0"/>
              <a:t>Know your research participants.</a:t>
            </a:r>
          </a:p>
          <a:p>
            <a:pPr marL="633222" indent="-514350">
              <a:buFont typeface="+mj-lt"/>
              <a:buAutoNum type="arabicPeriod"/>
            </a:pPr>
            <a:r>
              <a:rPr lang="en-US" dirty="0" smtClean="0"/>
              <a:t>Use natural and familiar language.</a:t>
            </a:r>
          </a:p>
          <a:p>
            <a:pPr marL="633222" indent="-514350">
              <a:buFont typeface="+mj-lt"/>
              <a:buAutoNum type="arabicPeriod"/>
            </a:pPr>
            <a:r>
              <a:rPr lang="en-US" dirty="0" smtClean="0"/>
              <a:t>Be clear, precise, and concise.</a:t>
            </a:r>
          </a:p>
          <a:p>
            <a:pPr marL="633222" indent="-514350">
              <a:buFont typeface="+mj-lt"/>
              <a:buAutoNum type="arabicPeriod"/>
            </a:pPr>
            <a:r>
              <a:rPr lang="en-US" dirty="0" smtClean="0"/>
              <a:t>Do not use "leading" or "loaded" questions.</a:t>
            </a:r>
          </a:p>
          <a:p>
            <a:pPr marL="633222" indent="-514350">
              <a:buFont typeface="+mj-lt"/>
              <a:buAutoNum type="arabicPeriod"/>
            </a:pPr>
            <a:r>
              <a:rPr lang="en-US" dirty="0" smtClean="0"/>
              <a:t>Avoid double-barreled questions.</a:t>
            </a:r>
          </a:p>
          <a:p>
            <a:pPr marL="633222" indent="-514350">
              <a:buFont typeface="+mj-lt"/>
              <a:buAutoNum type="arabicPeriod"/>
            </a:pPr>
            <a:r>
              <a:rPr lang="en-US" dirty="0" smtClean="0"/>
              <a:t>Avoid double negatives.</a:t>
            </a:r>
          </a:p>
          <a:p>
            <a:pPr marL="633222" indent="-514350">
              <a:buFont typeface="+mj-lt"/>
              <a:buAutoNum type="arabicPeriod"/>
            </a:pPr>
            <a:r>
              <a:rPr lang="en-US" dirty="0" smtClean="0"/>
              <a:t>Determine whether an open-ended or a closed ended question is needed. 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Research Methods - Dr Eric Lim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0EB78-AF62-4989-8BCD-6E6613E16396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Questionnaires’ 15 Principles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8458200" cy="4625609"/>
          </a:xfrm>
        </p:spPr>
        <p:txBody>
          <a:bodyPr/>
          <a:lstStyle/>
          <a:p>
            <a:pPr marL="633222" indent="-514350">
              <a:buFont typeface="+mj-lt"/>
              <a:buAutoNum type="arabicPeriod" startAt="9"/>
            </a:pPr>
            <a:r>
              <a:rPr lang="en-US" dirty="0" smtClean="0"/>
              <a:t>Use mutually exclusive and exhaustive response categories for closed-ended questions. </a:t>
            </a:r>
          </a:p>
          <a:p>
            <a:pPr marL="633222" indent="-514350">
              <a:buFont typeface="+mj-lt"/>
              <a:buAutoNum type="arabicPeriod" startAt="9"/>
            </a:pPr>
            <a:r>
              <a:rPr lang="en-US" dirty="0" smtClean="0"/>
              <a:t>Include the different types of response categories available for closed-ended questionnaire items. </a:t>
            </a:r>
          </a:p>
          <a:p>
            <a:pPr marL="633222" indent="-514350">
              <a:buFont typeface="+mj-lt"/>
              <a:buAutoNum type="arabicPeriod" startAt="9"/>
            </a:pPr>
            <a:r>
              <a:rPr lang="en-US" dirty="0" smtClean="0"/>
              <a:t>Use multiple items to measure abstract constructs.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Research Methods - Dr Eric Lim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0EB78-AF62-4989-8BCD-6E6613E16396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569</TotalTime>
  <Words>1913</Words>
  <Application>Microsoft Office PowerPoint</Application>
  <PresentationFormat>On-screen Show (4:3)</PresentationFormat>
  <Paragraphs>277</Paragraphs>
  <Slides>34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5" baseType="lpstr">
      <vt:lpstr>Module</vt:lpstr>
      <vt:lpstr>Data Collection Methods</vt:lpstr>
      <vt:lpstr>Collection Methods</vt:lpstr>
      <vt:lpstr>Collection Methods - Tests</vt:lpstr>
      <vt:lpstr>Tests : Strengths</vt:lpstr>
      <vt:lpstr>Tests : Weaknesses</vt:lpstr>
      <vt:lpstr>Collection Methods - Questionnaires</vt:lpstr>
      <vt:lpstr>Survey Questionnaire</vt:lpstr>
      <vt:lpstr>Questionnaires’ 15 Principles</vt:lpstr>
      <vt:lpstr>Questionnaires’ 15 Principles</vt:lpstr>
      <vt:lpstr>Questionnaires’ 15 Principles</vt:lpstr>
      <vt:lpstr>Rosenberg Self-Esteem Scale</vt:lpstr>
      <vt:lpstr>Questionnaires : Strengths</vt:lpstr>
      <vt:lpstr>Questionnaires : Weaknesses</vt:lpstr>
      <vt:lpstr>Collection Methods - Interviews</vt:lpstr>
      <vt:lpstr>Quantitative Interviews</vt:lpstr>
      <vt:lpstr>Qualitative Interviews</vt:lpstr>
      <vt:lpstr>Interview</vt:lpstr>
      <vt:lpstr>Interviews - Strengths</vt:lpstr>
      <vt:lpstr>Interviews - Weaknesses</vt:lpstr>
      <vt:lpstr>Collection Methods – Focus Groups</vt:lpstr>
      <vt:lpstr>Focus Group - Settings</vt:lpstr>
      <vt:lpstr>Focus Groups - Strengths</vt:lpstr>
      <vt:lpstr>Focus Groups - Weaknesses</vt:lpstr>
      <vt:lpstr>Collection Methods - Observations</vt:lpstr>
      <vt:lpstr>Observation – Lab Setting</vt:lpstr>
      <vt:lpstr>Quantitative &amp; Qualitative Observations</vt:lpstr>
      <vt:lpstr>Observations - Strengths</vt:lpstr>
      <vt:lpstr>Observations - Weaknesses</vt:lpstr>
      <vt:lpstr>Collection Methods - Secondary/Existing Data</vt:lpstr>
      <vt:lpstr>Secondary data - Strengths</vt:lpstr>
      <vt:lpstr>Secondary Data (Archived) - Strengths</vt:lpstr>
      <vt:lpstr>Secondary Data - Weaknesses</vt:lpstr>
      <vt:lpstr>Secondary Data (Archived) - Weaknesses</vt:lpstr>
      <vt:lpstr>Slide 34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 Educational Research</dc:title>
  <dc:creator>Eric</dc:creator>
  <cp:lastModifiedBy>Eric</cp:lastModifiedBy>
  <cp:revision>84</cp:revision>
  <dcterms:created xsi:type="dcterms:W3CDTF">2007-06-26T06:38:36Z</dcterms:created>
  <dcterms:modified xsi:type="dcterms:W3CDTF">2008-04-30T01:00:13Z</dcterms:modified>
</cp:coreProperties>
</file>