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304" r:id="rId9"/>
    <p:sldId id="303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312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7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4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9F0-87CA-43D7-A805-EEB9C753D78F}" type="datetimeFigureOut">
              <a:rPr lang="en-US" smtClean="0"/>
              <a:pPr/>
              <a:t>7/14/2008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4F4C0-2D08-4790-8C7C-65D099EAF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AC7B-FE00-471B-97B8-3D7C78A1385A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0043-F389-4D3D-8E53-E5A811024FDD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0E7D-4EE5-4AD7-86DE-7F4C78FFE80B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3D41-4909-48CB-98BC-1C3F8046D461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786-6FB1-48BE-BD02-1FE91CD23B99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D9EB-A2D2-4B3F-9078-671D88218A3E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7F9-9251-4112-9F83-9F21363141BF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182-C077-4A73-A6B6-B07E893804B1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9186A-3791-4929-9FE9-80F12B18B3D8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7F4B-9B38-4A8D-A87E-6FDF39778A99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955879-F381-42F5-AC5B-B817091E8022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45CF75-4A49-492D-A82D-183993D5788F}" type="datetime1">
              <a:rPr lang="en-US" smtClean="0"/>
              <a:pPr/>
              <a:t>7/14/2008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50EB78-AF62-4989-8BCD-6E6613E16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Standardised</a:t>
            </a:r>
            <a:r>
              <a:rPr lang="en-US" dirty="0" smtClean="0"/>
              <a:t> Measurement &amp;</a:t>
            </a:r>
            <a:br>
              <a:rPr lang="en-US" dirty="0" smtClean="0"/>
            </a:br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1420813" y="1344613"/>
            <a:ext cx="2952750" cy="4495800"/>
            <a:chOff x="895" y="847"/>
            <a:chExt cx="1860" cy="2832"/>
          </a:xfrm>
        </p:grpSpPr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59" name="Freeform 13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4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57" name="Freeform 17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5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3" name="Group 23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5" name="Freeform 21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2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30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49" name="Group 28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1" name="Freeform 26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" name="Freeform 29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2" name="Group 33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47" name="Freeform 31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2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37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4" name="Freeform 34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5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36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55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0" name="Freeform 39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0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" name="Group 46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37" name="Freeform 43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44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51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3" name="Freeform 47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Oval 48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49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Oval 50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reeform 52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53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54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Freeform 56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grpSp>
        <p:nvGrpSpPr>
          <p:cNvPr id="16" name="Group 57"/>
          <p:cNvGrpSpPr>
            <a:grpSpLocks/>
          </p:cNvGrpSpPr>
          <p:nvPr/>
        </p:nvGrpSpPr>
        <p:grpSpPr bwMode="auto">
          <a:xfrm>
            <a:off x="2457450" y="609600"/>
            <a:ext cx="2952750" cy="4495800"/>
            <a:chOff x="895" y="847"/>
            <a:chExt cx="1860" cy="2832"/>
          </a:xfrm>
        </p:grpSpPr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59" name="Freeform 13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14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57" name="Freeform 17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5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3" name="Group 23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5" name="Freeform 21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2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" name="Freeform 24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30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49" name="Group 28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1" name="Freeform 26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0" name="Freeform 29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8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2" name="Group 33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47" name="Freeform 31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2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" name="Group 37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4" name="Freeform 34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5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36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4" name="Group 55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26" name="Group 41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0" name="Freeform 39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0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" name="Group 46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37" name="Freeform 43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44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51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3" name="Freeform 47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Oval 48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Freeform 49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Oval 50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0" name="Freeform 52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53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54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Freeform 56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57713" y="5289550"/>
            <a:ext cx="30120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can be ordered</a:t>
            </a:r>
          </a:p>
        </p:txBody>
      </p:sp>
      <p:grpSp>
        <p:nvGrpSpPr>
          <p:cNvPr id="17" name="Group 58"/>
          <p:cNvGrpSpPr>
            <a:grpSpLocks/>
          </p:cNvGrpSpPr>
          <p:nvPr/>
        </p:nvGrpSpPr>
        <p:grpSpPr bwMode="auto">
          <a:xfrm>
            <a:off x="2457450" y="609600"/>
            <a:ext cx="2952750" cy="4495800"/>
            <a:chOff x="895" y="847"/>
            <a:chExt cx="1860" cy="2832"/>
          </a:xfrm>
        </p:grpSpPr>
        <p:grpSp>
          <p:nvGrpSpPr>
            <p:cNvPr id="18" name="Group 16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0" name="Freeform 14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15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20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9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26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4" name="Group 24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6" name="Freeform 22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23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" name="Freeform 25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31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0" name="Group 29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8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" name="Freeform 30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39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3" name="Group 34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48" name="Freeform 32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33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38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5" name="Freeform 35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36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37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27" name="Group 42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1" name="Freeform 40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1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8" name="Freeform 43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" name="Group 47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38" name="Freeform 44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52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4" name="Freeform 48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Oval 49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Freeform 50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Oval 51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Freeform 53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54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55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" name="Freeform 57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017963" y="4505325"/>
            <a:ext cx="1447800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57713" y="5289550"/>
            <a:ext cx="30120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can be ordered</a:t>
            </a:r>
          </a:p>
        </p:txBody>
      </p:sp>
      <p:grpSp>
        <p:nvGrpSpPr>
          <p:cNvPr id="18" name="Group 59"/>
          <p:cNvGrpSpPr>
            <a:grpSpLocks/>
          </p:cNvGrpSpPr>
          <p:nvPr/>
        </p:nvGrpSpPr>
        <p:grpSpPr bwMode="auto">
          <a:xfrm>
            <a:off x="3524250" y="-152400"/>
            <a:ext cx="2952750" cy="4495800"/>
            <a:chOff x="895" y="847"/>
            <a:chExt cx="1860" cy="2832"/>
          </a:xfrm>
        </p:grpSpPr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1" name="Freeform 15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16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21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59" name="Freeform 19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5" name="Group 25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7" name="Freeform 23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24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Freeform 26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" name="Group 32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1" name="Group 30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3" name="Freeform 28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" name="Freeform 31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40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4" name="Group 35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49" name="Freeform 33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34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39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6" name="Freeform 36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37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8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6" name="Group 57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28" name="Group 43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2" name="Freeform 41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2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" name="Freeform 44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" name="Group 48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39" name="Freeform 45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7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53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5" name="Freeform 49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Oval 50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Freeform 51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Oval 52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2" name="Freeform 54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55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56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Freeform 58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017963" y="4505325"/>
            <a:ext cx="1447800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557713" y="5289550"/>
            <a:ext cx="30120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can be ordered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624513" y="4603750"/>
            <a:ext cx="26882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Distance is meaningful</a:t>
            </a:r>
          </a:p>
        </p:txBody>
      </p:sp>
      <p:grpSp>
        <p:nvGrpSpPr>
          <p:cNvPr id="19" name="Group 60"/>
          <p:cNvGrpSpPr>
            <a:grpSpLocks/>
          </p:cNvGrpSpPr>
          <p:nvPr/>
        </p:nvGrpSpPr>
        <p:grpSpPr bwMode="auto">
          <a:xfrm>
            <a:off x="3524250" y="-152400"/>
            <a:ext cx="2952750" cy="4495800"/>
            <a:chOff x="895" y="847"/>
            <a:chExt cx="1860" cy="2832"/>
          </a:xfrm>
        </p:grpSpPr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2" name="Freeform 16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17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Freeform 21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28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6" name="Group 26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8" name="Freeform 24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25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" name="Freeform 27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" name="Group 33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2" name="Group 31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0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3" name="Freeform 32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41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5" name="Group 36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50" name="Freeform 34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35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" name="Group 40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7" name="Freeform 37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8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39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58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29" name="Group 44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3" name="Freeform 42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43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" name="Freeform 45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" name="Group 49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47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54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6" name="Freeform 50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Oval 51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Freeform 52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Oval 53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Freeform 55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56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57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Freeform 59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017963" y="4505325"/>
            <a:ext cx="1447800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389563" y="3819525"/>
            <a:ext cx="1071562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557713" y="5289550"/>
            <a:ext cx="30120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can be ordered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624513" y="4603750"/>
            <a:ext cx="26882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Distance is meaningful</a:t>
            </a:r>
          </a:p>
        </p:txBody>
      </p:sp>
      <p:grpSp>
        <p:nvGrpSpPr>
          <p:cNvPr id="20" name="Group 61"/>
          <p:cNvGrpSpPr>
            <a:grpSpLocks/>
          </p:cNvGrpSpPr>
          <p:nvPr/>
        </p:nvGrpSpPr>
        <p:grpSpPr bwMode="auto">
          <a:xfrm>
            <a:off x="4591050" y="-838200"/>
            <a:ext cx="2952750" cy="4495800"/>
            <a:chOff x="895" y="847"/>
            <a:chExt cx="1860" cy="2832"/>
          </a:xfrm>
        </p:grpSpPr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3" name="Freeform 17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18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" name="Group 23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61" name="Freeform 21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" name="Group 29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7" name="Group 27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59" name="Freeform 25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26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" name="Freeform 28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34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3" name="Group 32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5" name="Freeform 30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31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" name="Freeform 33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42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6" name="Group 37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51" name="Freeform 35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36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" name="Group 41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8" name="Freeform 38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39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40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8" name="Group 59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30" name="Group 45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4" name="Freeform 43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44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Freeform 46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50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41" name="Freeform 47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9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3" name="Group 55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7" name="Freeform 51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Oval 52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Freeform 53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Oval 54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" name="Freeform 56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57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58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Freeform 60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017963" y="4505325"/>
            <a:ext cx="1447800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Interval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389563" y="3819525"/>
            <a:ext cx="1071562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3490913" y="6127750"/>
            <a:ext cx="413555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are only named; weakest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557713" y="5289550"/>
            <a:ext cx="30120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Attributes can be ordered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624513" y="4603750"/>
            <a:ext cx="26882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Distance is meaningful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6615113" y="3917950"/>
            <a:ext cx="17152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/>
              </a:rPr>
              <a:t>Absolute zero</a:t>
            </a:r>
          </a:p>
        </p:txBody>
      </p: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4591050" y="-838200"/>
            <a:ext cx="2952750" cy="4495800"/>
            <a:chOff x="895" y="847"/>
            <a:chExt cx="1860" cy="2832"/>
          </a:xfrm>
        </p:grpSpPr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4" name="Freeform 18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9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58" name="Group 28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60" name="Freeform 26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27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9" name="Freeform 29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35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4" name="Group 33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6" name="Freeform 31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32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" name="Freeform 34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43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7" name="Group 38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52" name="Freeform 36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37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42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49" name="Freeform 39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40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41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9" name="Group 60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31" name="Group 46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5" name="Freeform 44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5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2" name="Freeform 47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3" name="Group 51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9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50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56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38" name="Freeform 52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Oval 53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Freeform 54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Oval 55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" name="Freeform 57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58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59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Freeform 61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2957513" y="5191125"/>
            <a:ext cx="142557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versus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625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Testing</a:t>
            </a:r>
          </a:p>
          <a:p>
            <a:pPr lvl="1"/>
            <a:r>
              <a:rPr lang="en-US" dirty="0" smtClean="0"/>
              <a:t>Process of measuring variables by means of devices or procedures designed to obtain a sample of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sz="2800" dirty="0" smtClean="0"/>
              <a:t>Assessment</a:t>
            </a:r>
          </a:p>
          <a:p>
            <a:pPr lvl="1"/>
            <a:r>
              <a:rPr lang="en-US" dirty="0" smtClean="0"/>
              <a:t>Gathering and integration of data for the purpose of making an educational evaluation, accomplished through the use of tools such as tests, interviews, case studies, </a:t>
            </a:r>
            <a:r>
              <a:rPr lang="en-US" dirty="0" err="1" smtClean="0"/>
              <a:t>behavioural</a:t>
            </a:r>
            <a:r>
              <a:rPr lang="en-US" dirty="0" smtClean="0"/>
              <a:t> observation, &amp; specially designed apparatus and measurement procedures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a Good Test or Assessment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Characterized by</a:t>
            </a:r>
          </a:p>
          <a:p>
            <a:pPr lvl="1"/>
            <a:r>
              <a:rPr lang="en-US" sz="4000" dirty="0" smtClean="0"/>
              <a:t>High reliability</a:t>
            </a:r>
          </a:p>
          <a:p>
            <a:pPr lvl="1"/>
            <a:r>
              <a:rPr lang="en-US" sz="4000" dirty="0" smtClean="0"/>
              <a:t>High validity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or stability of data values</a:t>
            </a:r>
          </a:p>
          <a:p>
            <a:r>
              <a:rPr lang="en-US" dirty="0" smtClean="0"/>
              <a:t>Is a necessary but not sufficient condition for validity</a:t>
            </a:r>
          </a:p>
          <a:p>
            <a:r>
              <a:rPr lang="en-US" dirty="0" smtClean="0"/>
              <a:t>Usually determined using a correlation coefficient called Reliability Coefficient</a:t>
            </a:r>
          </a:p>
          <a:p>
            <a:pPr lvl="1"/>
            <a:r>
              <a:rPr lang="en-US" dirty="0" smtClean="0"/>
              <a:t>0 = no reliability</a:t>
            </a:r>
          </a:p>
          <a:p>
            <a:pPr lvl="1"/>
            <a:r>
              <a:rPr lang="en-US" dirty="0" smtClean="0"/>
              <a:t>+1 = perfect </a:t>
            </a:r>
            <a:r>
              <a:rPr lang="en-US" dirty="0" err="1" smtClean="0"/>
              <a:t>reliabity</a:t>
            </a:r>
            <a:endParaRPr lang="en-US" dirty="0" smtClean="0"/>
          </a:p>
          <a:p>
            <a:pPr lvl="1"/>
            <a:r>
              <a:rPr lang="en-US" dirty="0" smtClean="0"/>
              <a:t>Interested in values from 0 to 1</a:t>
            </a:r>
          </a:p>
          <a:p>
            <a:pPr lvl="1"/>
            <a:r>
              <a:rPr lang="en-US" dirty="0" smtClean="0"/>
              <a:t>Acceptable values for 0.7 and higher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Measurement-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Defined as the act of measuring by assigning symbols or numbers to something according to a specific set of rules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ways to measure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Test-retest</a:t>
            </a:r>
          </a:p>
          <a:p>
            <a:r>
              <a:rPr lang="en-US" sz="4400" dirty="0" smtClean="0"/>
              <a:t>Equivalent forms</a:t>
            </a:r>
          </a:p>
          <a:p>
            <a:r>
              <a:rPr lang="en-US" sz="4400" dirty="0" smtClean="0"/>
              <a:t>Internal consistency</a:t>
            </a:r>
          </a:p>
          <a:p>
            <a:r>
              <a:rPr lang="en-US" sz="4400" dirty="0" smtClean="0"/>
              <a:t>Inter-scorer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Reliability – Test-Retest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Refers to consistency of data values over time</a:t>
            </a:r>
          </a:p>
          <a:p>
            <a:r>
              <a:rPr lang="en-US" dirty="0" smtClean="0"/>
              <a:t>Measured by correlating the data values obtained at 1 point in time with data values obtained at a later point in time</a:t>
            </a:r>
          </a:p>
          <a:p>
            <a:r>
              <a:rPr lang="en-US" dirty="0" smtClean="0"/>
              <a:t>Issue is identifying the time interval</a:t>
            </a:r>
          </a:p>
          <a:p>
            <a:pPr lvl="1"/>
            <a:r>
              <a:rPr lang="en-US" dirty="0" smtClean="0"/>
              <a:t>Longer time interval leads to lower reliability coefficient</a:t>
            </a:r>
          </a:p>
          <a:p>
            <a:r>
              <a:rPr lang="en-US" dirty="0" smtClean="0"/>
              <a:t>Obtained by </a:t>
            </a:r>
            <a:r>
              <a:rPr lang="en-US" dirty="0" smtClean="0">
                <a:solidFill>
                  <a:srgbClr val="FF0000"/>
                </a:solidFill>
              </a:rPr>
              <a:t>administering the same </a:t>
            </a:r>
            <a:r>
              <a:rPr lang="en-US" dirty="0" smtClean="0">
                <a:solidFill>
                  <a:srgbClr val="FF0000"/>
                </a:solidFill>
              </a:rPr>
              <a:t>instrument (e.g. survey)</a:t>
            </a:r>
            <a:r>
              <a:rPr lang="en-US" dirty="0" smtClean="0"/>
              <a:t>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FF0000"/>
                </a:solidFill>
              </a:rPr>
              <a:t>same group</a:t>
            </a:r>
            <a:r>
              <a:rPr lang="en-US" dirty="0" smtClean="0"/>
              <a:t> of people at </a:t>
            </a:r>
            <a:r>
              <a:rPr lang="en-US" dirty="0" smtClean="0">
                <a:solidFill>
                  <a:srgbClr val="FF0000"/>
                </a:solidFill>
              </a:rPr>
              <a:t>two different points in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Reliability – </a:t>
            </a:r>
            <a:br>
              <a:rPr lang="en-US" dirty="0" smtClean="0"/>
            </a:br>
            <a:r>
              <a:rPr lang="en-US" dirty="0" smtClean="0"/>
              <a:t>Equivalent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consistency of data values obtained on 2 equivalent forms of a test designed to measure the same thing</a:t>
            </a:r>
          </a:p>
          <a:p>
            <a:r>
              <a:rPr lang="en-US" dirty="0" smtClean="0"/>
              <a:t>Measured by correlating the data values obtained by giving 2 forms of the same test to a group of people</a:t>
            </a:r>
          </a:p>
          <a:p>
            <a:pPr lvl="1"/>
            <a:r>
              <a:rPr lang="en-US" dirty="0" smtClean="0"/>
              <a:t>The researcher creates </a:t>
            </a:r>
            <a:r>
              <a:rPr lang="en-US" dirty="0" smtClean="0">
                <a:solidFill>
                  <a:srgbClr val="FF0000"/>
                </a:solidFill>
              </a:rPr>
              <a:t>two different </a:t>
            </a:r>
            <a:r>
              <a:rPr lang="en-US" dirty="0" smtClean="0">
                <a:solidFill>
                  <a:srgbClr val="FF0000"/>
                </a:solidFill>
              </a:rPr>
              <a:t>instruments (e.g. 2 different survey questions) </a:t>
            </a:r>
            <a:r>
              <a:rPr lang="en-US" dirty="0" smtClean="0"/>
              <a:t>designed to measure </a:t>
            </a:r>
            <a:r>
              <a:rPr lang="en-US" dirty="0" smtClean="0">
                <a:solidFill>
                  <a:srgbClr val="FF0000"/>
                </a:solidFill>
              </a:rPr>
              <a:t>identical constructs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Reliability – </a:t>
            </a:r>
            <a:br>
              <a:rPr lang="en-US" dirty="0" smtClean="0"/>
            </a:br>
            <a:r>
              <a:rPr lang="en-US" dirty="0" smtClean="0"/>
              <a:t>Internal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requires 1 test administration</a:t>
            </a:r>
          </a:p>
          <a:p>
            <a:r>
              <a:rPr lang="en-US" dirty="0" smtClean="0"/>
              <a:t>Split-half reliability is 1 type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 smtClean="0">
                <a:solidFill>
                  <a:srgbClr val="FF0000"/>
                </a:solidFill>
              </a:rPr>
              <a:t>splitting test into 2 equivalent halves </a:t>
            </a:r>
            <a:r>
              <a:rPr lang="en-US" dirty="0" smtClean="0"/>
              <a:t>and checking consistency of values obtained from both halves</a:t>
            </a:r>
          </a:p>
          <a:p>
            <a:r>
              <a:rPr lang="en-US" dirty="0" smtClean="0"/>
              <a:t>Measured by coefficient alpha (</a:t>
            </a:r>
            <a:r>
              <a:rPr lang="en-US" dirty="0" err="1" smtClean="0"/>
              <a:t>cronbach’s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High alpha (&gt;0.7) =&gt; data values are correlated</a:t>
            </a:r>
          </a:p>
          <a:p>
            <a:pPr lvl="1"/>
            <a:r>
              <a:rPr lang="en-US" dirty="0" smtClean="0"/>
              <a:t>More data values (high N) =&gt; higher alpha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Reliability – </a:t>
            </a:r>
            <a:br>
              <a:rPr lang="en-US" dirty="0" smtClean="0"/>
            </a:br>
            <a:r>
              <a:rPr lang="en-US" dirty="0" smtClean="0"/>
              <a:t>Internal Consistency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an instrument includes a series of questions designed to examine the same construct, the questions can be arbitrarily split into two groups. The correlation between the two subsets of questions is called the </a:t>
            </a:r>
            <a:r>
              <a:rPr lang="en-US" i="1" dirty="0" smtClean="0">
                <a:solidFill>
                  <a:srgbClr val="FF0000"/>
                </a:solidFill>
              </a:rPr>
              <a:t>split-half</a:t>
            </a:r>
            <a:r>
              <a:rPr lang="en-US" dirty="0" smtClean="0"/>
              <a:t> reliability.</a:t>
            </a:r>
          </a:p>
          <a:p>
            <a:r>
              <a:rPr lang="en-US" dirty="0" smtClean="0"/>
              <a:t>A better statistic, known as </a:t>
            </a:r>
            <a:r>
              <a:rPr lang="en-US" u="sng" dirty="0" err="1" smtClean="0"/>
              <a:t>Cronbach's</a:t>
            </a:r>
            <a:r>
              <a:rPr lang="en-US" u="sng" dirty="0" smtClean="0"/>
              <a:t> alpha</a:t>
            </a:r>
            <a:r>
              <a:rPr lang="en-US" dirty="0" smtClean="0"/>
              <a:t>, is based on the mean (absolute value) inter-item correlation for all possible variable pairs. It provides a conservative estimate of reliability, and generally represents the lower bound to the reliability of a scale of items. </a:t>
            </a:r>
          </a:p>
          <a:p>
            <a:r>
              <a:rPr lang="en-US" dirty="0" smtClean="0"/>
              <a:t>For dichotomous </a:t>
            </a:r>
            <a:r>
              <a:rPr lang="en-US" u="sng" dirty="0" smtClean="0"/>
              <a:t>nominal data</a:t>
            </a:r>
            <a:r>
              <a:rPr lang="en-US" dirty="0" smtClean="0"/>
              <a:t>, the KR-20 (</a:t>
            </a:r>
            <a:r>
              <a:rPr lang="en-US" u="sng" dirty="0" err="1" smtClean="0"/>
              <a:t>Kuder</a:t>
            </a:r>
            <a:r>
              <a:rPr lang="en-US" u="sng" dirty="0" smtClean="0"/>
              <a:t>-Richardson</a:t>
            </a:r>
            <a:r>
              <a:rPr lang="en-US" dirty="0" smtClean="0"/>
              <a:t>) is used instead of </a:t>
            </a:r>
            <a:r>
              <a:rPr lang="en-US" dirty="0" err="1" smtClean="0"/>
              <a:t>Cronbach's</a:t>
            </a:r>
            <a:r>
              <a:rPr lang="en-US" dirty="0" smtClean="0"/>
              <a:t> alpha.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Reliability –</a:t>
            </a:r>
            <a:br>
              <a:rPr lang="en-US" dirty="0" smtClean="0"/>
            </a:br>
            <a:r>
              <a:rPr lang="en-US" dirty="0" smtClean="0"/>
              <a:t>Inter-scorer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degree of agreement between </a:t>
            </a:r>
            <a:r>
              <a:rPr lang="en-US" dirty="0" smtClean="0">
                <a:solidFill>
                  <a:srgbClr val="FF0000"/>
                </a:solidFill>
              </a:rPr>
              <a:t>2 or more scorers, judges, or raters</a:t>
            </a:r>
          </a:p>
          <a:p>
            <a:r>
              <a:rPr lang="en-US" dirty="0" smtClean="0"/>
              <a:t>2 judges can rate 1 set of test. Then correlate their 2 sets of ratings to obtain the inter-scorer reliability coefficient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accuracy of the inferences, interpretations, or actions made on the basis of data values</a:t>
            </a:r>
          </a:p>
          <a:p>
            <a:pPr lvl="1"/>
            <a:r>
              <a:rPr lang="en-US" dirty="0" smtClean="0"/>
              <a:t>Refers to the accuracy or truthfulness of a measurement.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Refers to gathering evidence supporting some inference made on the basis of data values</a:t>
            </a:r>
          </a:p>
          <a:p>
            <a:r>
              <a:rPr lang="en-US" dirty="0" smtClean="0"/>
              <a:t>3 methods</a:t>
            </a:r>
          </a:p>
          <a:p>
            <a:pPr lvl="1"/>
            <a:r>
              <a:rPr lang="en-US" dirty="0" smtClean="0"/>
              <a:t>Evidence based on Content</a:t>
            </a:r>
          </a:p>
          <a:p>
            <a:pPr lvl="1"/>
            <a:r>
              <a:rPr lang="en-US" dirty="0" smtClean="0"/>
              <a:t>Evidence based on Internal Structure</a:t>
            </a:r>
          </a:p>
          <a:p>
            <a:pPr lvl="2"/>
            <a:r>
              <a:rPr lang="en-US" dirty="0" smtClean="0"/>
              <a:t>Factor Analysis (grouping of survey questions asking the same theme)</a:t>
            </a:r>
          </a:p>
          <a:p>
            <a:pPr lvl="2"/>
            <a:r>
              <a:rPr lang="en-US" dirty="0" smtClean="0"/>
              <a:t>Test of Homogeneity</a:t>
            </a:r>
          </a:p>
          <a:p>
            <a:pPr lvl="3"/>
            <a:r>
              <a:rPr lang="en-US" dirty="0" smtClean="0"/>
              <a:t>Item-to-Total Correlation</a:t>
            </a:r>
          </a:p>
          <a:p>
            <a:pPr lvl="3"/>
            <a:r>
              <a:rPr lang="en-US" dirty="0" smtClean="0"/>
              <a:t>Coefficient Alpha</a:t>
            </a:r>
          </a:p>
          <a:p>
            <a:pPr lvl="1"/>
            <a:r>
              <a:rPr lang="en-US" dirty="0" smtClean="0"/>
              <a:t>Evidence based on Relations to Other Variables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Criterion-Related Evidence</a:t>
            </a:r>
          </a:p>
          <a:p>
            <a:pPr lvl="1"/>
            <a:r>
              <a:rPr lang="en-US" dirty="0" smtClean="0"/>
              <a:t>Based on extent to which data values from a test can be used to predict performance on some criterion</a:t>
            </a:r>
          </a:p>
          <a:p>
            <a:pPr lvl="2"/>
            <a:r>
              <a:rPr lang="en-US" dirty="0" smtClean="0"/>
              <a:t>Concurrent Evidence (based on relationship)</a:t>
            </a:r>
          </a:p>
          <a:p>
            <a:pPr lvl="2"/>
            <a:r>
              <a:rPr lang="en-US" dirty="0" smtClean="0"/>
              <a:t>Predictive Evidence (based on relationship between 			data values)</a:t>
            </a:r>
          </a:p>
          <a:p>
            <a:pPr lvl="2"/>
            <a:r>
              <a:rPr lang="en-US" dirty="0" smtClean="0"/>
              <a:t>Convergent Evidence</a:t>
            </a:r>
          </a:p>
          <a:p>
            <a:pPr lvl="2"/>
            <a:r>
              <a:rPr lang="en-US" dirty="0" smtClean="0"/>
              <a:t>Divergent Evidence</a:t>
            </a:r>
          </a:p>
          <a:p>
            <a:pPr lvl="2"/>
            <a:r>
              <a:rPr lang="en-US" dirty="0" smtClean="0"/>
              <a:t>Known Groups Evidence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Based on Relations to Other Variables - Kinds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for Obtaining Validity Evidence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Nominal</a:t>
            </a:r>
          </a:p>
          <a:p>
            <a:r>
              <a:rPr lang="en-US" sz="4000" dirty="0" smtClean="0"/>
              <a:t>Ordinal</a:t>
            </a:r>
          </a:p>
          <a:p>
            <a:r>
              <a:rPr lang="en-US" sz="4000" dirty="0" smtClean="0"/>
              <a:t>Interval</a:t>
            </a:r>
          </a:p>
          <a:p>
            <a:r>
              <a:rPr lang="en-US" sz="4000" dirty="0" smtClean="0"/>
              <a:t>Ratio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&amp; Psychological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Tests (</a:t>
            </a:r>
            <a:r>
              <a:rPr lang="en-US" dirty="0" err="1" smtClean="0"/>
              <a:t>eg</a:t>
            </a:r>
            <a:r>
              <a:rPr lang="en-US" dirty="0" smtClean="0"/>
              <a:t> IQ Test)</a:t>
            </a:r>
          </a:p>
          <a:p>
            <a:r>
              <a:rPr lang="en-US" dirty="0" smtClean="0"/>
              <a:t>Personality Tests (</a:t>
            </a:r>
            <a:r>
              <a:rPr lang="en-US" dirty="0" err="1" smtClean="0"/>
              <a:t>eg</a:t>
            </a:r>
            <a:r>
              <a:rPr lang="en-US" dirty="0" smtClean="0"/>
              <a:t> Holland’s SDS)</a:t>
            </a:r>
          </a:p>
          <a:p>
            <a:r>
              <a:rPr lang="en-US" dirty="0" smtClean="0"/>
              <a:t>Educational Assessment Tests</a:t>
            </a:r>
          </a:p>
          <a:p>
            <a:pPr lvl="1"/>
            <a:r>
              <a:rPr lang="en-US" dirty="0" smtClean="0"/>
              <a:t>Preschool Assessment Tests</a:t>
            </a:r>
          </a:p>
          <a:p>
            <a:pPr lvl="1"/>
            <a:r>
              <a:rPr lang="en-US" dirty="0" smtClean="0"/>
              <a:t>Achievement Tests</a:t>
            </a:r>
          </a:p>
          <a:p>
            <a:pPr lvl="1"/>
            <a:r>
              <a:rPr lang="en-US" dirty="0" smtClean="0"/>
              <a:t>Aptitude Tests</a:t>
            </a:r>
          </a:p>
          <a:p>
            <a:pPr lvl="1"/>
            <a:r>
              <a:rPr lang="en-US" dirty="0" smtClean="0"/>
              <a:t>Diagnostic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Sources -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Bevel 6"/>
          <p:cNvSpPr/>
          <p:nvPr/>
        </p:nvSpPr>
        <p:spPr>
          <a:xfrm>
            <a:off x="2057400" y="2667000"/>
            <a:ext cx="4876800" cy="18288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End of Lecture 5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categorize, name or label</a:t>
            </a:r>
          </a:p>
          <a:p>
            <a:r>
              <a:rPr lang="en-US" sz="3600" dirty="0" smtClean="0"/>
              <a:t>Can use numbers to label</a:t>
            </a:r>
          </a:p>
          <a:p>
            <a:pPr lvl="1"/>
            <a:r>
              <a:rPr lang="en-US" sz="3600" dirty="0" smtClean="0"/>
              <a:t>‘answer’ with 1=yes and 2=no</a:t>
            </a:r>
          </a:p>
          <a:p>
            <a:pPr lvl="1"/>
            <a:r>
              <a:rPr lang="en-US" sz="3600" dirty="0" smtClean="0"/>
              <a:t>‘gender’ with 1=female and 2=male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categorize, name or label</a:t>
            </a:r>
          </a:p>
          <a:p>
            <a:r>
              <a:rPr lang="en-US" sz="3600" dirty="0" smtClean="0"/>
              <a:t>Can use numbers to label </a:t>
            </a:r>
          </a:p>
          <a:p>
            <a:r>
              <a:rPr lang="en-US" sz="3600" dirty="0" smtClean="0"/>
              <a:t>Can make judgment on rank order</a:t>
            </a:r>
          </a:p>
          <a:p>
            <a:r>
              <a:rPr lang="en-US" sz="3600" dirty="0" smtClean="0"/>
              <a:t>Can be ranked, or ordered</a:t>
            </a:r>
          </a:p>
          <a:p>
            <a:pPr lvl="1"/>
            <a:r>
              <a:rPr lang="en-US" sz="3600" dirty="0" smtClean="0"/>
              <a:t>‘size’ with 1=small, 2=medium and 3=large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Scale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Inherit the attributes of nominal and ordinal scales</a:t>
            </a:r>
          </a:p>
          <a:p>
            <a:r>
              <a:rPr lang="en-US" dirty="0" smtClean="0"/>
              <a:t>Has rank order and </a:t>
            </a:r>
            <a:r>
              <a:rPr lang="en-US" dirty="0" smtClean="0">
                <a:solidFill>
                  <a:srgbClr val="002060"/>
                </a:solidFill>
              </a:rPr>
              <a:t>equal intervals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distance</a:t>
            </a:r>
            <a:r>
              <a:rPr lang="en-US" dirty="0" smtClean="0"/>
              <a:t> between attributes has meaning</a:t>
            </a:r>
          </a:p>
          <a:p>
            <a:pPr lvl="2"/>
            <a:r>
              <a:rPr lang="en-US" dirty="0" smtClean="0"/>
              <a:t>for example, temperature (in Fahrenheit) - distance from 30-40 is same as distance from 70-80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Does not possess absolute zero point </a:t>
            </a:r>
            <a:r>
              <a:rPr lang="en-US" dirty="0" smtClean="0">
                <a:solidFill>
                  <a:srgbClr val="FF0000"/>
                </a:solidFill>
              </a:rPr>
              <a:t>(zero value does not mean no value)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0 ̊ Celsius ≠ zero temperature</a:t>
            </a:r>
          </a:p>
          <a:p>
            <a:r>
              <a:rPr lang="en-US" dirty="0" smtClean="0"/>
              <a:t>Note that </a:t>
            </a:r>
            <a:r>
              <a:rPr lang="en-US" dirty="0" smtClean="0">
                <a:solidFill>
                  <a:srgbClr val="FF0000"/>
                </a:solidFill>
              </a:rPr>
              <a:t>ratios don’t make any sense</a:t>
            </a:r>
            <a:r>
              <a:rPr lang="en-US" dirty="0" smtClean="0">
                <a:solidFill>
                  <a:srgbClr val="FAFD00"/>
                </a:solidFill>
              </a:rPr>
              <a:t> </a:t>
            </a:r>
            <a:r>
              <a:rPr lang="en-US" dirty="0" smtClean="0"/>
              <a:t>- 80 degrees is not </a:t>
            </a:r>
            <a:r>
              <a:rPr lang="en-US" dirty="0" smtClean="0">
                <a:solidFill>
                  <a:schemeClr val="folHlink"/>
                </a:solidFill>
              </a:rPr>
              <a:t>twice</a:t>
            </a:r>
            <a:r>
              <a:rPr lang="en-US" dirty="0" smtClean="0"/>
              <a:t> as hot as 40 degrees (although the attribute values are)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Inherit the attributes of nominal, ordinal and interval scales</a:t>
            </a:r>
          </a:p>
          <a:p>
            <a:r>
              <a:rPr lang="en-US" sz="3600" dirty="0" smtClean="0"/>
              <a:t>Has a true zero point that is meaningful</a:t>
            </a:r>
          </a:p>
          <a:p>
            <a:pPr lvl="1"/>
            <a:r>
              <a:rPr lang="en-US" dirty="0" smtClean="0"/>
              <a:t>can construct a meaningful </a:t>
            </a:r>
            <a:r>
              <a:rPr lang="en-US" dirty="0" smtClean="0">
                <a:solidFill>
                  <a:srgbClr val="FF0000"/>
                </a:solidFill>
              </a:rPr>
              <a:t>ratio</a:t>
            </a:r>
            <a:r>
              <a:rPr lang="en-US" dirty="0" smtClean="0"/>
              <a:t> (fraction)</a:t>
            </a:r>
          </a:p>
          <a:p>
            <a:r>
              <a:rPr lang="en-US" sz="3600" dirty="0" smtClean="0"/>
              <a:t>Examples are</a:t>
            </a:r>
          </a:p>
          <a:p>
            <a:pPr lvl="1"/>
            <a:r>
              <a:rPr lang="en-US" sz="2600" dirty="0" smtClean="0"/>
              <a:t>Weight</a:t>
            </a:r>
          </a:p>
          <a:p>
            <a:pPr lvl="1"/>
            <a:r>
              <a:rPr lang="en-US" sz="2600" dirty="0" smtClean="0"/>
              <a:t>Height</a:t>
            </a:r>
          </a:p>
          <a:p>
            <a:pPr lvl="1"/>
            <a:r>
              <a:rPr lang="en-US" sz="2600" dirty="0" smtClean="0"/>
              <a:t>Annual income</a:t>
            </a:r>
          </a:p>
          <a:p>
            <a:r>
              <a:rPr lang="en-US" dirty="0" smtClean="0"/>
              <a:t>It is meaningful to say that “...we had </a:t>
            </a:r>
            <a:r>
              <a:rPr lang="en-US" dirty="0" smtClean="0">
                <a:solidFill>
                  <a:srgbClr val="FF0000"/>
                </a:solidFill>
              </a:rPr>
              <a:t>twice</a:t>
            </a:r>
            <a:r>
              <a:rPr lang="en-US" dirty="0" smtClean="0"/>
              <a:t> as much revenue in this period as we did in the previous six months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Why is Level of Measurement Important?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helps you decide what </a:t>
            </a:r>
            <a:r>
              <a:rPr lang="en-US" sz="4400" dirty="0" smtClean="0">
                <a:solidFill>
                  <a:srgbClr val="FF0000"/>
                </a:solidFill>
              </a:rPr>
              <a:t>statistical analysis </a:t>
            </a:r>
            <a:r>
              <a:rPr lang="en-US" sz="4400" dirty="0" smtClean="0"/>
              <a:t>is appropriate on the values that were assigned</a:t>
            </a:r>
          </a:p>
          <a:p>
            <a:r>
              <a:rPr lang="en-US" sz="4400" dirty="0" smtClean="0"/>
              <a:t>helps you decide how to </a:t>
            </a:r>
            <a:r>
              <a:rPr lang="en-US" sz="4400" dirty="0" smtClean="0">
                <a:solidFill>
                  <a:srgbClr val="FF0000"/>
                </a:solidFill>
              </a:rPr>
              <a:t>interpret</a:t>
            </a:r>
            <a:r>
              <a:rPr lang="en-US" sz="4400" dirty="0" smtClean="0"/>
              <a:t> the data from that variable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Hierarchy of Levels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Methods - Dr Eric Lim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0EB78-AF62-4989-8BCD-6E6613E16396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287588" y="2133600"/>
            <a:ext cx="6324600" cy="4565650"/>
            <a:chOff x="1441" y="1344"/>
            <a:chExt cx="3984" cy="2876"/>
          </a:xfrm>
        </p:grpSpPr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1441" y="1344"/>
              <a:ext cx="3984" cy="2872"/>
            </a:xfrm>
            <a:custGeom>
              <a:avLst/>
              <a:gdLst/>
              <a:ahLst/>
              <a:cxnLst>
                <a:cxn ang="0">
                  <a:pos x="771" y="2871"/>
                </a:cxn>
                <a:cxn ang="0">
                  <a:pos x="0" y="2268"/>
                </a:cxn>
                <a:cxn ang="0">
                  <a:pos x="0" y="1767"/>
                </a:cxn>
                <a:cxn ang="0">
                  <a:pos x="643" y="1767"/>
                </a:cxn>
                <a:cxn ang="0">
                  <a:pos x="643" y="1327"/>
                </a:cxn>
                <a:cxn ang="0">
                  <a:pos x="1286" y="1327"/>
                </a:cxn>
                <a:cxn ang="0">
                  <a:pos x="1286" y="886"/>
                </a:cxn>
                <a:cxn ang="0">
                  <a:pos x="1929" y="886"/>
                </a:cxn>
                <a:cxn ang="0">
                  <a:pos x="1929" y="444"/>
                </a:cxn>
                <a:cxn ang="0">
                  <a:pos x="2569" y="444"/>
                </a:cxn>
                <a:cxn ang="0">
                  <a:pos x="2569" y="2"/>
                </a:cxn>
                <a:cxn ang="0">
                  <a:pos x="3212" y="0"/>
                </a:cxn>
                <a:cxn ang="0">
                  <a:pos x="3983" y="552"/>
                </a:cxn>
                <a:cxn ang="0">
                  <a:pos x="771" y="2871"/>
                </a:cxn>
              </a:cxnLst>
              <a:rect l="0" t="0" r="r" b="b"/>
              <a:pathLst>
                <a:path w="3984" h="2872">
                  <a:moveTo>
                    <a:pt x="771" y="2871"/>
                  </a:moveTo>
                  <a:lnTo>
                    <a:pt x="0" y="2268"/>
                  </a:lnTo>
                  <a:lnTo>
                    <a:pt x="0" y="1767"/>
                  </a:lnTo>
                  <a:lnTo>
                    <a:pt x="643" y="1767"/>
                  </a:lnTo>
                  <a:lnTo>
                    <a:pt x="643" y="1327"/>
                  </a:lnTo>
                  <a:lnTo>
                    <a:pt x="1286" y="1327"/>
                  </a:lnTo>
                  <a:lnTo>
                    <a:pt x="1286" y="886"/>
                  </a:lnTo>
                  <a:lnTo>
                    <a:pt x="1929" y="886"/>
                  </a:lnTo>
                  <a:lnTo>
                    <a:pt x="1929" y="444"/>
                  </a:lnTo>
                  <a:lnTo>
                    <a:pt x="2569" y="444"/>
                  </a:lnTo>
                  <a:lnTo>
                    <a:pt x="2569" y="2"/>
                  </a:lnTo>
                  <a:lnTo>
                    <a:pt x="3212" y="0"/>
                  </a:lnTo>
                  <a:lnTo>
                    <a:pt x="3983" y="552"/>
                  </a:lnTo>
                  <a:lnTo>
                    <a:pt x="771" y="2871"/>
                  </a:lnTo>
                </a:path>
              </a:pathLst>
            </a:custGeom>
            <a:solidFill>
              <a:srgbClr val="CECECE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4"/>
            <p:cNvSpPr>
              <a:spLocks/>
            </p:cNvSpPr>
            <p:nvPr/>
          </p:nvSpPr>
          <p:spPr bwMode="auto">
            <a:xfrm>
              <a:off x="2216" y="1899"/>
              <a:ext cx="3209" cy="2321"/>
            </a:xfrm>
            <a:custGeom>
              <a:avLst/>
              <a:gdLst/>
              <a:ahLst/>
              <a:cxnLst>
                <a:cxn ang="0">
                  <a:pos x="3208" y="0"/>
                </a:cxn>
                <a:cxn ang="0">
                  <a:pos x="3208" y="2320"/>
                </a:cxn>
                <a:cxn ang="0">
                  <a:pos x="0" y="2315"/>
                </a:cxn>
                <a:cxn ang="0">
                  <a:pos x="0" y="1764"/>
                </a:cxn>
                <a:cxn ang="0">
                  <a:pos x="642" y="1764"/>
                </a:cxn>
                <a:cxn ang="0">
                  <a:pos x="642" y="1323"/>
                </a:cxn>
                <a:cxn ang="0">
                  <a:pos x="1282" y="1323"/>
                </a:cxn>
                <a:cxn ang="0">
                  <a:pos x="1282" y="884"/>
                </a:cxn>
                <a:cxn ang="0">
                  <a:pos x="1924" y="884"/>
                </a:cxn>
                <a:cxn ang="0">
                  <a:pos x="1924" y="443"/>
                </a:cxn>
                <a:cxn ang="0">
                  <a:pos x="2566" y="443"/>
                </a:cxn>
                <a:cxn ang="0">
                  <a:pos x="2566" y="2"/>
                </a:cxn>
                <a:cxn ang="0">
                  <a:pos x="3208" y="0"/>
                </a:cxn>
              </a:cxnLst>
              <a:rect l="0" t="0" r="r" b="b"/>
              <a:pathLst>
                <a:path w="3209" h="2321">
                  <a:moveTo>
                    <a:pt x="3208" y="0"/>
                  </a:moveTo>
                  <a:lnTo>
                    <a:pt x="3208" y="2320"/>
                  </a:lnTo>
                  <a:lnTo>
                    <a:pt x="0" y="2315"/>
                  </a:lnTo>
                  <a:lnTo>
                    <a:pt x="0" y="1764"/>
                  </a:lnTo>
                  <a:lnTo>
                    <a:pt x="642" y="1764"/>
                  </a:lnTo>
                  <a:lnTo>
                    <a:pt x="642" y="1323"/>
                  </a:lnTo>
                  <a:lnTo>
                    <a:pt x="1282" y="1323"/>
                  </a:lnTo>
                  <a:lnTo>
                    <a:pt x="1282" y="884"/>
                  </a:lnTo>
                  <a:lnTo>
                    <a:pt x="1924" y="884"/>
                  </a:lnTo>
                  <a:lnTo>
                    <a:pt x="1924" y="443"/>
                  </a:lnTo>
                  <a:lnTo>
                    <a:pt x="2566" y="443"/>
                  </a:lnTo>
                  <a:lnTo>
                    <a:pt x="2566" y="2"/>
                  </a:lnTo>
                  <a:lnTo>
                    <a:pt x="3208" y="0"/>
                  </a:lnTo>
                </a:path>
              </a:pathLst>
            </a:custGeom>
            <a:solidFill>
              <a:srgbClr val="DADADA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1441" y="3119"/>
              <a:ext cx="1405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5" h="542">
                  <a:moveTo>
                    <a:pt x="0" y="0"/>
                  </a:moveTo>
                  <a:lnTo>
                    <a:pt x="638" y="0"/>
                  </a:lnTo>
                  <a:lnTo>
                    <a:pt x="1404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2087" y="2677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1"/>
                </a:cxn>
                <a:cxn ang="0">
                  <a:pos x="766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8" y="0"/>
                  </a:lnTo>
                  <a:lnTo>
                    <a:pt x="1401" y="541"/>
                  </a:lnTo>
                  <a:lnTo>
                    <a:pt x="766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2732" y="2234"/>
              <a:ext cx="1402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1" y="540"/>
                </a:cxn>
                <a:cxn ang="0">
                  <a:pos x="763" y="540"/>
                </a:cxn>
                <a:cxn ang="0">
                  <a:pos x="0" y="0"/>
                </a:cxn>
              </a:cxnLst>
              <a:rect l="0" t="0" r="r" b="b"/>
              <a:pathLst>
                <a:path w="1402" h="541">
                  <a:moveTo>
                    <a:pt x="0" y="0"/>
                  </a:moveTo>
                  <a:lnTo>
                    <a:pt x="638" y="0"/>
                  </a:lnTo>
                  <a:lnTo>
                    <a:pt x="1401" y="540"/>
                  </a:lnTo>
                  <a:lnTo>
                    <a:pt x="763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3377" y="1790"/>
              <a:ext cx="1402" cy="5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5" y="0"/>
                </a:cxn>
                <a:cxn ang="0">
                  <a:pos x="1401" y="541"/>
                </a:cxn>
                <a:cxn ang="0">
                  <a:pos x="763" y="541"/>
                </a:cxn>
                <a:cxn ang="0">
                  <a:pos x="0" y="0"/>
                </a:cxn>
              </a:cxnLst>
              <a:rect l="0" t="0" r="r" b="b"/>
              <a:pathLst>
                <a:path w="1402" h="542">
                  <a:moveTo>
                    <a:pt x="0" y="0"/>
                  </a:moveTo>
                  <a:lnTo>
                    <a:pt x="635" y="0"/>
                  </a:lnTo>
                  <a:lnTo>
                    <a:pt x="1401" y="541"/>
                  </a:lnTo>
                  <a:lnTo>
                    <a:pt x="763" y="541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4020" y="1347"/>
              <a:ext cx="1405" cy="5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8" y="0"/>
                </a:cxn>
                <a:cxn ang="0">
                  <a:pos x="1404" y="540"/>
                </a:cxn>
                <a:cxn ang="0">
                  <a:pos x="766" y="540"/>
                </a:cxn>
                <a:cxn ang="0">
                  <a:pos x="0" y="0"/>
                </a:cxn>
              </a:cxnLst>
              <a:rect l="0" t="0" r="r" b="b"/>
              <a:pathLst>
                <a:path w="1405" h="541">
                  <a:moveTo>
                    <a:pt x="0" y="0"/>
                  </a:moveTo>
                  <a:lnTo>
                    <a:pt x="638" y="0"/>
                  </a:lnTo>
                  <a:lnTo>
                    <a:pt x="1404" y="540"/>
                  </a:lnTo>
                  <a:lnTo>
                    <a:pt x="766" y="540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808163" y="6029325"/>
            <a:ext cx="1584325" cy="515938"/>
          </a:xfrm>
          <a:prstGeom prst="rect">
            <a:avLst/>
          </a:prstGeom>
          <a:solidFill>
            <a:srgbClr val="00B0F0"/>
          </a:solidFill>
          <a:ln w="12700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90488" tIns="44450" rIns="90488" bIns="44450">
            <a:spAutoFit/>
          </a:bodyPr>
          <a:lstStyle/>
          <a:p>
            <a:r>
              <a:rPr lang="en-US" sz="2800" b="1" dirty="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Nominal</a:t>
            </a:r>
          </a:p>
        </p:txBody>
      </p:sp>
      <p:grpSp>
        <p:nvGrpSpPr>
          <p:cNvPr id="23" name="Group 56"/>
          <p:cNvGrpSpPr>
            <a:grpSpLocks/>
          </p:cNvGrpSpPr>
          <p:nvPr/>
        </p:nvGrpSpPr>
        <p:grpSpPr bwMode="auto">
          <a:xfrm>
            <a:off x="1420813" y="1344613"/>
            <a:ext cx="2952750" cy="4495800"/>
            <a:chOff x="895" y="847"/>
            <a:chExt cx="1860" cy="2832"/>
          </a:xfrm>
        </p:grpSpPr>
        <p:grpSp>
          <p:nvGrpSpPr>
            <p:cNvPr id="24" name="Group 14"/>
            <p:cNvGrpSpPr>
              <a:grpSpLocks/>
            </p:cNvGrpSpPr>
            <p:nvPr/>
          </p:nvGrpSpPr>
          <p:grpSpPr bwMode="auto">
            <a:xfrm>
              <a:off x="1828" y="1413"/>
              <a:ext cx="147" cy="251"/>
              <a:chOff x="1828" y="1413"/>
              <a:chExt cx="147" cy="251"/>
            </a:xfrm>
          </p:grpSpPr>
          <p:sp>
            <p:nvSpPr>
              <p:cNvPr id="66" name="Freeform 12"/>
              <p:cNvSpPr>
                <a:spLocks/>
              </p:cNvSpPr>
              <p:nvPr/>
            </p:nvSpPr>
            <p:spPr bwMode="auto">
              <a:xfrm>
                <a:off x="1828" y="1413"/>
                <a:ext cx="123" cy="248"/>
              </a:xfrm>
              <a:custGeom>
                <a:avLst/>
                <a:gdLst/>
                <a:ahLst/>
                <a:cxnLst>
                  <a:cxn ang="0">
                    <a:pos x="55" y="247"/>
                  </a:cxn>
                  <a:cxn ang="0">
                    <a:pos x="47" y="197"/>
                  </a:cxn>
                  <a:cxn ang="0">
                    <a:pos x="28" y="166"/>
                  </a:cxn>
                  <a:cxn ang="0">
                    <a:pos x="17" y="128"/>
                  </a:cxn>
                  <a:cxn ang="0">
                    <a:pos x="22" y="96"/>
                  </a:cxn>
                  <a:cxn ang="0">
                    <a:pos x="26" y="76"/>
                  </a:cxn>
                  <a:cxn ang="0">
                    <a:pos x="17" y="45"/>
                  </a:cxn>
                  <a:cxn ang="0">
                    <a:pos x="0" y="21"/>
                  </a:cxn>
                  <a:cxn ang="0">
                    <a:pos x="10" y="4"/>
                  </a:cxn>
                  <a:cxn ang="0">
                    <a:pos x="28" y="0"/>
                  </a:cxn>
                  <a:cxn ang="0">
                    <a:pos x="46" y="4"/>
                  </a:cxn>
                  <a:cxn ang="0">
                    <a:pos x="56" y="17"/>
                  </a:cxn>
                  <a:cxn ang="0">
                    <a:pos x="65" y="28"/>
                  </a:cxn>
                  <a:cxn ang="0">
                    <a:pos x="98" y="74"/>
                  </a:cxn>
                  <a:cxn ang="0">
                    <a:pos x="122" y="118"/>
                  </a:cxn>
                  <a:cxn ang="0">
                    <a:pos x="113" y="176"/>
                  </a:cxn>
                  <a:cxn ang="0">
                    <a:pos x="100" y="247"/>
                  </a:cxn>
                  <a:cxn ang="0">
                    <a:pos x="55" y="247"/>
                  </a:cxn>
                </a:cxnLst>
                <a:rect l="0" t="0" r="r" b="b"/>
                <a:pathLst>
                  <a:path w="123" h="248">
                    <a:moveTo>
                      <a:pt x="55" y="247"/>
                    </a:moveTo>
                    <a:lnTo>
                      <a:pt x="47" y="197"/>
                    </a:lnTo>
                    <a:lnTo>
                      <a:pt x="28" y="166"/>
                    </a:lnTo>
                    <a:lnTo>
                      <a:pt x="17" y="128"/>
                    </a:lnTo>
                    <a:lnTo>
                      <a:pt x="22" y="96"/>
                    </a:lnTo>
                    <a:lnTo>
                      <a:pt x="26" y="76"/>
                    </a:lnTo>
                    <a:lnTo>
                      <a:pt x="17" y="45"/>
                    </a:lnTo>
                    <a:lnTo>
                      <a:pt x="0" y="21"/>
                    </a:lnTo>
                    <a:lnTo>
                      <a:pt x="10" y="4"/>
                    </a:lnTo>
                    <a:lnTo>
                      <a:pt x="28" y="0"/>
                    </a:lnTo>
                    <a:lnTo>
                      <a:pt x="46" y="4"/>
                    </a:lnTo>
                    <a:lnTo>
                      <a:pt x="56" y="17"/>
                    </a:lnTo>
                    <a:lnTo>
                      <a:pt x="65" y="28"/>
                    </a:lnTo>
                    <a:lnTo>
                      <a:pt x="98" y="74"/>
                    </a:lnTo>
                    <a:lnTo>
                      <a:pt x="122" y="118"/>
                    </a:lnTo>
                    <a:lnTo>
                      <a:pt x="113" y="176"/>
                    </a:lnTo>
                    <a:lnTo>
                      <a:pt x="100" y="247"/>
                    </a:lnTo>
                    <a:lnTo>
                      <a:pt x="55" y="247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13"/>
              <p:cNvSpPr>
                <a:spLocks/>
              </p:cNvSpPr>
              <p:nvPr/>
            </p:nvSpPr>
            <p:spPr bwMode="auto">
              <a:xfrm>
                <a:off x="1850" y="1609"/>
                <a:ext cx="12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54"/>
                  </a:cxn>
                  <a:cxn ang="0">
                    <a:pos x="124" y="54"/>
                  </a:cxn>
                  <a:cxn ang="0">
                    <a:pos x="118" y="0"/>
                  </a:cxn>
                  <a:cxn ang="0">
                    <a:pos x="73" y="7"/>
                  </a:cxn>
                  <a:cxn ang="0">
                    <a:pos x="0" y="0"/>
                  </a:cxn>
                </a:cxnLst>
                <a:rect l="0" t="0" r="r" b="b"/>
                <a:pathLst>
                  <a:path w="125" h="55">
                    <a:moveTo>
                      <a:pt x="0" y="0"/>
                    </a:moveTo>
                    <a:lnTo>
                      <a:pt x="6" y="54"/>
                    </a:lnTo>
                    <a:lnTo>
                      <a:pt x="124" y="54"/>
                    </a:lnTo>
                    <a:lnTo>
                      <a:pt x="118" y="0"/>
                    </a:lnTo>
                    <a:lnTo>
                      <a:pt x="73" y="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Freeform 15"/>
            <p:cNvSpPr>
              <a:spLocks/>
            </p:cNvSpPr>
            <p:nvPr/>
          </p:nvSpPr>
          <p:spPr bwMode="auto">
            <a:xfrm>
              <a:off x="1111" y="1605"/>
              <a:ext cx="584" cy="773"/>
            </a:xfrm>
            <a:custGeom>
              <a:avLst/>
              <a:gdLst/>
              <a:ahLst/>
              <a:cxnLst>
                <a:cxn ang="0">
                  <a:pos x="34" y="133"/>
                </a:cxn>
                <a:cxn ang="0">
                  <a:pos x="80" y="93"/>
                </a:cxn>
                <a:cxn ang="0">
                  <a:pos x="263" y="36"/>
                </a:cxn>
                <a:cxn ang="0">
                  <a:pos x="376" y="6"/>
                </a:cxn>
                <a:cxn ang="0">
                  <a:pos x="417" y="0"/>
                </a:cxn>
                <a:cxn ang="0">
                  <a:pos x="473" y="87"/>
                </a:cxn>
                <a:cxn ang="0">
                  <a:pos x="503" y="185"/>
                </a:cxn>
                <a:cxn ang="0">
                  <a:pos x="519" y="278"/>
                </a:cxn>
                <a:cxn ang="0">
                  <a:pos x="519" y="445"/>
                </a:cxn>
                <a:cxn ang="0">
                  <a:pos x="583" y="610"/>
                </a:cxn>
                <a:cxn ang="0">
                  <a:pos x="576" y="687"/>
                </a:cxn>
                <a:cxn ang="0">
                  <a:pos x="490" y="732"/>
                </a:cxn>
                <a:cxn ang="0">
                  <a:pos x="269" y="772"/>
                </a:cxn>
                <a:cxn ang="0">
                  <a:pos x="189" y="726"/>
                </a:cxn>
                <a:cxn ang="0">
                  <a:pos x="138" y="594"/>
                </a:cxn>
                <a:cxn ang="0">
                  <a:pos x="97" y="449"/>
                </a:cxn>
                <a:cxn ang="0">
                  <a:pos x="22" y="374"/>
                </a:cxn>
                <a:cxn ang="0">
                  <a:pos x="5" y="295"/>
                </a:cxn>
                <a:cxn ang="0">
                  <a:pos x="0" y="197"/>
                </a:cxn>
                <a:cxn ang="0">
                  <a:pos x="34" y="133"/>
                </a:cxn>
              </a:cxnLst>
              <a:rect l="0" t="0" r="r" b="b"/>
              <a:pathLst>
                <a:path w="584" h="773">
                  <a:moveTo>
                    <a:pt x="34" y="133"/>
                  </a:moveTo>
                  <a:lnTo>
                    <a:pt x="80" y="93"/>
                  </a:lnTo>
                  <a:lnTo>
                    <a:pt x="263" y="36"/>
                  </a:lnTo>
                  <a:lnTo>
                    <a:pt x="376" y="6"/>
                  </a:lnTo>
                  <a:lnTo>
                    <a:pt x="417" y="0"/>
                  </a:lnTo>
                  <a:lnTo>
                    <a:pt x="473" y="87"/>
                  </a:lnTo>
                  <a:lnTo>
                    <a:pt x="503" y="185"/>
                  </a:lnTo>
                  <a:lnTo>
                    <a:pt x="519" y="278"/>
                  </a:lnTo>
                  <a:lnTo>
                    <a:pt x="519" y="445"/>
                  </a:lnTo>
                  <a:lnTo>
                    <a:pt x="583" y="610"/>
                  </a:lnTo>
                  <a:lnTo>
                    <a:pt x="576" y="687"/>
                  </a:lnTo>
                  <a:lnTo>
                    <a:pt x="490" y="732"/>
                  </a:lnTo>
                  <a:lnTo>
                    <a:pt x="269" y="772"/>
                  </a:lnTo>
                  <a:lnTo>
                    <a:pt x="189" y="726"/>
                  </a:lnTo>
                  <a:lnTo>
                    <a:pt x="138" y="594"/>
                  </a:lnTo>
                  <a:lnTo>
                    <a:pt x="97" y="449"/>
                  </a:lnTo>
                  <a:lnTo>
                    <a:pt x="22" y="374"/>
                  </a:lnTo>
                  <a:lnTo>
                    <a:pt x="5" y="295"/>
                  </a:lnTo>
                  <a:lnTo>
                    <a:pt x="0" y="197"/>
                  </a:lnTo>
                  <a:lnTo>
                    <a:pt x="34" y="133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" name="Group 18"/>
            <p:cNvGrpSpPr>
              <a:grpSpLocks/>
            </p:cNvGrpSpPr>
            <p:nvPr/>
          </p:nvGrpSpPr>
          <p:grpSpPr bwMode="auto">
            <a:xfrm>
              <a:off x="1353" y="1577"/>
              <a:ext cx="639" cy="847"/>
              <a:chOff x="1353" y="1577"/>
              <a:chExt cx="639" cy="847"/>
            </a:xfrm>
          </p:grpSpPr>
          <p:sp>
            <p:nvSpPr>
              <p:cNvPr id="64" name="Freeform 16"/>
              <p:cNvSpPr>
                <a:spLocks/>
              </p:cNvSpPr>
              <p:nvPr/>
            </p:nvSpPr>
            <p:spPr bwMode="auto">
              <a:xfrm>
                <a:off x="1353" y="1577"/>
                <a:ext cx="639" cy="847"/>
              </a:xfrm>
              <a:custGeom>
                <a:avLst/>
                <a:gdLst/>
                <a:ahLst/>
                <a:cxnLst>
                  <a:cxn ang="0">
                    <a:pos x="0" y="52"/>
                  </a:cxn>
                  <a:cxn ang="0">
                    <a:pos x="35" y="102"/>
                  </a:cxn>
                  <a:cxn ang="0">
                    <a:pos x="81" y="177"/>
                  </a:cxn>
                  <a:cxn ang="0">
                    <a:pos x="127" y="276"/>
                  </a:cxn>
                  <a:cxn ang="0">
                    <a:pos x="164" y="374"/>
                  </a:cxn>
                  <a:cxn ang="0">
                    <a:pos x="190" y="453"/>
                  </a:cxn>
                  <a:cxn ang="0">
                    <a:pos x="235" y="617"/>
                  </a:cxn>
                  <a:cxn ang="0">
                    <a:pos x="248" y="667"/>
                  </a:cxn>
                  <a:cxn ang="0">
                    <a:pos x="267" y="699"/>
                  </a:cxn>
                  <a:cxn ang="0">
                    <a:pos x="283" y="726"/>
                  </a:cxn>
                  <a:cxn ang="0">
                    <a:pos x="409" y="811"/>
                  </a:cxn>
                  <a:cxn ang="0">
                    <a:pos x="456" y="846"/>
                  </a:cxn>
                  <a:cxn ang="0">
                    <a:pos x="450" y="760"/>
                  </a:cxn>
                  <a:cxn ang="0">
                    <a:pos x="429" y="689"/>
                  </a:cxn>
                  <a:cxn ang="0">
                    <a:pos x="405" y="616"/>
                  </a:cxn>
                  <a:cxn ang="0">
                    <a:pos x="348" y="525"/>
                  </a:cxn>
                  <a:cxn ang="0">
                    <a:pos x="312" y="425"/>
                  </a:cxn>
                  <a:cxn ang="0">
                    <a:pos x="295" y="276"/>
                  </a:cxn>
                  <a:cxn ang="0">
                    <a:pos x="370" y="334"/>
                  </a:cxn>
                  <a:cxn ang="0">
                    <a:pos x="439" y="381"/>
                  </a:cxn>
                  <a:cxn ang="0">
                    <a:pos x="508" y="403"/>
                  </a:cxn>
                  <a:cxn ang="0">
                    <a:pos x="552" y="414"/>
                  </a:cxn>
                  <a:cxn ang="0">
                    <a:pos x="587" y="409"/>
                  </a:cxn>
                  <a:cxn ang="0">
                    <a:pos x="609" y="381"/>
                  </a:cxn>
                  <a:cxn ang="0">
                    <a:pos x="633" y="302"/>
                  </a:cxn>
                  <a:cxn ang="0">
                    <a:pos x="638" y="244"/>
                  </a:cxn>
                  <a:cxn ang="0">
                    <a:pos x="638" y="147"/>
                  </a:cxn>
                  <a:cxn ang="0">
                    <a:pos x="638" y="66"/>
                  </a:cxn>
                  <a:cxn ang="0">
                    <a:pos x="535" y="68"/>
                  </a:cxn>
                  <a:cxn ang="0">
                    <a:pos x="490" y="58"/>
                  </a:cxn>
                  <a:cxn ang="0">
                    <a:pos x="484" y="149"/>
                  </a:cxn>
                  <a:cxn ang="0">
                    <a:pos x="473" y="178"/>
                  </a:cxn>
                  <a:cxn ang="0">
                    <a:pos x="405" y="144"/>
                  </a:cxn>
                  <a:cxn ang="0">
                    <a:pos x="358" y="104"/>
                  </a:cxn>
                  <a:cxn ang="0">
                    <a:pos x="272" y="58"/>
                  </a:cxn>
                  <a:cxn ang="0">
                    <a:pos x="210" y="17"/>
                  </a:cxn>
                  <a:cxn ang="0">
                    <a:pos x="154" y="0"/>
                  </a:cxn>
                  <a:cxn ang="0">
                    <a:pos x="85" y="28"/>
                  </a:cxn>
                  <a:cxn ang="0">
                    <a:pos x="0" y="52"/>
                  </a:cxn>
                </a:cxnLst>
                <a:rect l="0" t="0" r="r" b="b"/>
                <a:pathLst>
                  <a:path w="639" h="847">
                    <a:moveTo>
                      <a:pt x="0" y="52"/>
                    </a:moveTo>
                    <a:lnTo>
                      <a:pt x="35" y="102"/>
                    </a:lnTo>
                    <a:lnTo>
                      <a:pt x="81" y="177"/>
                    </a:lnTo>
                    <a:lnTo>
                      <a:pt x="127" y="276"/>
                    </a:lnTo>
                    <a:lnTo>
                      <a:pt x="164" y="374"/>
                    </a:lnTo>
                    <a:lnTo>
                      <a:pt x="190" y="453"/>
                    </a:lnTo>
                    <a:lnTo>
                      <a:pt x="235" y="617"/>
                    </a:lnTo>
                    <a:lnTo>
                      <a:pt x="248" y="667"/>
                    </a:lnTo>
                    <a:lnTo>
                      <a:pt x="267" y="699"/>
                    </a:lnTo>
                    <a:lnTo>
                      <a:pt x="283" y="726"/>
                    </a:lnTo>
                    <a:lnTo>
                      <a:pt x="409" y="811"/>
                    </a:lnTo>
                    <a:lnTo>
                      <a:pt x="456" y="846"/>
                    </a:lnTo>
                    <a:lnTo>
                      <a:pt x="450" y="760"/>
                    </a:lnTo>
                    <a:lnTo>
                      <a:pt x="429" y="689"/>
                    </a:lnTo>
                    <a:lnTo>
                      <a:pt x="405" y="616"/>
                    </a:lnTo>
                    <a:lnTo>
                      <a:pt x="348" y="525"/>
                    </a:lnTo>
                    <a:lnTo>
                      <a:pt x="312" y="425"/>
                    </a:lnTo>
                    <a:lnTo>
                      <a:pt x="295" y="276"/>
                    </a:lnTo>
                    <a:lnTo>
                      <a:pt x="370" y="334"/>
                    </a:lnTo>
                    <a:lnTo>
                      <a:pt x="439" y="381"/>
                    </a:lnTo>
                    <a:lnTo>
                      <a:pt x="508" y="403"/>
                    </a:lnTo>
                    <a:lnTo>
                      <a:pt x="552" y="414"/>
                    </a:lnTo>
                    <a:lnTo>
                      <a:pt x="587" y="409"/>
                    </a:lnTo>
                    <a:lnTo>
                      <a:pt x="609" y="381"/>
                    </a:lnTo>
                    <a:lnTo>
                      <a:pt x="633" y="302"/>
                    </a:lnTo>
                    <a:lnTo>
                      <a:pt x="638" y="244"/>
                    </a:lnTo>
                    <a:lnTo>
                      <a:pt x="638" y="147"/>
                    </a:lnTo>
                    <a:lnTo>
                      <a:pt x="638" y="66"/>
                    </a:lnTo>
                    <a:lnTo>
                      <a:pt x="535" y="68"/>
                    </a:lnTo>
                    <a:lnTo>
                      <a:pt x="490" y="58"/>
                    </a:lnTo>
                    <a:lnTo>
                      <a:pt x="484" y="149"/>
                    </a:lnTo>
                    <a:lnTo>
                      <a:pt x="473" y="178"/>
                    </a:lnTo>
                    <a:lnTo>
                      <a:pt x="405" y="144"/>
                    </a:lnTo>
                    <a:lnTo>
                      <a:pt x="358" y="104"/>
                    </a:lnTo>
                    <a:lnTo>
                      <a:pt x="272" y="58"/>
                    </a:lnTo>
                    <a:lnTo>
                      <a:pt x="210" y="17"/>
                    </a:lnTo>
                    <a:lnTo>
                      <a:pt x="154" y="0"/>
                    </a:lnTo>
                    <a:lnTo>
                      <a:pt x="85" y="28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17"/>
              <p:cNvSpPr>
                <a:spLocks/>
              </p:cNvSpPr>
              <p:nvPr/>
            </p:nvSpPr>
            <p:spPr bwMode="auto">
              <a:xfrm>
                <a:off x="1395" y="1618"/>
                <a:ext cx="180" cy="5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35"/>
                  </a:cxn>
                  <a:cxn ang="0">
                    <a:pos x="71" y="96"/>
                  </a:cxn>
                  <a:cxn ang="0">
                    <a:pos x="121" y="99"/>
                  </a:cxn>
                  <a:cxn ang="0">
                    <a:pos x="152" y="210"/>
                  </a:cxn>
                  <a:cxn ang="0">
                    <a:pos x="170" y="330"/>
                  </a:cxn>
                  <a:cxn ang="0">
                    <a:pos x="177" y="444"/>
                  </a:cxn>
                  <a:cxn ang="0">
                    <a:pos x="179" y="513"/>
                  </a:cxn>
                </a:cxnLst>
                <a:rect l="0" t="0" r="r" b="b"/>
                <a:pathLst>
                  <a:path w="180" h="514">
                    <a:moveTo>
                      <a:pt x="0" y="0"/>
                    </a:moveTo>
                    <a:lnTo>
                      <a:pt x="78" y="35"/>
                    </a:lnTo>
                    <a:lnTo>
                      <a:pt x="71" y="96"/>
                    </a:lnTo>
                    <a:lnTo>
                      <a:pt x="121" y="99"/>
                    </a:lnTo>
                    <a:lnTo>
                      <a:pt x="152" y="210"/>
                    </a:lnTo>
                    <a:lnTo>
                      <a:pt x="170" y="330"/>
                    </a:lnTo>
                    <a:lnTo>
                      <a:pt x="177" y="444"/>
                    </a:lnTo>
                    <a:lnTo>
                      <a:pt x="179" y="513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1199" y="1618"/>
              <a:ext cx="193" cy="160"/>
            </a:xfrm>
            <a:custGeom>
              <a:avLst/>
              <a:gdLst/>
              <a:ahLst/>
              <a:cxnLst>
                <a:cxn ang="0">
                  <a:pos x="17" y="51"/>
                </a:cxn>
                <a:cxn ang="0">
                  <a:pos x="0" y="77"/>
                </a:cxn>
                <a:cxn ang="0">
                  <a:pos x="83" y="159"/>
                </a:cxn>
                <a:cxn ang="0">
                  <a:pos x="110" y="62"/>
                </a:cxn>
                <a:cxn ang="0">
                  <a:pos x="192" y="110"/>
                </a:cxn>
                <a:cxn ang="0">
                  <a:pos x="188" y="27"/>
                </a:cxn>
                <a:cxn ang="0">
                  <a:pos x="138" y="0"/>
                </a:cxn>
                <a:cxn ang="0">
                  <a:pos x="17" y="51"/>
                </a:cxn>
              </a:cxnLst>
              <a:rect l="0" t="0" r="r" b="b"/>
              <a:pathLst>
                <a:path w="193" h="160">
                  <a:moveTo>
                    <a:pt x="17" y="51"/>
                  </a:moveTo>
                  <a:lnTo>
                    <a:pt x="0" y="77"/>
                  </a:lnTo>
                  <a:lnTo>
                    <a:pt x="83" y="159"/>
                  </a:lnTo>
                  <a:lnTo>
                    <a:pt x="110" y="62"/>
                  </a:lnTo>
                  <a:lnTo>
                    <a:pt x="192" y="110"/>
                  </a:lnTo>
                  <a:lnTo>
                    <a:pt x="188" y="27"/>
                  </a:lnTo>
                  <a:lnTo>
                    <a:pt x="138" y="0"/>
                  </a:lnTo>
                  <a:lnTo>
                    <a:pt x="17" y="51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" name="Group 24"/>
            <p:cNvGrpSpPr>
              <a:grpSpLocks/>
            </p:cNvGrpSpPr>
            <p:nvPr/>
          </p:nvGrpSpPr>
          <p:grpSpPr bwMode="auto">
            <a:xfrm>
              <a:off x="1862" y="847"/>
              <a:ext cx="893" cy="2250"/>
              <a:chOff x="1862" y="847"/>
              <a:chExt cx="893" cy="2250"/>
            </a:xfrm>
          </p:grpSpPr>
          <p:grpSp>
            <p:nvGrpSpPr>
              <p:cNvPr id="60" name="Group 22"/>
              <p:cNvGrpSpPr>
                <a:grpSpLocks/>
              </p:cNvGrpSpPr>
              <p:nvPr/>
            </p:nvGrpSpPr>
            <p:grpSpPr bwMode="auto">
              <a:xfrm>
                <a:off x="1882" y="847"/>
                <a:ext cx="873" cy="2250"/>
                <a:chOff x="1882" y="847"/>
                <a:chExt cx="873" cy="2250"/>
              </a:xfrm>
            </p:grpSpPr>
            <p:sp>
              <p:nvSpPr>
                <p:cNvPr id="62" name="Freeform 20"/>
                <p:cNvSpPr>
                  <a:spLocks/>
                </p:cNvSpPr>
                <p:nvPr/>
              </p:nvSpPr>
              <p:spPr bwMode="auto">
                <a:xfrm>
                  <a:off x="1882" y="861"/>
                  <a:ext cx="87" cy="2236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43" y="2235"/>
                    </a:cxn>
                    <a:cxn ang="0">
                      <a:pos x="86" y="2235"/>
                    </a:cxn>
                    <a:cxn ang="0">
                      <a:pos x="43" y="0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7" h="2236">
                      <a:moveTo>
                        <a:pt x="0" y="4"/>
                      </a:moveTo>
                      <a:lnTo>
                        <a:pt x="43" y="2235"/>
                      </a:lnTo>
                      <a:lnTo>
                        <a:pt x="86" y="2235"/>
                      </a:lnTo>
                      <a:lnTo>
                        <a:pt x="43" y="0"/>
                      </a:lnTo>
                      <a:lnTo>
                        <a:pt x="0" y="4"/>
                      </a:lnTo>
                    </a:path>
                  </a:pathLst>
                </a:custGeom>
                <a:solidFill>
                  <a:srgbClr val="A05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Freeform 21"/>
                <p:cNvSpPr>
                  <a:spLocks/>
                </p:cNvSpPr>
                <p:nvPr/>
              </p:nvSpPr>
              <p:spPr bwMode="auto">
                <a:xfrm>
                  <a:off x="1924" y="847"/>
                  <a:ext cx="831" cy="296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64" y="8"/>
                    </a:cxn>
                    <a:cxn ang="0">
                      <a:pos x="108" y="4"/>
                    </a:cxn>
                    <a:cxn ang="0">
                      <a:pos x="156" y="1"/>
                    </a:cxn>
                    <a:cxn ang="0">
                      <a:pos x="203" y="0"/>
                    </a:cxn>
                    <a:cxn ang="0">
                      <a:pos x="257" y="3"/>
                    </a:cxn>
                    <a:cxn ang="0">
                      <a:pos x="292" y="10"/>
                    </a:cxn>
                    <a:cxn ang="0">
                      <a:pos x="328" y="20"/>
                    </a:cxn>
                    <a:cxn ang="0">
                      <a:pos x="348" y="27"/>
                    </a:cxn>
                    <a:cxn ang="0">
                      <a:pos x="379" y="41"/>
                    </a:cxn>
                    <a:cxn ang="0">
                      <a:pos x="420" y="65"/>
                    </a:cxn>
                    <a:cxn ang="0">
                      <a:pos x="458" y="71"/>
                    </a:cxn>
                    <a:cxn ang="0">
                      <a:pos x="479" y="71"/>
                    </a:cxn>
                    <a:cxn ang="0">
                      <a:pos x="517" y="67"/>
                    </a:cxn>
                    <a:cxn ang="0">
                      <a:pos x="552" y="55"/>
                    </a:cxn>
                    <a:cxn ang="0">
                      <a:pos x="588" y="45"/>
                    </a:cxn>
                    <a:cxn ang="0">
                      <a:pos x="640" y="38"/>
                    </a:cxn>
                    <a:cxn ang="0">
                      <a:pos x="701" y="38"/>
                    </a:cxn>
                    <a:cxn ang="0">
                      <a:pos x="767" y="59"/>
                    </a:cxn>
                    <a:cxn ang="0">
                      <a:pos x="830" y="89"/>
                    </a:cxn>
                    <a:cxn ang="0">
                      <a:pos x="767" y="130"/>
                    </a:cxn>
                    <a:cxn ang="0">
                      <a:pos x="718" y="165"/>
                    </a:cxn>
                    <a:cxn ang="0">
                      <a:pos x="760" y="209"/>
                    </a:cxn>
                    <a:cxn ang="0">
                      <a:pos x="823" y="256"/>
                    </a:cxn>
                    <a:cxn ang="0">
                      <a:pos x="774" y="271"/>
                    </a:cxn>
                    <a:cxn ang="0">
                      <a:pos x="697" y="285"/>
                    </a:cxn>
                    <a:cxn ang="0">
                      <a:pos x="611" y="293"/>
                    </a:cxn>
                    <a:cxn ang="0">
                      <a:pos x="519" y="295"/>
                    </a:cxn>
                    <a:cxn ang="0">
                      <a:pos x="454" y="291"/>
                    </a:cxn>
                    <a:cxn ang="0">
                      <a:pos x="390" y="281"/>
                    </a:cxn>
                    <a:cxn ang="0">
                      <a:pos x="350" y="267"/>
                    </a:cxn>
                    <a:cxn ang="0">
                      <a:pos x="297" y="224"/>
                    </a:cxn>
                    <a:cxn ang="0">
                      <a:pos x="258" y="215"/>
                    </a:cxn>
                    <a:cxn ang="0">
                      <a:pos x="213" y="215"/>
                    </a:cxn>
                    <a:cxn ang="0">
                      <a:pos x="179" y="219"/>
                    </a:cxn>
                    <a:cxn ang="0">
                      <a:pos x="139" y="224"/>
                    </a:cxn>
                    <a:cxn ang="0">
                      <a:pos x="95" y="238"/>
                    </a:cxn>
                    <a:cxn ang="0">
                      <a:pos x="62" y="247"/>
                    </a:cxn>
                    <a:cxn ang="0">
                      <a:pos x="0" y="281"/>
                    </a:cxn>
                    <a:cxn ang="0">
                      <a:pos x="22" y="245"/>
                    </a:cxn>
                    <a:cxn ang="0">
                      <a:pos x="33" y="209"/>
                    </a:cxn>
                    <a:cxn ang="0">
                      <a:pos x="41" y="162"/>
                    </a:cxn>
                    <a:cxn ang="0">
                      <a:pos x="39" y="115"/>
                    </a:cxn>
                    <a:cxn ang="0">
                      <a:pos x="23" y="71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831" h="296">
                      <a:moveTo>
                        <a:pt x="0" y="27"/>
                      </a:moveTo>
                      <a:lnTo>
                        <a:pt x="64" y="8"/>
                      </a:lnTo>
                      <a:lnTo>
                        <a:pt x="108" y="4"/>
                      </a:lnTo>
                      <a:lnTo>
                        <a:pt x="156" y="1"/>
                      </a:lnTo>
                      <a:lnTo>
                        <a:pt x="203" y="0"/>
                      </a:lnTo>
                      <a:lnTo>
                        <a:pt x="257" y="3"/>
                      </a:lnTo>
                      <a:lnTo>
                        <a:pt x="292" y="10"/>
                      </a:lnTo>
                      <a:lnTo>
                        <a:pt x="328" y="20"/>
                      </a:lnTo>
                      <a:lnTo>
                        <a:pt x="348" y="27"/>
                      </a:lnTo>
                      <a:lnTo>
                        <a:pt x="379" y="41"/>
                      </a:lnTo>
                      <a:lnTo>
                        <a:pt x="420" y="65"/>
                      </a:lnTo>
                      <a:lnTo>
                        <a:pt x="458" y="71"/>
                      </a:lnTo>
                      <a:lnTo>
                        <a:pt x="479" y="71"/>
                      </a:lnTo>
                      <a:lnTo>
                        <a:pt x="517" y="67"/>
                      </a:lnTo>
                      <a:lnTo>
                        <a:pt x="552" y="55"/>
                      </a:lnTo>
                      <a:lnTo>
                        <a:pt x="588" y="45"/>
                      </a:lnTo>
                      <a:lnTo>
                        <a:pt x="640" y="38"/>
                      </a:lnTo>
                      <a:lnTo>
                        <a:pt x="701" y="38"/>
                      </a:lnTo>
                      <a:lnTo>
                        <a:pt x="767" y="59"/>
                      </a:lnTo>
                      <a:lnTo>
                        <a:pt x="830" y="89"/>
                      </a:lnTo>
                      <a:lnTo>
                        <a:pt x="767" y="130"/>
                      </a:lnTo>
                      <a:lnTo>
                        <a:pt x="718" y="165"/>
                      </a:lnTo>
                      <a:lnTo>
                        <a:pt x="760" y="209"/>
                      </a:lnTo>
                      <a:lnTo>
                        <a:pt x="823" y="256"/>
                      </a:lnTo>
                      <a:lnTo>
                        <a:pt x="774" y="271"/>
                      </a:lnTo>
                      <a:lnTo>
                        <a:pt x="697" y="285"/>
                      </a:lnTo>
                      <a:lnTo>
                        <a:pt x="611" y="293"/>
                      </a:lnTo>
                      <a:lnTo>
                        <a:pt x="519" y="295"/>
                      </a:lnTo>
                      <a:lnTo>
                        <a:pt x="454" y="291"/>
                      </a:lnTo>
                      <a:lnTo>
                        <a:pt x="390" y="281"/>
                      </a:lnTo>
                      <a:lnTo>
                        <a:pt x="350" y="267"/>
                      </a:lnTo>
                      <a:lnTo>
                        <a:pt x="297" y="224"/>
                      </a:lnTo>
                      <a:lnTo>
                        <a:pt x="258" y="215"/>
                      </a:lnTo>
                      <a:lnTo>
                        <a:pt x="213" y="215"/>
                      </a:lnTo>
                      <a:lnTo>
                        <a:pt x="179" y="219"/>
                      </a:lnTo>
                      <a:lnTo>
                        <a:pt x="139" y="224"/>
                      </a:lnTo>
                      <a:lnTo>
                        <a:pt x="95" y="238"/>
                      </a:lnTo>
                      <a:lnTo>
                        <a:pt x="62" y="247"/>
                      </a:lnTo>
                      <a:lnTo>
                        <a:pt x="0" y="281"/>
                      </a:lnTo>
                      <a:lnTo>
                        <a:pt x="22" y="245"/>
                      </a:lnTo>
                      <a:lnTo>
                        <a:pt x="33" y="209"/>
                      </a:lnTo>
                      <a:lnTo>
                        <a:pt x="41" y="162"/>
                      </a:lnTo>
                      <a:lnTo>
                        <a:pt x="39" y="115"/>
                      </a:lnTo>
                      <a:lnTo>
                        <a:pt x="23" y="71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FF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" name="Freeform 23"/>
              <p:cNvSpPr>
                <a:spLocks/>
              </p:cNvSpPr>
              <p:nvPr/>
            </p:nvSpPr>
            <p:spPr bwMode="auto">
              <a:xfrm>
                <a:off x="1862" y="1428"/>
                <a:ext cx="134" cy="190"/>
              </a:xfrm>
              <a:custGeom>
                <a:avLst/>
                <a:gdLst/>
                <a:ahLst/>
                <a:cxnLst>
                  <a:cxn ang="0">
                    <a:pos x="58" y="3"/>
                  </a:cxn>
                  <a:cxn ang="0">
                    <a:pos x="33" y="15"/>
                  </a:cxn>
                  <a:cxn ang="0">
                    <a:pos x="9" y="37"/>
                  </a:cxn>
                  <a:cxn ang="0">
                    <a:pos x="0" y="51"/>
                  </a:cxn>
                  <a:cxn ang="0">
                    <a:pos x="4" y="64"/>
                  </a:cxn>
                  <a:cxn ang="0">
                    <a:pos x="16" y="71"/>
                  </a:cxn>
                  <a:cxn ang="0">
                    <a:pos x="38" y="67"/>
                  </a:cxn>
                  <a:cxn ang="0">
                    <a:pos x="12" y="74"/>
                  </a:cxn>
                  <a:cxn ang="0">
                    <a:pos x="9" y="87"/>
                  </a:cxn>
                  <a:cxn ang="0">
                    <a:pos x="12" y="100"/>
                  </a:cxn>
                  <a:cxn ang="0">
                    <a:pos x="18" y="113"/>
                  </a:cxn>
                  <a:cxn ang="0">
                    <a:pos x="44" y="108"/>
                  </a:cxn>
                  <a:cxn ang="0">
                    <a:pos x="16" y="117"/>
                  </a:cxn>
                  <a:cxn ang="0">
                    <a:pos x="16" y="128"/>
                  </a:cxn>
                  <a:cxn ang="0">
                    <a:pos x="20" y="144"/>
                  </a:cxn>
                  <a:cxn ang="0">
                    <a:pos x="30" y="151"/>
                  </a:cxn>
                  <a:cxn ang="0">
                    <a:pos x="44" y="149"/>
                  </a:cxn>
                  <a:cxn ang="0">
                    <a:pos x="28" y="156"/>
                  </a:cxn>
                  <a:cxn ang="0">
                    <a:pos x="25" y="166"/>
                  </a:cxn>
                  <a:cxn ang="0">
                    <a:pos x="27" y="178"/>
                  </a:cxn>
                  <a:cxn ang="0">
                    <a:pos x="45" y="189"/>
                  </a:cxn>
                  <a:cxn ang="0">
                    <a:pos x="70" y="185"/>
                  </a:cxn>
                  <a:cxn ang="0">
                    <a:pos x="95" y="176"/>
                  </a:cxn>
                  <a:cxn ang="0">
                    <a:pos x="112" y="166"/>
                  </a:cxn>
                  <a:cxn ang="0">
                    <a:pos x="128" y="147"/>
                  </a:cxn>
                  <a:cxn ang="0">
                    <a:pos x="126" y="121"/>
                  </a:cxn>
                  <a:cxn ang="0">
                    <a:pos x="133" y="96"/>
                  </a:cxn>
                  <a:cxn ang="0">
                    <a:pos x="118" y="76"/>
                  </a:cxn>
                  <a:cxn ang="0">
                    <a:pos x="120" y="51"/>
                  </a:cxn>
                  <a:cxn ang="0">
                    <a:pos x="109" y="37"/>
                  </a:cxn>
                  <a:cxn ang="0">
                    <a:pos x="111" y="14"/>
                  </a:cxn>
                  <a:cxn ang="0">
                    <a:pos x="94" y="0"/>
                  </a:cxn>
                  <a:cxn ang="0">
                    <a:pos x="58" y="3"/>
                  </a:cxn>
                </a:cxnLst>
                <a:rect l="0" t="0" r="r" b="b"/>
                <a:pathLst>
                  <a:path w="134" h="190">
                    <a:moveTo>
                      <a:pt x="58" y="3"/>
                    </a:moveTo>
                    <a:lnTo>
                      <a:pt x="33" y="15"/>
                    </a:lnTo>
                    <a:lnTo>
                      <a:pt x="9" y="37"/>
                    </a:lnTo>
                    <a:lnTo>
                      <a:pt x="0" y="51"/>
                    </a:lnTo>
                    <a:lnTo>
                      <a:pt x="4" y="64"/>
                    </a:lnTo>
                    <a:lnTo>
                      <a:pt x="16" y="71"/>
                    </a:lnTo>
                    <a:lnTo>
                      <a:pt x="38" y="67"/>
                    </a:lnTo>
                    <a:lnTo>
                      <a:pt x="12" y="74"/>
                    </a:lnTo>
                    <a:lnTo>
                      <a:pt x="9" y="87"/>
                    </a:lnTo>
                    <a:lnTo>
                      <a:pt x="12" y="100"/>
                    </a:lnTo>
                    <a:lnTo>
                      <a:pt x="18" y="113"/>
                    </a:lnTo>
                    <a:lnTo>
                      <a:pt x="44" y="108"/>
                    </a:lnTo>
                    <a:lnTo>
                      <a:pt x="16" y="117"/>
                    </a:lnTo>
                    <a:lnTo>
                      <a:pt x="16" y="128"/>
                    </a:lnTo>
                    <a:lnTo>
                      <a:pt x="20" y="144"/>
                    </a:lnTo>
                    <a:lnTo>
                      <a:pt x="30" y="151"/>
                    </a:lnTo>
                    <a:lnTo>
                      <a:pt x="44" y="149"/>
                    </a:lnTo>
                    <a:lnTo>
                      <a:pt x="28" y="156"/>
                    </a:lnTo>
                    <a:lnTo>
                      <a:pt x="25" y="166"/>
                    </a:lnTo>
                    <a:lnTo>
                      <a:pt x="27" y="178"/>
                    </a:lnTo>
                    <a:lnTo>
                      <a:pt x="45" y="189"/>
                    </a:lnTo>
                    <a:lnTo>
                      <a:pt x="70" y="185"/>
                    </a:lnTo>
                    <a:lnTo>
                      <a:pt x="95" y="176"/>
                    </a:lnTo>
                    <a:lnTo>
                      <a:pt x="112" y="166"/>
                    </a:lnTo>
                    <a:lnTo>
                      <a:pt x="128" y="147"/>
                    </a:lnTo>
                    <a:lnTo>
                      <a:pt x="126" y="121"/>
                    </a:lnTo>
                    <a:lnTo>
                      <a:pt x="133" y="96"/>
                    </a:lnTo>
                    <a:lnTo>
                      <a:pt x="118" y="76"/>
                    </a:lnTo>
                    <a:lnTo>
                      <a:pt x="120" y="51"/>
                    </a:lnTo>
                    <a:lnTo>
                      <a:pt x="109" y="37"/>
                    </a:lnTo>
                    <a:lnTo>
                      <a:pt x="111" y="14"/>
                    </a:lnTo>
                    <a:lnTo>
                      <a:pt x="94" y="0"/>
                    </a:lnTo>
                    <a:lnTo>
                      <a:pt x="58" y="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" name="Group 29"/>
            <p:cNvGrpSpPr>
              <a:grpSpLocks/>
            </p:cNvGrpSpPr>
            <p:nvPr/>
          </p:nvGrpSpPr>
          <p:grpSpPr bwMode="auto">
            <a:xfrm>
              <a:off x="1263" y="2257"/>
              <a:ext cx="771" cy="1422"/>
              <a:chOff x="1263" y="2257"/>
              <a:chExt cx="771" cy="1422"/>
            </a:xfrm>
          </p:grpSpPr>
          <p:grpSp>
            <p:nvGrpSpPr>
              <p:cNvPr id="56" name="Group 27"/>
              <p:cNvGrpSpPr>
                <a:grpSpLocks/>
              </p:cNvGrpSpPr>
              <p:nvPr/>
            </p:nvGrpSpPr>
            <p:grpSpPr bwMode="auto">
              <a:xfrm>
                <a:off x="1316" y="3174"/>
                <a:ext cx="675" cy="505"/>
                <a:chOff x="1316" y="3174"/>
                <a:chExt cx="675" cy="505"/>
              </a:xfrm>
            </p:grpSpPr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630" y="3174"/>
                  <a:ext cx="361" cy="184"/>
                </a:xfrm>
                <a:custGeom>
                  <a:avLst/>
                  <a:gdLst/>
                  <a:ahLst/>
                  <a:cxnLst>
                    <a:cxn ang="0">
                      <a:pos x="17" y="42"/>
                    </a:cxn>
                    <a:cxn ang="0">
                      <a:pos x="9" y="95"/>
                    </a:cxn>
                    <a:cxn ang="0">
                      <a:pos x="0" y="130"/>
                    </a:cxn>
                    <a:cxn ang="0">
                      <a:pos x="5" y="156"/>
                    </a:cxn>
                    <a:cxn ang="0">
                      <a:pos x="17" y="168"/>
                    </a:cxn>
                    <a:cxn ang="0">
                      <a:pos x="59" y="172"/>
                    </a:cxn>
                    <a:cxn ang="0">
                      <a:pos x="112" y="168"/>
                    </a:cxn>
                    <a:cxn ang="0">
                      <a:pos x="126" y="143"/>
                    </a:cxn>
                    <a:cxn ang="0">
                      <a:pos x="200" y="175"/>
                    </a:cxn>
                    <a:cxn ang="0">
                      <a:pos x="250" y="183"/>
                    </a:cxn>
                    <a:cxn ang="0">
                      <a:pos x="284" y="183"/>
                    </a:cxn>
                    <a:cxn ang="0">
                      <a:pos x="329" y="179"/>
                    </a:cxn>
                    <a:cxn ang="0">
                      <a:pos x="348" y="172"/>
                    </a:cxn>
                    <a:cxn ang="0">
                      <a:pos x="360" y="153"/>
                    </a:cxn>
                    <a:cxn ang="0">
                      <a:pos x="355" y="118"/>
                    </a:cxn>
                    <a:cxn ang="0">
                      <a:pos x="335" y="101"/>
                    </a:cxn>
                    <a:cxn ang="0">
                      <a:pos x="284" y="100"/>
                    </a:cxn>
                    <a:cxn ang="0">
                      <a:pos x="230" y="81"/>
                    </a:cxn>
                    <a:cxn ang="0">
                      <a:pos x="185" y="65"/>
                    </a:cxn>
                    <a:cxn ang="0">
                      <a:pos x="185" y="0"/>
                    </a:cxn>
                    <a:cxn ang="0">
                      <a:pos x="17" y="42"/>
                    </a:cxn>
                  </a:cxnLst>
                  <a:rect l="0" t="0" r="r" b="b"/>
                  <a:pathLst>
                    <a:path w="361" h="184">
                      <a:moveTo>
                        <a:pt x="17" y="42"/>
                      </a:moveTo>
                      <a:lnTo>
                        <a:pt x="9" y="95"/>
                      </a:lnTo>
                      <a:lnTo>
                        <a:pt x="0" y="130"/>
                      </a:lnTo>
                      <a:lnTo>
                        <a:pt x="5" y="156"/>
                      </a:lnTo>
                      <a:lnTo>
                        <a:pt x="17" y="168"/>
                      </a:lnTo>
                      <a:lnTo>
                        <a:pt x="59" y="172"/>
                      </a:lnTo>
                      <a:lnTo>
                        <a:pt x="112" y="168"/>
                      </a:lnTo>
                      <a:lnTo>
                        <a:pt x="126" y="143"/>
                      </a:lnTo>
                      <a:lnTo>
                        <a:pt x="200" y="175"/>
                      </a:lnTo>
                      <a:lnTo>
                        <a:pt x="250" y="183"/>
                      </a:lnTo>
                      <a:lnTo>
                        <a:pt x="284" y="183"/>
                      </a:lnTo>
                      <a:lnTo>
                        <a:pt x="329" y="179"/>
                      </a:lnTo>
                      <a:lnTo>
                        <a:pt x="348" y="172"/>
                      </a:lnTo>
                      <a:lnTo>
                        <a:pt x="360" y="153"/>
                      </a:lnTo>
                      <a:lnTo>
                        <a:pt x="355" y="118"/>
                      </a:lnTo>
                      <a:lnTo>
                        <a:pt x="335" y="101"/>
                      </a:lnTo>
                      <a:lnTo>
                        <a:pt x="284" y="100"/>
                      </a:lnTo>
                      <a:lnTo>
                        <a:pt x="230" y="81"/>
                      </a:lnTo>
                      <a:lnTo>
                        <a:pt x="185" y="65"/>
                      </a:lnTo>
                      <a:lnTo>
                        <a:pt x="185" y="0"/>
                      </a:lnTo>
                      <a:lnTo>
                        <a:pt x="17" y="42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16" y="3502"/>
                  <a:ext cx="242" cy="177"/>
                </a:xfrm>
                <a:custGeom>
                  <a:avLst/>
                  <a:gdLst/>
                  <a:ahLst/>
                  <a:cxnLst>
                    <a:cxn ang="0">
                      <a:pos x="23" y="3"/>
                    </a:cxn>
                    <a:cxn ang="0">
                      <a:pos x="0" y="61"/>
                    </a:cxn>
                    <a:cxn ang="0">
                      <a:pos x="4" y="93"/>
                    </a:cxn>
                    <a:cxn ang="0">
                      <a:pos x="30" y="96"/>
                    </a:cxn>
                    <a:cxn ang="0">
                      <a:pos x="49" y="134"/>
                    </a:cxn>
                    <a:cxn ang="0">
                      <a:pos x="86" y="153"/>
                    </a:cxn>
                    <a:cxn ang="0">
                      <a:pos x="143" y="170"/>
                    </a:cxn>
                    <a:cxn ang="0">
                      <a:pos x="169" y="176"/>
                    </a:cxn>
                    <a:cxn ang="0">
                      <a:pos x="201" y="174"/>
                    </a:cxn>
                    <a:cxn ang="0">
                      <a:pos x="231" y="160"/>
                    </a:cxn>
                    <a:cxn ang="0">
                      <a:pos x="241" y="127"/>
                    </a:cxn>
                    <a:cxn ang="0">
                      <a:pos x="233" y="93"/>
                    </a:cxn>
                    <a:cxn ang="0">
                      <a:pos x="210" y="71"/>
                    </a:cxn>
                    <a:cxn ang="0">
                      <a:pos x="174" y="58"/>
                    </a:cxn>
                    <a:cxn ang="0">
                      <a:pos x="167" y="26"/>
                    </a:cxn>
                    <a:cxn ang="0">
                      <a:pos x="160" y="0"/>
                    </a:cxn>
                    <a:cxn ang="0">
                      <a:pos x="23" y="3"/>
                    </a:cxn>
                  </a:cxnLst>
                  <a:rect l="0" t="0" r="r" b="b"/>
                  <a:pathLst>
                    <a:path w="242" h="177">
                      <a:moveTo>
                        <a:pt x="23" y="3"/>
                      </a:moveTo>
                      <a:lnTo>
                        <a:pt x="0" y="61"/>
                      </a:lnTo>
                      <a:lnTo>
                        <a:pt x="4" y="93"/>
                      </a:lnTo>
                      <a:lnTo>
                        <a:pt x="30" y="96"/>
                      </a:lnTo>
                      <a:lnTo>
                        <a:pt x="49" y="134"/>
                      </a:lnTo>
                      <a:lnTo>
                        <a:pt x="86" y="153"/>
                      </a:lnTo>
                      <a:lnTo>
                        <a:pt x="143" y="170"/>
                      </a:lnTo>
                      <a:lnTo>
                        <a:pt x="169" y="176"/>
                      </a:lnTo>
                      <a:lnTo>
                        <a:pt x="201" y="174"/>
                      </a:lnTo>
                      <a:lnTo>
                        <a:pt x="231" y="160"/>
                      </a:lnTo>
                      <a:lnTo>
                        <a:pt x="241" y="127"/>
                      </a:lnTo>
                      <a:lnTo>
                        <a:pt x="233" y="93"/>
                      </a:lnTo>
                      <a:lnTo>
                        <a:pt x="210" y="71"/>
                      </a:lnTo>
                      <a:lnTo>
                        <a:pt x="174" y="58"/>
                      </a:lnTo>
                      <a:lnTo>
                        <a:pt x="167" y="26"/>
                      </a:lnTo>
                      <a:lnTo>
                        <a:pt x="160" y="0"/>
                      </a:lnTo>
                      <a:lnTo>
                        <a:pt x="23" y="3"/>
                      </a:lnTo>
                    </a:path>
                  </a:pathLst>
                </a:custGeom>
                <a:solidFill>
                  <a:srgbClr val="C06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7" name="Freeform 28"/>
              <p:cNvSpPr>
                <a:spLocks/>
              </p:cNvSpPr>
              <p:nvPr/>
            </p:nvSpPr>
            <p:spPr bwMode="auto">
              <a:xfrm>
                <a:off x="1263" y="2257"/>
                <a:ext cx="771" cy="1271"/>
              </a:xfrm>
              <a:custGeom>
                <a:avLst/>
                <a:gdLst/>
                <a:ahLst/>
                <a:cxnLst>
                  <a:cxn ang="0">
                    <a:pos x="7" y="108"/>
                  </a:cxn>
                  <a:cxn ang="0">
                    <a:pos x="122" y="103"/>
                  </a:cxn>
                  <a:cxn ang="0">
                    <a:pos x="175" y="91"/>
                  </a:cxn>
                  <a:cxn ang="0">
                    <a:pos x="282" y="54"/>
                  </a:cxn>
                  <a:cxn ang="0">
                    <a:pos x="345" y="0"/>
                  </a:cxn>
                  <a:cxn ang="0">
                    <a:pos x="477" y="114"/>
                  </a:cxn>
                  <a:cxn ang="0">
                    <a:pos x="593" y="203"/>
                  </a:cxn>
                  <a:cxn ang="0">
                    <a:pos x="655" y="260"/>
                  </a:cxn>
                  <a:cxn ang="0">
                    <a:pos x="706" y="324"/>
                  </a:cxn>
                  <a:cxn ang="0">
                    <a:pos x="745" y="369"/>
                  </a:cxn>
                  <a:cxn ang="0">
                    <a:pos x="757" y="394"/>
                  </a:cxn>
                  <a:cxn ang="0">
                    <a:pos x="770" y="433"/>
                  </a:cxn>
                  <a:cxn ang="0">
                    <a:pos x="770" y="491"/>
                  </a:cxn>
                  <a:cxn ang="0">
                    <a:pos x="722" y="566"/>
                  </a:cxn>
                  <a:cxn ang="0">
                    <a:pos x="667" y="710"/>
                  </a:cxn>
                  <a:cxn ang="0">
                    <a:pos x="625" y="830"/>
                  </a:cxn>
                  <a:cxn ang="0">
                    <a:pos x="608" y="890"/>
                  </a:cxn>
                  <a:cxn ang="0">
                    <a:pos x="586" y="989"/>
                  </a:cxn>
                  <a:cxn ang="0">
                    <a:pos x="529" y="983"/>
                  </a:cxn>
                  <a:cxn ang="0">
                    <a:pos x="459" y="989"/>
                  </a:cxn>
                  <a:cxn ang="0">
                    <a:pos x="389" y="989"/>
                  </a:cxn>
                  <a:cxn ang="0">
                    <a:pos x="407" y="893"/>
                  </a:cxn>
                  <a:cxn ang="0">
                    <a:pos x="460" y="738"/>
                  </a:cxn>
                  <a:cxn ang="0">
                    <a:pos x="516" y="577"/>
                  </a:cxn>
                  <a:cxn ang="0">
                    <a:pos x="542" y="507"/>
                  </a:cxn>
                  <a:cxn ang="0">
                    <a:pos x="491" y="464"/>
                  </a:cxn>
                  <a:cxn ang="0">
                    <a:pos x="434" y="433"/>
                  </a:cxn>
                  <a:cxn ang="0">
                    <a:pos x="376" y="382"/>
                  </a:cxn>
                  <a:cxn ang="0">
                    <a:pos x="331" y="337"/>
                  </a:cxn>
                  <a:cxn ang="0">
                    <a:pos x="319" y="414"/>
                  </a:cxn>
                  <a:cxn ang="0">
                    <a:pos x="281" y="581"/>
                  </a:cxn>
                  <a:cxn ang="0">
                    <a:pos x="274" y="650"/>
                  </a:cxn>
                  <a:cxn ang="0">
                    <a:pos x="274" y="714"/>
                  </a:cxn>
                  <a:cxn ang="0">
                    <a:pos x="247" y="822"/>
                  </a:cxn>
                  <a:cxn ang="0">
                    <a:pos x="230" y="1064"/>
                  </a:cxn>
                  <a:cxn ang="0">
                    <a:pos x="229" y="1257"/>
                  </a:cxn>
                  <a:cxn ang="0">
                    <a:pos x="128" y="1257"/>
                  </a:cxn>
                  <a:cxn ang="0">
                    <a:pos x="89" y="1270"/>
                  </a:cxn>
                  <a:cxn ang="0">
                    <a:pos x="50" y="1250"/>
                  </a:cxn>
                  <a:cxn ang="0">
                    <a:pos x="53" y="1137"/>
                  </a:cxn>
                  <a:cxn ang="0">
                    <a:pos x="43" y="1015"/>
                  </a:cxn>
                  <a:cxn ang="0">
                    <a:pos x="59" y="834"/>
                  </a:cxn>
                  <a:cxn ang="0">
                    <a:pos x="70" y="707"/>
                  </a:cxn>
                  <a:cxn ang="0">
                    <a:pos x="59" y="519"/>
                  </a:cxn>
                  <a:cxn ang="0">
                    <a:pos x="26" y="318"/>
                  </a:cxn>
                  <a:cxn ang="0">
                    <a:pos x="0" y="196"/>
                  </a:cxn>
                  <a:cxn ang="0">
                    <a:pos x="7" y="108"/>
                  </a:cxn>
                </a:cxnLst>
                <a:rect l="0" t="0" r="r" b="b"/>
                <a:pathLst>
                  <a:path w="771" h="1271">
                    <a:moveTo>
                      <a:pt x="7" y="108"/>
                    </a:moveTo>
                    <a:lnTo>
                      <a:pt x="122" y="103"/>
                    </a:lnTo>
                    <a:lnTo>
                      <a:pt x="175" y="91"/>
                    </a:lnTo>
                    <a:lnTo>
                      <a:pt x="282" y="54"/>
                    </a:lnTo>
                    <a:lnTo>
                      <a:pt x="345" y="0"/>
                    </a:lnTo>
                    <a:lnTo>
                      <a:pt x="477" y="114"/>
                    </a:lnTo>
                    <a:lnTo>
                      <a:pt x="593" y="203"/>
                    </a:lnTo>
                    <a:lnTo>
                      <a:pt x="655" y="260"/>
                    </a:lnTo>
                    <a:lnTo>
                      <a:pt x="706" y="324"/>
                    </a:lnTo>
                    <a:lnTo>
                      <a:pt x="745" y="369"/>
                    </a:lnTo>
                    <a:lnTo>
                      <a:pt x="757" y="394"/>
                    </a:lnTo>
                    <a:lnTo>
                      <a:pt x="770" y="433"/>
                    </a:lnTo>
                    <a:lnTo>
                      <a:pt x="770" y="491"/>
                    </a:lnTo>
                    <a:lnTo>
                      <a:pt x="722" y="566"/>
                    </a:lnTo>
                    <a:lnTo>
                      <a:pt x="667" y="710"/>
                    </a:lnTo>
                    <a:lnTo>
                      <a:pt x="625" y="830"/>
                    </a:lnTo>
                    <a:lnTo>
                      <a:pt x="608" y="890"/>
                    </a:lnTo>
                    <a:lnTo>
                      <a:pt x="586" y="989"/>
                    </a:lnTo>
                    <a:lnTo>
                      <a:pt x="529" y="983"/>
                    </a:lnTo>
                    <a:lnTo>
                      <a:pt x="459" y="989"/>
                    </a:lnTo>
                    <a:lnTo>
                      <a:pt x="389" y="989"/>
                    </a:lnTo>
                    <a:lnTo>
                      <a:pt x="407" y="893"/>
                    </a:lnTo>
                    <a:lnTo>
                      <a:pt x="460" y="738"/>
                    </a:lnTo>
                    <a:lnTo>
                      <a:pt x="516" y="577"/>
                    </a:lnTo>
                    <a:lnTo>
                      <a:pt x="542" y="507"/>
                    </a:lnTo>
                    <a:lnTo>
                      <a:pt x="491" y="464"/>
                    </a:lnTo>
                    <a:lnTo>
                      <a:pt x="434" y="433"/>
                    </a:lnTo>
                    <a:lnTo>
                      <a:pt x="376" y="382"/>
                    </a:lnTo>
                    <a:lnTo>
                      <a:pt x="331" y="337"/>
                    </a:lnTo>
                    <a:lnTo>
                      <a:pt x="319" y="414"/>
                    </a:lnTo>
                    <a:lnTo>
                      <a:pt x="281" y="581"/>
                    </a:lnTo>
                    <a:lnTo>
                      <a:pt x="274" y="650"/>
                    </a:lnTo>
                    <a:lnTo>
                      <a:pt x="274" y="714"/>
                    </a:lnTo>
                    <a:lnTo>
                      <a:pt x="247" y="822"/>
                    </a:lnTo>
                    <a:lnTo>
                      <a:pt x="230" y="1064"/>
                    </a:lnTo>
                    <a:lnTo>
                      <a:pt x="229" y="1257"/>
                    </a:lnTo>
                    <a:lnTo>
                      <a:pt x="128" y="1257"/>
                    </a:lnTo>
                    <a:lnTo>
                      <a:pt x="89" y="1270"/>
                    </a:lnTo>
                    <a:lnTo>
                      <a:pt x="50" y="1250"/>
                    </a:lnTo>
                    <a:lnTo>
                      <a:pt x="53" y="1137"/>
                    </a:lnTo>
                    <a:lnTo>
                      <a:pt x="43" y="1015"/>
                    </a:lnTo>
                    <a:lnTo>
                      <a:pt x="59" y="834"/>
                    </a:lnTo>
                    <a:lnTo>
                      <a:pt x="70" y="707"/>
                    </a:lnTo>
                    <a:lnTo>
                      <a:pt x="59" y="519"/>
                    </a:lnTo>
                    <a:lnTo>
                      <a:pt x="26" y="318"/>
                    </a:lnTo>
                    <a:lnTo>
                      <a:pt x="0" y="196"/>
                    </a:lnTo>
                    <a:lnTo>
                      <a:pt x="7" y="108"/>
                    </a:lnTo>
                  </a:path>
                </a:pathLst>
              </a:custGeom>
              <a:solidFill>
                <a:srgbClr val="0000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" name="Group 37"/>
            <p:cNvGrpSpPr>
              <a:grpSpLocks/>
            </p:cNvGrpSpPr>
            <p:nvPr/>
          </p:nvGrpSpPr>
          <p:grpSpPr bwMode="auto">
            <a:xfrm>
              <a:off x="895" y="1687"/>
              <a:ext cx="568" cy="991"/>
              <a:chOff x="895" y="1687"/>
              <a:chExt cx="568" cy="991"/>
            </a:xfrm>
          </p:grpSpPr>
          <p:grpSp>
            <p:nvGrpSpPr>
              <p:cNvPr id="49" name="Group 32"/>
              <p:cNvGrpSpPr>
                <a:grpSpLocks/>
              </p:cNvGrpSpPr>
              <p:nvPr/>
            </p:nvGrpSpPr>
            <p:grpSpPr bwMode="auto">
              <a:xfrm>
                <a:off x="1047" y="1687"/>
                <a:ext cx="416" cy="991"/>
                <a:chOff x="1047" y="1687"/>
                <a:chExt cx="416" cy="991"/>
              </a:xfrm>
            </p:grpSpPr>
            <p:sp>
              <p:nvSpPr>
                <p:cNvPr id="54" name="Freeform 30"/>
                <p:cNvSpPr>
                  <a:spLocks/>
                </p:cNvSpPr>
                <p:nvPr/>
              </p:nvSpPr>
              <p:spPr bwMode="auto">
                <a:xfrm>
                  <a:off x="1047" y="1687"/>
                  <a:ext cx="416" cy="991"/>
                </a:xfrm>
                <a:custGeom>
                  <a:avLst/>
                  <a:gdLst/>
                  <a:ahLst/>
                  <a:cxnLst>
                    <a:cxn ang="0">
                      <a:pos x="290" y="958"/>
                    </a:cxn>
                    <a:cxn ang="0">
                      <a:pos x="358" y="916"/>
                    </a:cxn>
                    <a:cxn ang="0">
                      <a:pos x="387" y="824"/>
                    </a:cxn>
                    <a:cxn ang="0">
                      <a:pos x="409" y="741"/>
                    </a:cxn>
                    <a:cxn ang="0">
                      <a:pos x="415" y="648"/>
                    </a:cxn>
                    <a:cxn ang="0">
                      <a:pos x="391" y="547"/>
                    </a:cxn>
                    <a:cxn ang="0">
                      <a:pos x="374" y="464"/>
                    </a:cxn>
                    <a:cxn ang="0">
                      <a:pos x="353" y="369"/>
                    </a:cxn>
                    <a:cxn ang="0">
                      <a:pos x="327" y="298"/>
                    </a:cxn>
                    <a:cxn ang="0">
                      <a:pos x="284" y="212"/>
                    </a:cxn>
                    <a:cxn ang="0">
                      <a:pos x="248" y="134"/>
                    </a:cxn>
                    <a:cxn ang="0">
                      <a:pos x="186" y="41"/>
                    </a:cxn>
                    <a:cxn ang="0">
                      <a:pos x="152" y="0"/>
                    </a:cxn>
                    <a:cxn ang="0">
                      <a:pos x="112" y="30"/>
                    </a:cxn>
                    <a:cxn ang="0">
                      <a:pos x="69" y="68"/>
                    </a:cxn>
                    <a:cxn ang="0">
                      <a:pos x="12" y="121"/>
                    </a:cxn>
                    <a:cxn ang="0">
                      <a:pos x="6" y="138"/>
                    </a:cxn>
                    <a:cxn ang="0">
                      <a:pos x="0" y="168"/>
                    </a:cxn>
                    <a:cxn ang="0">
                      <a:pos x="17" y="222"/>
                    </a:cxn>
                    <a:cxn ang="0">
                      <a:pos x="41" y="289"/>
                    </a:cxn>
                    <a:cxn ang="0">
                      <a:pos x="104" y="411"/>
                    </a:cxn>
                    <a:cxn ang="0">
                      <a:pos x="127" y="516"/>
                    </a:cxn>
                    <a:cxn ang="0">
                      <a:pos x="135" y="595"/>
                    </a:cxn>
                    <a:cxn ang="0">
                      <a:pos x="138" y="655"/>
                    </a:cxn>
                    <a:cxn ang="0">
                      <a:pos x="138" y="758"/>
                    </a:cxn>
                    <a:cxn ang="0">
                      <a:pos x="127" y="921"/>
                    </a:cxn>
                    <a:cxn ang="0">
                      <a:pos x="127" y="977"/>
                    </a:cxn>
                    <a:cxn ang="0">
                      <a:pos x="146" y="985"/>
                    </a:cxn>
                    <a:cxn ang="0">
                      <a:pos x="202" y="990"/>
                    </a:cxn>
                    <a:cxn ang="0">
                      <a:pos x="242" y="978"/>
                    </a:cxn>
                    <a:cxn ang="0">
                      <a:pos x="290" y="958"/>
                    </a:cxn>
                  </a:cxnLst>
                  <a:rect l="0" t="0" r="r" b="b"/>
                  <a:pathLst>
                    <a:path w="416" h="991">
                      <a:moveTo>
                        <a:pt x="290" y="958"/>
                      </a:moveTo>
                      <a:lnTo>
                        <a:pt x="358" y="916"/>
                      </a:lnTo>
                      <a:lnTo>
                        <a:pt x="387" y="824"/>
                      </a:lnTo>
                      <a:lnTo>
                        <a:pt x="409" y="741"/>
                      </a:lnTo>
                      <a:lnTo>
                        <a:pt x="415" y="648"/>
                      </a:lnTo>
                      <a:lnTo>
                        <a:pt x="391" y="547"/>
                      </a:lnTo>
                      <a:lnTo>
                        <a:pt x="374" y="464"/>
                      </a:lnTo>
                      <a:lnTo>
                        <a:pt x="353" y="369"/>
                      </a:lnTo>
                      <a:lnTo>
                        <a:pt x="327" y="298"/>
                      </a:lnTo>
                      <a:lnTo>
                        <a:pt x="284" y="212"/>
                      </a:lnTo>
                      <a:lnTo>
                        <a:pt x="248" y="134"/>
                      </a:lnTo>
                      <a:lnTo>
                        <a:pt x="186" y="41"/>
                      </a:lnTo>
                      <a:lnTo>
                        <a:pt x="152" y="0"/>
                      </a:lnTo>
                      <a:lnTo>
                        <a:pt x="112" y="30"/>
                      </a:lnTo>
                      <a:lnTo>
                        <a:pt x="69" y="68"/>
                      </a:lnTo>
                      <a:lnTo>
                        <a:pt x="12" y="121"/>
                      </a:lnTo>
                      <a:lnTo>
                        <a:pt x="6" y="138"/>
                      </a:lnTo>
                      <a:lnTo>
                        <a:pt x="0" y="168"/>
                      </a:lnTo>
                      <a:lnTo>
                        <a:pt x="17" y="222"/>
                      </a:lnTo>
                      <a:lnTo>
                        <a:pt x="41" y="289"/>
                      </a:lnTo>
                      <a:lnTo>
                        <a:pt x="104" y="411"/>
                      </a:lnTo>
                      <a:lnTo>
                        <a:pt x="127" y="516"/>
                      </a:lnTo>
                      <a:lnTo>
                        <a:pt x="135" y="595"/>
                      </a:lnTo>
                      <a:lnTo>
                        <a:pt x="138" y="655"/>
                      </a:lnTo>
                      <a:lnTo>
                        <a:pt x="138" y="758"/>
                      </a:lnTo>
                      <a:lnTo>
                        <a:pt x="127" y="921"/>
                      </a:lnTo>
                      <a:lnTo>
                        <a:pt x="127" y="977"/>
                      </a:lnTo>
                      <a:lnTo>
                        <a:pt x="146" y="985"/>
                      </a:lnTo>
                      <a:lnTo>
                        <a:pt x="202" y="990"/>
                      </a:lnTo>
                      <a:lnTo>
                        <a:pt x="242" y="978"/>
                      </a:lnTo>
                      <a:lnTo>
                        <a:pt x="290" y="9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31"/>
                <p:cNvSpPr>
                  <a:spLocks/>
                </p:cNvSpPr>
                <p:nvPr/>
              </p:nvSpPr>
              <p:spPr bwMode="auto">
                <a:xfrm>
                  <a:off x="1152" y="1726"/>
                  <a:ext cx="294" cy="55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130"/>
                    </a:cxn>
                    <a:cxn ang="0">
                      <a:pos x="107" y="113"/>
                    </a:cxn>
                    <a:cxn ang="0">
                      <a:pos x="64" y="180"/>
                    </a:cxn>
                    <a:cxn ang="0">
                      <a:pos x="107" y="230"/>
                    </a:cxn>
                    <a:cxn ang="0">
                      <a:pos x="155" y="307"/>
                    </a:cxn>
                    <a:cxn ang="0">
                      <a:pos x="212" y="396"/>
                    </a:cxn>
                    <a:cxn ang="0">
                      <a:pos x="261" y="482"/>
                    </a:cxn>
                    <a:cxn ang="0">
                      <a:pos x="293" y="558"/>
                    </a:cxn>
                  </a:cxnLst>
                  <a:rect l="0" t="0" r="r" b="b"/>
                  <a:pathLst>
                    <a:path w="294" h="559">
                      <a:moveTo>
                        <a:pt x="0" y="0"/>
                      </a:moveTo>
                      <a:lnTo>
                        <a:pt x="40" y="130"/>
                      </a:lnTo>
                      <a:lnTo>
                        <a:pt x="107" y="113"/>
                      </a:lnTo>
                      <a:lnTo>
                        <a:pt x="64" y="180"/>
                      </a:lnTo>
                      <a:lnTo>
                        <a:pt x="107" y="230"/>
                      </a:lnTo>
                      <a:lnTo>
                        <a:pt x="155" y="307"/>
                      </a:lnTo>
                      <a:lnTo>
                        <a:pt x="212" y="396"/>
                      </a:lnTo>
                      <a:lnTo>
                        <a:pt x="261" y="482"/>
                      </a:lnTo>
                      <a:lnTo>
                        <a:pt x="293" y="55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0" name="Group 36"/>
              <p:cNvGrpSpPr>
                <a:grpSpLocks/>
              </p:cNvGrpSpPr>
              <p:nvPr/>
            </p:nvGrpSpPr>
            <p:grpSpPr bwMode="auto">
              <a:xfrm>
                <a:off x="895" y="1791"/>
                <a:ext cx="495" cy="830"/>
                <a:chOff x="895" y="1791"/>
                <a:chExt cx="495" cy="830"/>
              </a:xfrm>
            </p:grpSpPr>
            <p:sp>
              <p:nvSpPr>
                <p:cNvPr id="51" name="Freeform 33"/>
                <p:cNvSpPr>
                  <a:spLocks/>
                </p:cNvSpPr>
                <p:nvPr/>
              </p:nvSpPr>
              <p:spPr bwMode="auto">
                <a:xfrm>
                  <a:off x="1205" y="2429"/>
                  <a:ext cx="185" cy="192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92" y="24"/>
                    </a:cxn>
                    <a:cxn ang="0">
                      <a:pos x="128" y="25"/>
                    </a:cxn>
                    <a:cxn ang="0">
                      <a:pos x="159" y="32"/>
                    </a:cxn>
                    <a:cxn ang="0">
                      <a:pos x="173" y="44"/>
                    </a:cxn>
                    <a:cxn ang="0">
                      <a:pos x="177" y="58"/>
                    </a:cxn>
                    <a:cxn ang="0">
                      <a:pos x="170" y="84"/>
                    </a:cxn>
                    <a:cxn ang="0">
                      <a:pos x="184" y="102"/>
                    </a:cxn>
                    <a:cxn ang="0">
                      <a:pos x="183" y="127"/>
                    </a:cxn>
                    <a:cxn ang="0">
                      <a:pos x="169" y="143"/>
                    </a:cxn>
                    <a:cxn ang="0">
                      <a:pos x="158" y="161"/>
                    </a:cxn>
                    <a:cxn ang="0">
                      <a:pos x="133" y="170"/>
                    </a:cxn>
                    <a:cxn ang="0">
                      <a:pos x="116" y="191"/>
                    </a:cxn>
                    <a:cxn ang="0">
                      <a:pos x="86" y="187"/>
                    </a:cxn>
                    <a:cxn ang="0">
                      <a:pos x="68" y="176"/>
                    </a:cxn>
                    <a:cxn ang="0">
                      <a:pos x="51" y="157"/>
                    </a:cxn>
                    <a:cxn ang="0">
                      <a:pos x="40" y="113"/>
                    </a:cxn>
                    <a:cxn ang="0">
                      <a:pos x="0" y="74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185" h="192">
                      <a:moveTo>
                        <a:pt x="57" y="0"/>
                      </a:moveTo>
                      <a:lnTo>
                        <a:pt x="92" y="24"/>
                      </a:lnTo>
                      <a:lnTo>
                        <a:pt x="128" y="25"/>
                      </a:lnTo>
                      <a:lnTo>
                        <a:pt x="159" y="32"/>
                      </a:lnTo>
                      <a:lnTo>
                        <a:pt x="173" y="44"/>
                      </a:lnTo>
                      <a:lnTo>
                        <a:pt x="177" y="58"/>
                      </a:lnTo>
                      <a:lnTo>
                        <a:pt x="170" y="84"/>
                      </a:lnTo>
                      <a:lnTo>
                        <a:pt x="184" y="102"/>
                      </a:lnTo>
                      <a:lnTo>
                        <a:pt x="183" y="127"/>
                      </a:lnTo>
                      <a:lnTo>
                        <a:pt x="169" y="143"/>
                      </a:lnTo>
                      <a:lnTo>
                        <a:pt x="158" y="161"/>
                      </a:lnTo>
                      <a:lnTo>
                        <a:pt x="133" y="170"/>
                      </a:lnTo>
                      <a:lnTo>
                        <a:pt x="116" y="191"/>
                      </a:lnTo>
                      <a:lnTo>
                        <a:pt x="86" y="187"/>
                      </a:lnTo>
                      <a:lnTo>
                        <a:pt x="68" y="176"/>
                      </a:lnTo>
                      <a:lnTo>
                        <a:pt x="51" y="157"/>
                      </a:lnTo>
                      <a:lnTo>
                        <a:pt x="40" y="113"/>
                      </a:lnTo>
                      <a:lnTo>
                        <a:pt x="0" y="74"/>
                      </a:lnTo>
                      <a:lnTo>
                        <a:pt x="57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34"/>
                <p:cNvSpPr>
                  <a:spLocks/>
                </p:cNvSpPr>
                <p:nvPr/>
              </p:nvSpPr>
              <p:spPr bwMode="auto">
                <a:xfrm>
                  <a:off x="1180" y="2420"/>
                  <a:ext cx="110" cy="123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109" y="17"/>
                    </a:cxn>
                    <a:cxn ang="0">
                      <a:pos x="95" y="46"/>
                    </a:cxn>
                    <a:cxn ang="0">
                      <a:pos x="68" y="82"/>
                    </a:cxn>
                    <a:cxn ang="0">
                      <a:pos x="30" y="122"/>
                    </a:cxn>
                    <a:cxn ang="0">
                      <a:pos x="0" y="86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110" h="123">
                      <a:moveTo>
                        <a:pt x="82" y="0"/>
                      </a:moveTo>
                      <a:lnTo>
                        <a:pt x="109" y="17"/>
                      </a:lnTo>
                      <a:lnTo>
                        <a:pt x="95" y="46"/>
                      </a:lnTo>
                      <a:lnTo>
                        <a:pt x="68" y="82"/>
                      </a:lnTo>
                      <a:lnTo>
                        <a:pt x="30" y="122"/>
                      </a:lnTo>
                      <a:lnTo>
                        <a:pt x="0" y="86"/>
                      </a:lnTo>
                      <a:lnTo>
                        <a:pt x="82" y="0"/>
                      </a:lnTo>
                    </a:path>
                  </a:pathLst>
                </a:custGeom>
                <a:solidFill>
                  <a:srgbClr val="FF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35"/>
                <p:cNvSpPr>
                  <a:spLocks/>
                </p:cNvSpPr>
                <p:nvPr/>
              </p:nvSpPr>
              <p:spPr bwMode="auto">
                <a:xfrm>
                  <a:off x="895" y="1791"/>
                  <a:ext cx="401" cy="757"/>
                </a:xfrm>
                <a:custGeom>
                  <a:avLst/>
                  <a:gdLst/>
                  <a:ahLst/>
                  <a:cxnLst>
                    <a:cxn ang="0">
                      <a:pos x="120" y="58"/>
                    </a:cxn>
                    <a:cxn ang="0">
                      <a:pos x="96" y="106"/>
                    </a:cxn>
                    <a:cxn ang="0">
                      <a:pos x="55" y="177"/>
                    </a:cxn>
                    <a:cxn ang="0">
                      <a:pos x="41" y="232"/>
                    </a:cxn>
                    <a:cxn ang="0">
                      <a:pos x="20" y="296"/>
                    </a:cxn>
                    <a:cxn ang="0">
                      <a:pos x="5" y="403"/>
                    </a:cxn>
                    <a:cxn ang="0">
                      <a:pos x="0" y="460"/>
                    </a:cxn>
                    <a:cxn ang="0">
                      <a:pos x="13" y="474"/>
                    </a:cxn>
                    <a:cxn ang="0">
                      <a:pos x="50" y="525"/>
                    </a:cxn>
                    <a:cxn ang="0">
                      <a:pos x="95" y="580"/>
                    </a:cxn>
                    <a:cxn ang="0">
                      <a:pos x="147" y="629"/>
                    </a:cxn>
                    <a:cxn ang="0">
                      <a:pos x="286" y="756"/>
                    </a:cxn>
                    <a:cxn ang="0">
                      <a:pos x="350" y="678"/>
                    </a:cxn>
                    <a:cxn ang="0">
                      <a:pos x="400" y="615"/>
                    </a:cxn>
                    <a:cxn ang="0">
                      <a:pos x="268" y="501"/>
                    </a:cxn>
                    <a:cxn ang="0">
                      <a:pos x="223" y="468"/>
                    </a:cxn>
                    <a:cxn ang="0">
                      <a:pos x="196" y="438"/>
                    </a:cxn>
                    <a:cxn ang="0">
                      <a:pos x="174" y="424"/>
                    </a:cxn>
                    <a:cxn ang="0">
                      <a:pos x="209" y="332"/>
                    </a:cxn>
                    <a:cxn ang="0">
                      <a:pos x="230" y="260"/>
                    </a:cxn>
                    <a:cxn ang="0">
                      <a:pos x="241" y="227"/>
                    </a:cxn>
                    <a:cxn ang="0">
                      <a:pos x="252" y="192"/>
                    </a:cxn>
                    <a:cxn ang="0">
                      <a:pos x="258" y="150"/>
                    </a:cxn>
                    <a:cxn ang="0">
                      <a:pos x="258" y="111"/>
                    </a:cxn>
                    <a:cxn ang="0">
                      <a:pos x="258" y="79"/>
                    </a:cxn>
                    <a:cxn ang="0">
                      <a:pos x="252" y="47"/>
                    </a:cxn>
                    <a:cxn ang="0">
                      <a:pos x="232" y="22"/>
                    </a:cxn>
                    <a:cxn ang="0">
                      <a:pos x="206" y="5"/>
                    </a:cxn>
                    <a:cxn ang="0">
                      <a:pos x="187" y="0"/>
                    </a:cxn>
                    <a:cxn ang="0">
                      <a:pos x="152" y="23"/>
                    </a:cxn>
                    <a:cxn ang="0">
                      <a:pos x="120" y="58"/>
                    </a:cxn>
                  </a:cxnLst>
                  <a:rect l="0" t="0" r="r" b="b"/>
                  <a:pathLst>
                    <a:path w="401" h="757">
                      <a:moveTo>
                        <a:pt x="120" y="58"/>
                      </a:moveTo>
                      <a:lnTo>
                        <a:pt x="96" y="106"/>
                      </a:lnTo>
                      <a:lnTo>
                        <a:pt x="55" y="177"/>
                      </a:lnTo>
                      <a:lnTo>
                        <a:pt x="41" y="232"/>
                      </a:lnTo>
                      <a:lnTo>
                        <a:pt x="20" y="296"/>
                      </a:lnTo>
                      <a:lnTo>
                        <a:pt x="5" y="403"/>
                      </a:lnTo>
                      <a:lnTo>
                        <a:pt x="0" y="460"/>
                      </a:lnTo>
                      <a:lnTo>
                        <a:pt x="13" y="474"/>
                      </a:lnTo>
                      <a:lnTo>
                        <a:pt x="50" y="525"/>
                      </a:lnTo>
                      <a:lnTo>
                        <a:pt x="95" y="580"/>
                      </a:lnTo>
                      <a:lnTo>
                        <a:pt x="147" y="629"/>
                      </a:lnTo>
                      <a:lnTo>
                        <a:pt x="286" y="756"/>
                      </a:lnTo>
                      <a:lnTo>
                        <a:pt x="350" y="678"/>
                      </a:lnTo>
                      <a:lnTo>
                        <a:pt x="400" y="615"/>
                      </a:lnTo>
                      <a:lnTo>
                        <a:pt x="268" y="501"/>
                      </a:lnTo>
                      <a:lnTo>
                        <a:pt x="223" y="468"/>
                      </a:lnTo>
                      <a:lnTo>
                        <a:pt x="196" y="438"/>
                      </a:lnTo>
                      <a:lnTo>
                        <a:pt x="174" y="424"/>
                      </a:lnTo>
                      <a:lnTo>
                        <a:pt x="209" y="332"/>
                      </a:lnTo>
                      <a:lnTo>
                        <a:pt x="230" y="260"/>
                      </a:lnTo>
                      <a:lnTo>
                        <a:pt x="241" y="227"/>
                      </a:lnTo>
                      <a:lnTo>
                        <a:pt x="252" y="192"/>
                      </a:lnTo>
                      <a:lnTo>
                        <a:pt x="258" y="150"/>
                      </a:lnTo>
                      <a:lnTo>
                        <a:pt x="258" y="111"/>
                      </a:lnTo>
                      <a:lnTo>
                        <a:pt x="258" y="79"/>
                      </a:lnTo>
                      <a:lnTo>
                        <a:pt x="252" y="47"/>
                      </a:lnTo>
                      <a:lnTo>
                        <a:pt x="232" y="22"/>
                      </a:lnTo>
                      <a:lnTo>
                        <a:pt x="206" y="5"/>
                      </a:lnTo>
                      <a:lnTo>
                        <a:pt x="187" y="0"/>
                      </a:lnTo>
                      <a:lnTo>
                        <a:pt x="152" y="23"/>
                      </a:lnTo>
                      <a:lnTo>
                        <a:pt x="120" y="58"/>
                      </a:lnTo>
                    </a:path>
                  </a:pathLst>
                </a:custGeom>
                <a:solidFill>
                  <a:srgbClr val="0000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31" name="Group 54"/>
            <p:cNvGrpSpPr>
              <a:grpSpLocks/>
            </p:cNvGrpSpPr>
            <p:nvPr/>
          </p:nvGrpSpPr>
          <p:grpSpPr bwMode="auto">
            <a:xfrm>
              <a:off x="1028" y="1274"/>
              <a:ext cx="321" cy="417"/>
              <a:chOff x="1028" y="1274"/>
              <a:chExt cx="321" cy="417"/>
            </a:xfrm>
          </p:grpSpPr>
          <p:grpSp>
            <p:nvGrpSpPr>
              <p:cNvPr id="33" name="Group 40"/>
              <p:cNvGrpSpPr>
                <a:grpSpLocks/>
              </p:cNvGrpSpPr>
              <p:nvPr/>
            </p:nvGrpSpPr>
            <p:grpSpPr bwMode="auto">
              <a:xfrm>
                <a:off x="1060" y="1396"/>
                <a:ext cx="275" cy="199"/>
                <a:chOff x="1060" y="1396"/>
                <a:chExt cx="275" cy="199"/>
              </a:xfrm>
            </p:grpSpPr>
            <p:sp>
              <p:nvSpPr>
                <p:cNvPr id="47" name="Freeform 38"/>
                <p:cNvSpPr>
                  <a:spLocks/>
                </p:cNvSpPr>
                <p:nvPr/>
              </p:nvSpPr>
              <p:spPr bwMode="auto">
                <a:xfrm>
                  <a:off x="1295" y="1396"/>
                  <a:ext cx="40" cy="91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6" y="0"/>
                    </a:cxn>
                    <a:cxn ang="0">
                      <a:pos x="19" y="0"/>
                    </a:cxn>
                    <a:cxn ang="0">
                      <a:pos x="24" y="6"/>
                    </a:cxn>
                    <a:cxn ang="0">
                      <a:pos x="30" y="17"/>
                    </a:cxn>
                    <a:cxn ang="0">
                      <a:pos x="34" y="40"/>
                    </a:cxn>
                    <a:cxn ang="0">
                      <a:pos x="39" y="68"/>
                    </a:cxn>
                    <a:cxn ang="0">
                      <a:pos x="39" y="90"/>
                    </a:cxn>
                    <a:cxn ang="0">
                      <a:pos x="29" y="9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40" h="91">
                      <a:moveTo>
                        <a:pt x="0" y="10"/>
                      </a:moveTo>
                      <a:lnTo>
                        <a:pt x="6" y="0"/>
                      </a:lnTo>
                      <a:lnTo>
                        <a:pt x="19" y="0"/>
                      </a:lnTo>
                      <a:lnTo>
                        <a:pt x="24" y="6"/>
                      </a:lnTo>
                      <a:lnTo>
                        <a:pt x="30" y="17"/>
                      </a:lnTo>
                      <a:lnTo>
                        <a:pt x="34" y="40"/>
                      </a:lnTo>
                      <a:lnTo>
                        <a:pt x="39" y="68"/>
                      </a:lnTo>
                      <a:lnTo>
                        <a:pt x="39" y="90"/>
                      </a:lnTo>
                      <a:lnTo>
                        <a:pt x="29" y="9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9"/>
                <p:cNvSpPr>
                  <a:spLocks/>
                </p:cNvSpPr>
                <p:nvPr/>
              </p:nvSpPr>
              <p:spPr bwMode="auto">
                <a:xfrm>
                  <a:off x="1060" y="1520"/>
                  <a:ext cx="66" cy="75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4" y="6"/>
                    </a:cxn>
                    <a:cxn ang="0">
                      <a:pos x="0" y="14"/>
                    </a:cxn>
                    <a:cxn ang="0">
                      <a:pos x="4" y="26"/>
                    </a:cxn>
                    <a:cxn ang="0">
                      <a:pos x="12" y="39"/>
                    </a:cxn>
                    <a:cxn ang="0">
                      <a:pos x="22" y="51"/>
                    </a:cxn>
                    <a:cxn ang="0">
                      <a:pos x="41" y="69"/>
                    </a:cxn>
                    <a:cxn ang="0">
                      <a:pos x="53" y="74"/>
                    </a:cxn>
                    <a:cxn ang="0">
                      <a:pos x="65" y="65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66" h="75">
                      <a:moveTo>
                        <a:pt x="15" y="0"/>
                      </a:moveTo>
                      <a:lnTo>
                        <a:pt x="4" y="6"/>
                      </a:lnTo>
                      <a:lnTo>
                        <a:pt x="0" y="14"/>
                      </a:lnTo>
                      <a:lnTo>
                        <a:pt x="4" y="26"/>
                      </a:lnTo>
                      <a:lnTo>
                        <a:pt x="12" y="39"/>
                      </a:lnTo>
                      <a:lnTo>
                        <a:pt x="22" y="51"/>
                      </a:lnTo>
                      <a:lnTo>
                        <a:pt x="41" y="69"/>
                      </a:lnTo>
                      <a:lnTo>
                        <a:pt x="53" y="74"/>
                      </a:lnTo>
                      <a:lnTo>
                        <a:pt x="65" y="65"/>
                      </a:lnTo>
                      <a:lnTo>
                        <a:pt x="15" y="0"/>
                      </a:lnTo>
                    </a:path>
                  </a:pathLst>
                </a:custGeom>
                <a:solidFill>
                  <a:srgbClr val="FFE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" name="Freeform 41"/>
              <p:cNvSpPr>
                <a:spLocks/>
              </p:cNvSpPr>
              <p:nvPr/>
            </p:nvSpPr>
            <p:spPr bwMode="auto">
              <a:xfrm>
                <a:off x="1042" y="1319"/>
                <a:ext cx="307" cy="372"/>
              </a:xfrm>
              <a:custGeom>
                <a:avLst/>
                <a:gdLst/>
                <a:ahLst/>
                <a:cxnLst>
                  <a:cxn ang="0">
                    <a:pos x="27" y="53"/>
                  </a:cxn>
                  <a:cxn ang="0">
                    <a:pos x="12" y="74"/>
                  </a:cxn>
                  <a:cxn ang="0">
                    <a:pos x="4" y="100"/>
                  </a:cxn>
                  <a:cxn ang="0">
                    <a:pos x="0" y="130"/>
                  </a:cxn>
                  <a:cxn ang="0">
                    <a:pos x="5" y="155"/>
                  </a:cxn>
                  <a:cxn ang="0">
                    <a:pos x="15" y="179"/>
                  </a:cxn>
                  <a:cxn ang="0">
                    <a:pos x="33" y="199"/>
                  </a:cxn>
                  <a:cxn ang="0">
                    <a:pos x="49" y="222"/>
                  </a:cxn>
                  <a:cxn ang="0">
                    <a:pos x="64" y="253"/>
                  </a:cxn>
                  <a:cxn ang="0">
                    <a:pos x="81" y="290"/>
                  </a:cxn>
                  <a:cxn ang="0">
                    <a:pos x="98" y="320"/>
                  </a:cxn>
                  <a:cxn ang="0">
                    <a:pos x="115" y="337"/>
                  </a:cxn>
                  <a:cxn ang="0">
                    <a:pos x="134" y="348"/>
                  </a:cxn>
                  <a:cxn ang="0">
                    <a:pos x="167" y="362"/>
                  </a:cxn>
                  <a:cxn ang="0">
                    <a:pos x="200" y="371"/>
                  </a:cxn>
                  <a:cxn ang="0">
                    <a:pos x="222" y="368"/>
                  </a:cxn>
                  <a:cxn ang="0">
                    <a:pos x="241" y="365"/>
                  </a:cxn>
                  <a:cxn ang="0">
                    <a:pos x="274" y="353"/>
                  </a:cxn>
                  <a:cxn ang="0">
                    <a:pos x="287" y="340"/>
                  </a:cxn>
                  <a:cxn ang="0">
                    <a:pos x="293" y="323"/>
                  </a:cxn>
                  <a:cxn ang="0">
                    <a:pos x="303" y="287"/>
                  </a:cxn>
                  <a:cxn ang="0">
                    <a:pos x="306" y="259"/>
                  </a:cxn>
                  <a:cxn ang="0">
                    <a:pos x="306" y="225"/>
                  </a:cxn>
                  <a:cxn ang="0">
                    <a:pos x="302" y="201"/>
                  </a:cxn>
                  <a:cxn ang="0">
                    <a:pos x="293" y="174"/>
                  </a:cxn>
                  <a:cxn ang="0">
                    <a:pos x="279" y="137"/>
                  </a:cxn>
                  <a:cxn ang="0">
                    <a:pos x="262" y="109"/>
                  </a:cxn>
                  <a:cxn ang="0">
                    <a:pos x="254" y="77"/>
                  </a:cxn>
                  <a:cxn ang="0">
                    <a:pos x="238" y="41"/>
                  </a:cxn>
                  <a:cxn ang="0">
                    <a:pos x="220" y="22"/>
                  </a:cxn>
                  <a:cxn ang="0">
                    <a:pos x="202" y="12"/>
                  </a:cxn>
                  <a:cxn ang="0">
                    <a:pos x="167" y="1"/>
                  </a:cxn>
                  <a:cxn ang="0">
                    <a:pos x="144" y="0"/>
                  </a:cxn>
                  <a:cxn ang="0">
                    <a:pos x="110" y="6"/>
                  </a:cxn>
                  <a:cxn ang="0">
                    <a:pos x="78" y="17"/>
                  </a:cxn>
                  <a:cxn ang="0">
                    <a:pos x="47" y="37"/>
                  </a:cxn>
                  <a:cxn ang="0">
                    <a:pos x="27" y="53"/>
                  </a:cxn>
                </a:cxnLst>
                <a:rect l="0" t="0" r="r" b="b"/>
                <a:pathLst>
                  <a:path w="307" h="372">
                    <a:moveTo>
                      <a:pt x="27" y="53"/>
                    </a:moveTo>
                    <a:lnTo>
                      <a:pt x="12" y="74"/>
                    </a:lnTo>
                    <a:lnTo>
                      <a:pt x="4" y="100"/>
                    </a:lnTo>
                    <a:lnTo>
                      <a:pt x="0" y="130"/>
                    </a:lnTo>
                    <a:lnTo>
                      <a:pt x="5" y="155"/>
                    </a:lnTo>
                    <a:lnTo>
                      <a:pt x="15" y="179"/>
                    </a:lnTo>
                    <a:lnTo>
                      <a:pt x="33" y="199"/>
                    </a:lnTo>
                    <a:lnTo>
                      <a:pt x="49" y="222"/>
                    </a:lnTo>
                    <a:lnTo>
                      <a:pt x="64" y="253"/>
                    </a:lnTo>
                    <a:lnTo>
                      <a:pt x="81" y="290"/>
                    </a:lnTo>
                    <a:lnTo>
                      <a:pt x="98" y="320"/>
                    </a:lnTo>
                    <a:lnTo>
                      <a:pt x="115" y="337"/>
                    </a:lnTo>
                    <a:lnTo>
                      <a:pt x="134" y="348"/>
                    </a:lnTo>
                    <a:lnTo>
                      <a:pt x="167" y="362"/>
                    </a:lnTo>
                    <a:lnTo>
                      <a:pt x="200" y="371"/>
                    </a:lnTo>
                    <a:lnTo>
                      <a:pt x="222" y="368"/>
                    </a:lnTo>
                    <a:lnTo>
                      <a:pt x="241" y="365"/>
                    </a:lnTo>
                    <a:lnTo>
                      <a:pt x="274" y="353"/>
                    </a:lnTo>
                    <a:lnTo>
                      <a:pt x="287" y="340"/>
                    </a:lnTo>
                    <a:lnTo>
                      <a:pt x="293" y="323"/>
                    </a:lnTo>
                    <a:lnTo>
                      <a:pt x="303" y="287"/>
                    </a:lnTo>
                    <a:lnTo>
                      <a:pt x="306" y="259"/>
                    </a:lnTo>
                    <a:lnTo>
                      <a:pt x="306" y="225"/>
                    </a:lnTo>
                    <a:lnTo>
                      <a:pt x="302" y="201"/>
                    </a:lnTo>
                    <a:lnTo>
                      <a:pt x="293" y="174"/>
                    </a:lnTo>
                    <a:lnTo>
                      <a:pt x="279" y="137"/>
                    </a:lnTo>
                    <a:lnTo>
                      <a:pt x="262" y="109"/>
                    </a:lnTo>
                    <a:lnTo>
                      <a:pt x="254" y="77"/>
                    </a:lnTo>
                    <a:lnTo>
                      <a:pt x="238" y="41"/>
                    </a:lnTo>
                    <a:lnTo>
                      <a:pt x="220" y="22"/>
                    </a:lnTo>
                    <a:lnTo>
                      <a:pt x="202" y="12"/>
                    </a:lnTo>
                    <a:lnTo>
                      <a:pt x="167" y="1"/>
                    </a:lnTo>
                    <a:lnTo>
                      <a:pt x="144" y="0"/>
                    </a:lnTo>
                    <a:lnTo>
                      <a:pt x="110" y="6"/>
                    </a:lnTo>
                    <a:lnTo>
                      <a:pt x="78" y="17"/>
                    </a:lnTo>
                    <a:lnTo>
                      <a:pt x="47" y="37"/>
                    </a:lnTo>
                    <a:lnTo>
                      <a:pt x="27" y="53"/>
                    </a:lnTo>
                  </a:path>
                </a:pathLst>
              </a:custGeom>
              <a:solidFill>
                <a:srgbClr val="FFE0C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" name="Group 45"/>
              <p:cNvGrpSpPr>
                <a:grpSpLocks/>
              </p:cNvGrpSpPr>
              <p:nvPr/>
            </p:nvGrpSpPr>
            <p:grpSpPr bwMode="auto">
              <a:xfrm>
                <a:off x="1073" y="1400"/>
                <a:ext cx="232" cy="129"/>
                <a:chOff x="1073" y="1400"/>
                <a:chExt cx="232" cy="129"/>
              </a:xfrm>
            </p:grpSpPr>
            <p:sp>
              <p:nvSpPr>
                <p:cNvPr id="44" name="Freeform 42"/>
                <p:cNvSpPr>
                  <a:spLocks/>
                </p:cNvSpPr>
                <p:nvPr/>
              </p:nvSpPr>
              <p:spPr bwMode="auto">
                <a:xfrm>
                  <a:off x="1186" y="1458"/>
                  <a:ext cx="18" cy="20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5" y="4"/>
                    </a:cxn>
                    <a:cxn ang="0">
                      <a:pos x="15" y="0"/>
                    </a:cxn>
                    <a:cxn ang="0">
                      <a:pos x="17" y="10"/>
                    </a:cxn>
                    <a:cxn ang="0">
                      <a:pos x="9" y="10"/>
                    </a:cxn>
                    <a:cxn ang="0">
                      <a:pos x="3" y="19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18" h="20">
                      <a:moveTo>
                        <a:pt x="0" y="11"/>
                      </a:moveTo>
                      <a:lnTo>
                        <a:pt x="5" y="4"/>
                      </a:lnTo>
                      <a:lnTo>
                        <a:pt x="15" y="0"/>
                      </a:lnTo>
                      <a:lnTo>
                        <a:pt x="17" y="10"/>
                      </a:lnTo>
                      <a:lnTo>
                        <a:pt x="9" y="10"/>
                      </a:lnTo>
                      <a:lnTo>
                        <a:pt x="3" y="19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43"/>
                <p:cNvSpPr>
                  <a:spLocks/>
                </p:cNvSpPr>
                <p:nvPr/>
              </p:nvSpPr>
              <p:spPr bwMode="auto">
                <a:xfrm>
                  <a:off x="1073" y="1507"/>
                  <a:ext cx="34" cy="22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33" y="11"/>
                    </a:cxn>
                    <a:cxn ang="0">
                      <a:pos x="5" y="21"/>
                    </a:cxn>
                    <a:cxn ang="0">
                      <a:pos x="0" y="16"/>
                    </a:cxn>
                    <a:cxn ang="0">
                      <a:pos x="28" y="0"/>
                    </a:cxn>
                  </a:cxnLst>
                  <a:rect l="0" t="0" r="r" b="b"/>
                  <a:pathLst>
                    <a:path w="34" h="22">
                      <a:moveTo>
                        <a:pt x="28" y="0"/>
                      </a:moveTo>
                      <a:lnTo>
                        <a:pt x="33" y="11"/>
                      </a:lnTo>
                      <a:lnTo>
                        <a:pt x="5" y="21"/>
                      </a:lnTo>
                      <a:lnTo>
                        <a:pt x="0" y="16"/>
                      </a:lnTo>
                      <a:lnTo>
                        <a:pt x="28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44"/>
                <p:cNvSpPr>
                  <a:spLocks/>
                </p:cNvSpPr>
                <p:nvPr/>
              </p:nvSpPr>
              <p:spPr bwMode="auto">
                <a:xfrm>
                  <a:off x="1275" y="1400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0" y="11"/>
                    </a:cxn>
                    <a:cxn ang="0">
                      <a:pos x="6" y="21"/>
                    </a:cxn>
                    <a:cxn ang="0">
                      <a:pos x="29" y="5"/>
                    </a:cxn>
                    <a:cxn ang="0">
                      <a:pos x="26" y="0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30" h="22">
                      <a:moveTo>
                        <a:pt x="0" y="11"/>
                      </a:moveTo>
                      <a:lnTo>
                        <a:pt x="6" y="21"/>
                      </a:lnTo>
                      <a:lnTo>
                        <a:pt x="29" y="5"/>
                      </a:lnTo>
                      <a:lnTo>
                        <a:pt x="26" y="0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" name="Group 50"/>
              <p:cNvGrpSpPr>
                <a:grpSpLocks/>
              </p:cNvGrpSpPr>
              <p:nvPr/>
            </p:nvGrpSpPr>
            <p:grpSpPr bwMode="auto">
              <a:xfrm>
                <a:off x="1100" y="1409"/>
                <a:ext cx="197" cy="143"/>
                <a:chOff x="1100" y="1409"/>
                <a:chExt cx="197" cy="143"/>
              </a:xfrm>
            </p:grpSpPr>
            <p:sp>
              <p:nvSpPr>
                <p:cNvPr id="40" name="Freeform 46"/>
                <p:cNvSpPr>
                  <a:spLocks/>
                </p:cNvSpPr>
                <p:nvPr/>
              </p:nvSpPr>
              <p:spPr bwMode="auto">
                <a:xfrm>
                  <a:off x="1100" y="1461"/>
                  <a:ext cx="100" cy="91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81" y="0"/>
                    </a:cxn>
                    <a:cxn ang="0">
                      <a:pos x="95" y="23"/>
                    </a:cxn>
                    <a:cxn ang="0">
                      <a:pos x="99" y="40"/>
                    </a:cxn>
                    <a:cxn ang="0">
                      <a:pos x="98" y="57"/>
                    </a:cxn>
                    <a:cxn ang="0">
                      <a:pos x="91" y="68"/>
                    </a:cxn>
                    <a:cxn ang="0">
                      <a:pos x="80" y="77"/>
                    </a:cxn>
                    <a:cxn ang="0">
                      <a:pos x="64" y="83"/>
                    </a:cxn>
                    <a:cxn ang="0">
                      <a:pos x="54" y="89"/>
                    </a:cxn>
                    <a:cxn ang="0">
                      <a:pos x="44" y="90"/>
                    </a:cxn>
                    <a:cxn ang="0">
                      <a:pos x="32" y="88"/>
                    </a:cxn>
                    <a:cxn ang="0">
                      <a:pos x="23" y="82"/>
                    </a:cxn>
                    <a:cxn ang="0">
                      <a:pos x="16" y="75"/>
                    </a:cxn>
                    <a:cxn ang="0">
                      <a:pos x="13" y="68"/>
                    </a:cxn>
                    <a:cxn ang="0">
                      <a:pos x="5" y="54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100" h="91">
                      <a:moveTo>
                        <a:pt x="0" y="46"/>
                      </a:moveTo>
                      <a:lnTo>
                        <a:pt x="81" y="0"/>
                      </a:lnTo>
                      <a:lnTo>
                        <a:pt x="95" y="23"/>
                      </a:lnTo>
                      <a:lnTo>
                        <a:pt x="99" y="40"/>
                      </a:lnTo>
                      <a:lnTo>
                        <a:pt x="98" y="57"/>
                      </a:lnTo>
                      <a:lnTo>
                        <a:pt x="91" y="68"/>
                      </a:lnTo>
                      <a:lnTo>
                        <a:pt x="80" y="77"/>
                      </a:lnTo>
                      <a:lnTo>
                        <a:pt x="64" y="83"/>
                      </a:lnTo>
                      <a:lnTo>
                        <a:pt x="54" y="89"/>
                      </a:lnTo>
                      <a:lnTo>
                        <a:pt x="44" y="90"/>
                      </a:lnTo>
                      <a:lnTo>
                        <a:pt x="32" y="88"/>
                      </a:lnTo>
                      <a:lnTo>
                        <a:pt x="23" y="82"/>
                      </a:lnTo>
                      <a:lnTo>
                        <a:pt x="16" y="75"/>
                      </a:lnTo>
                      <a:lnTo>
                        <a:pt x="13" y="68"/>
                      </a:lnTo>
                      <a:lnTo>
                        <a:pt x="5" y="54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Oval 47"/>
                <p:cNvSpPr>
                  <a:spLocks noChangeArrowheads="1"/>
                </p:cNvSpPr>
                <p:nvPr/>
              </p:nvSpPr>
              <p:spPr bwMode="auto">
                <a:xfrm>
                  <a:off x="1146" y="1502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Freeform 48"/>
                <p:cNvSpPr>
                  <a:spLocks/>
                </p:cNvSpPr>
                <p:nvPr/>
              </p:nvSpPr>
              <p:spPr bwMode="auto">
                <a:xfrm>
                  <a:off x="1196" y="1409"/>
                  <a:ext cx="101" cy="90"/>
                </a:xfrm>
                <a:custGeom>
                  <a:avLst/>
                  <a:gdLst/>
                  <a:ahLst/>
                  <a:cxnLst>
                    <a:cxn ang="0">
                      <a:pos x="0" y="45"/>
                    </a:cxn>
                    <a:cxn ang="0">
                      <a:pos x="83" y="0"/>
                    </a:cxn>
                    <a:cxn ang="0">
                      <a:pos x="95" y="25"/>
                    </a:cxn>
                    <a:cxn ang="0">
                      <a:pos x="100" y="40"/>
                    </a:cxn>
                    <a:cxn ang="0">
                      <a:pos x="97" y="56"/>
                    </a:cxn>
                    <a:cxn ang="0">
                      <a:pos x="91" y="66"/>
                    </a:cxn>
                    <a:cxn ang="0">
                      <a:pos x="79" y="76"/>
                    </a:cxn>
                    <a:cxn ang="0">
                      <a:pos x="66" y="83"/>
                    </a:cxn>
                    <a:cxn ang="0">
                      <a:pos x="55" y="87"/>
                    </a:cxn>
                    <a:cxn ang="0">
                      <a:pos x="43" y="89"/>
                    </a:cxn>
                    <a:cxn ang="0">
                      <a:pos x="32" y="87"/>
                    </a:cxn>
                    <a:cxn ang="0">
                      <a:pos x="23" y="81"/>
                    </a:cxn>
                    <a:cxn ang="0">
                      <a:pos x="17" y="76"/>
                    </a:cxn>
                    <a:cxn ang="0">
                      <a:pos x="13" y="67"/>
                    </a:cxn>
                    <a:cxn ang="0">
                      <a:pos x="5" y="54"/>
                    </a:cxn>
                    <a:cxn ang="0">
                      <a:pos x="0" y="45"/>
                    </a:cxn>
                  </a:cxnLst>
                  <a:rect l="0" t="0" r="r" b="b"/>
                  <a:pathLst>
                    <a:path w="101" h="90">
                      <a:moveTo>
                        <a:pt x="0" y="45"/>
                      </a:moveTo>
                      <a:lnTo>
                        <a:pt x="83" y="0"/>
                      </a:lnTo>
                      <a:lnTo>
                        <a:pt x="95" y="25"/>
                      </a:lnTo>
                      <a:lnTo>
                        <a:pt x="100" y="40"/>
                      </a:lnTo>
                      <a:lnTo>
                        <a:pt x="97" y="56"/>
                      </a:lnTo>
                      <a:lnTo>
                        <a:pt x="91" y="66"/>
                      </a:lnTo>
                      <a:lnTo>
                        <a:pt x="79" y="76"/>
                      </a:lnTo>
                      <a:lnTo>
                        <a:pt x="66" y="83"/>
                      </a:lnTo>
                      <a:lnTo>
                        <a:pt x="55" y="87"/>
                      </a:lnTo>
                      <a:lnTo>
                        <a:pt x="43" y="89"/>
                      </a:lnTo>
                      <a:lnTo>
                        <a:pt x="32" y="87"/>
                      </a:lnTo>
                      <a:lnTo>
                        <a:pt x="23" y="81"/>
                      </a:lnTo>
                      <a:lnTo>
                        <a:pt x="17" y="76"/>
                      </a:lnTo>
                      <a:lnTo>
                        <a:pt x="13" y="67"/>
                      </a:lnTo>
                      <a:lnTo>
                        <a:pt x="5" y="54"/>
                      </a:lnTo>
                      <a:lnTo>
                        <a:pt x="0" y="45"/>
                      </a:lnTo>
                    </a:path>
                  </a:pathLst>
                </a:custGeom>
                <a:solidFill>
                  <a:srgbClr val="80FFFF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Oval 49"/>
                <p:cNvSpPr>
                  <a:spLocks noChangeArrowheads="1"/>
                </p:cNvSpPr>
                <p:nvPr/>
              </p:nvSpPr>
              <p:spPr bwMode="auto">
                <a:xfrm>
                  <a:off x="1242" y="1450"/>
                  <a:ext cx="9" cy="8"/>
                </a:xfrm>
                <a:prstGeom prst="ellipse">
                  <a:avLst/>
                </a:prstGeom>
                <a:solidFill>
                  <a:srgbClr val="00A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7" name="Freeform 51"/>
              <p:cNvSpPr>
                <a:spLocks/>
              </p:cNvSpPr>
              <p:nvPr/>
            </p:nvSpPr>
            <p:spPr bwMode="auto">
              <a:xfrm>
                <a:off x="1203" y="1555"/>
                <a:ext cx="100" cy="8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5" y="42"/>
                  </a:cxn>
                  <a:cxn ang="0">
                    <a:pos x="29" y="39"/>
                  </a:cxn>
                  <a:cxn ang="0">
                    <a:pos x="45" y="35"/>
                  </a:cxn>
                  <a:cxn ang="0">
                    <a:pos x="59" y="30"/>
                  </a:cxn>
                  <a:cxn ang="0">
                    <a:pos x="75" y="19"/>
                  </a:cxn>
                  <a:cxn ang="0">
                    <a:pos x="84" y="11"/>
                  </a:cxn>
                  <a:cxn ang="0">
                    <a:pos x="93" y="0"/>
                  </a:cxn>
                  <a:cxn ang="0">
                    <a:pos x="98" y="22"/>
                  </a:cxn>
                  <a:cxn ang="0">
                    <a:pos x="99" y="30"/>
                  </a:cxn>
                  <a:cxn ang="0">
                    <a:pos x="99" y="46"/>
                  </a:cxn>
                  <a:cxn ang="0">
                    <a:pos x="95" y="57"/>
                  </a:cxn>
                  <a:cxn ang="0">
                    <a:pos x="88" y="69"/>
                  </a:cxn>
                  <a:cxn ang="0">
                    <a:pos x="79" y="76"/>
                  </a:cxn>
                  <a:cxn ang="0">
                    <a:pos x="68" y="80"/>
                  </a:cxn>
                  <a:cxn ang="0">
                    <a:pos x="56" y="81"/>
                  </a:cxn>
                  <a:cxn ang="0">
                    <a:pos x="44" y="80"/>
                  </a:cxn>
                  <a:cxn ang="0">
                    <a:pos x="33" y="75"/>
                  </a:cxn>
                  <a:cxn ang="0">
                    <a:pos x="28" y="73"/>
                  </a:cxn>
                  <a:cxn ang="0">
                    <a:pos x="17" y="66"/>
                  </a:cxn>
                  <a:cxn ang="0">
                    <a:pos x="10" y="52"/>
                  </a:cxn>
                  <a:cxn ang="0">
                    <a:pos x="0" y="42"/>
                  </a:cxn>
                </a:cxnLst>
                <a:rect l="0" t="0" r="r" b="b"/>
                <a:pathLst>
                  <a:path w="100" h="82">
                    <a:moveTo>
                      <a:pt x="0" y="42"/>
                    </a:moveTo>
                    <a:lnTo>
                      <a:pt x="15" y="42"/>
                    </a:lnTo>
                    <a:lnTo>
                      <a:pt x="29" y="39"/>
                    </a:lnTo>
                    <a:lnTo>
                      <a:pt x="45" y="35"/>
                    </a:lnTo>
                    <a:lnTo>
                      <a:pt x="59" y="30"/>
                    </a:lnTo>
                    <a:lnTo>
                      <a:pt x="75" y="19"/>
                    </a:lnTo>
                    <a:lnTo>
                      <a:pt x="84" y="11"/>
                    </a:lnTo>
                    <a:lnTo>
                      <a:pt x="93" y="0"/>
                    </a:lnTo>
                    <a:lnTo>
                      <a:pt x="98" y="22"/>
                    </a:lnTo>
                    <a:lnTo>
                      <a:pt x="99" y="30"/>
                    </a:lnTo>
                    <a:lnTo>
                      <a:pt x="99" y="46"/>
                    </a:lnTo>
                    <a:lnTo>
                      <a:pt x="95" y="57"/>
                    </a:lnTo>
                    <a:lnTo>
                      <a:pt x="88" y="69"/>
                    </a:lnTo>
                    <a:lnTo>
                      <a:pt x="79" y="76"/>
                    </a:lnTo>
                    <a:lnTo>
                      <a:pt x="68" y="80"/>
                    </a:lnTo>
                    <a:lnTo>
                      <a:pt x="56" y="81"/>
                    </a:lnTo>
                    <a:lnTo>
                      <a:pt x="44" y="80"/>
                    </a:lnTo>
                    <a:lnTo>
                      <a:pt x="33" y="75"/>
                    </a:lnTo>
                    <a:lnTo>
                      <a:pt x="28" y="73"/>
                    </a:lnTo>
                    <a:lnTo>
                      <a:pt x="17" y="66"/>
                    </a:lnTo>
                    <a:lnTo>
                      <a:pt x="10" y="52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FF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52"/>
              <p:cNvSpPr>
                <a:spLocks/>
              </p:cNvSpPr>
              <p:nvPr/>
            </p:nvSpPr>
            <p:spPr bwMode="auto">
              <a:xfrm>
                <a:off x="1210" y="1528"/>
                <a:ext cx="52" cy="30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15" y="28"/>
                  </a:cxn>
                  <a:cxn ang="0">
                    <a:pos x="21" y="25"/>
                  </a:cxn>
                  <a:cxn ang="0">
                    <a:pos x="30" y="23"/>
                  </a:cxn>
                  <a:cxn ang="0">
                    <a:pos x="38" y="17"/>
                  </a:cxn>
                  <a:cxn ang="0">
                    <a:pos x="44" y="9"/>
                  </a:cxn>
                  <a:cxn ang="0">
                    <a:pos x="51" y="0"/>
                  </a:cxn>
                </a:cxnLst>
                <a:rect l="0" t="0" r="r" b="b"/>
                <a:pathLst>
                  <a:path w="52" h="30">
                    <a:moveTo>
                      <a:pt x="0" y="29"/>
                    </a:moveTo>
                    <a:lnTo>
                      <a:pt x="15" y="28"/>
                    </a:lnTo>
                    <a:lnTo>
                      <a:pt x="21" y="25"/>
                    </a:lnTo>
                    <a:lnTo>
                      <a:pt x="30" y="23"/>
                    </a:lnTo>
                    <a:lnTo>
                      <a:pt x="38" y="17"/>
                    </a:lnTo>
                    <a:lnTo>
                      <a:pt x="44" y="9"/>
                    </a:lnTo>
                    <a:lnTo>
                      <a:pt x="5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53"/>
              <p:cNvSpPr>
                <a:spLocks/>
              </p:cNvSpPr>
              <p:nvPr/>
            </p:nvSpPr>
            <p:spPr bwMode="auto">
              <a:xfrm>
                <a:off x="1028" y="1274"/>
                <a:ext cx="277" cy="255"/>
              </a:xfrm>
              <a:custGeom>
                <a:avLst/>
                <a:gdLst/>
                <a:ahLst/>
                <a:cxnLst>
                  <a:cxn ang="0">
                    <a:pos x="47" y="254"/>
                  </a:cxn>
                  <a:cxn ang="0">
                    <a:pos x="58" y="249"/>
                  </a:cxn>
                  <a:cxn ang="0">
                    <a:pos x="61" y="232"/>
                  </a:cxn>
                  <a:cxn ang="0">
                    <a:pos x="63" y="210"/>
                  </a:cxn>
                  <a:cxn ang="0">
                    <a:pos x="52" y="165"/>
                  </a:cxn>
                  <a:cxn ang="0">
                    <a:pos x="46" y="139"/>
                  </a:cxn>
                  <a:cxn ang="0">
                    <a:pos x="80" y="140"/>
                  </a:cxn>
                  <a:cxn ang="0">
                    <a:pos x="125" y="138"/>
                  </a:cxn>
                  <a:cxn ang="0">
                    <a:pos x="139" y="123"/>
                  </a:cxn>
                  <a:cxn ang="0">
                    <a:pos x="163" y="106"/>
                  </a:cxn>
                  <a:cxn ang="0">
                    <a:pos x="199" y="110"/>
                  </a:cxn>
                  <a:cxn ang="0">
                    <a:pos x="234" y="91"/>
                  </a:cxn>
                  <a:cxn ang="0">
                    <a:pos x="238" y="111"/>
                  </a:cxn>
                  <a:cxn ang="0">
                    <a:pos x="253" y="119"/>
                  </a:cxn>
                  <a:cxn ang="0">
                    <a:pos x="268" y="144"/>
                  </a:cxn>
                  <a:cxn ang="0">
                    <a:pos x="276" y="139"/>
                  </a:cxn>
                  <a:cxn ang="0">
                    <a:pos x="276" y="122"/>
                  </a:cxn>
                  <a:cxn ang="0">
                    <a:pos x="272" y="95"/>
                  </a:cxn>
                  <a:cxn ang="0">
                    <a:pos x="265" y="74"/>
                  </a:cxn>
                  <a:cxn ang="0">
                    <a:pos x="252" y="58"/>
                  </a:cxn>
                  <a:cxn ang="0">
                    <a:pos x="254" y="30"/>
                  </a:cxn>
                  <a:cxn ang="0">
                    <a:pos x="254" y="14"/>
                  </a:cxn>
                  <a:cxn ang="0">
                    <a:pos x="235" y="17"/>
                  </a:cxn>
                  <a:cxn ang="0">
                    <a:pos x="214" y="17"/>
                  </a:cxn>
                  <a:cxn ang="0">
                    <a:pos x="202" y="13"/>
                  </a:cxn>
                  <a:cxn ang="0">
                    <a:pos x="188" y="0"/>
                  </a:cxn>
                  <a:cxn ang="0">
                    <a:pos x="175" y="12"/>
                  </a:cxn>
                  <a:cxn ang="0">
                    <a:pos x="164" y="17"/>
                  </a:cxn>
                  <a:cxn ang="0">
                    <a:pos x="140" y="19"/>
                  </a:cxn>
                  <a:cxn ang="0">
                    <a:pos x="119" y="23"/>
                  </a:cxn>
                  <a:cxn ang="0">
                    <a:pos x="95" y="32"/>
                  </a:cxn>
                  <a:cxn ang="0">
                    <a:pos x="76" y="44"/>
                  </a:cxn>
                  <a:cxn ang="0">
                    <a:pos x="52" y="66"/>
                  </a:cxn>
                  <a:cxn ang="0">
                    <a:pos x="38" y="70"/>
                  </a:cxn>
                  <a:cxn ang="0">
                    <a:pos x="25" y="82"/>
                  </a:cxn>
                  <a:cxn ang="0">
                    <a:pos x="14" y="93"/>
                  </a:cxn>
                  <a:cxn ang="0">
                    <a:pos x="9" y="110"/>
                  </a:cxn>
                  <a:cxn ang="0">
                    <a:pos x="2" y="129"/>
                  </a:cxn>
                  <a:cxn ang="0">
                    <a:pos x="0" y="145"/>
                  </a:cxn>
                  <a:cxn ang="0">
                    <a:pos x="0" y="180"/>
                  </a:cxn>
                  <a:cxn ang="0">
                    <a:pos x="9" y="217"/>
                  </a:cxn>
                  <a:cxn ang="0">
                    <a:pos x="47" y="254"/>
                  </a:cxn>
                </a:cxnLst>
                <a:rect l="0" t="0" r="r" b="b"/>
                <a:pathLst>
                  <a:path w="277" h="255">
                    <a:moveTo>
                      <a:pt x="47" y="254"/>
                    </a:moveTo>
                    <a:lnTo>
                      <a:pt x="58" y="249"/>
                    </a:lnTo>
                    <a:lnTo>
                      <a:pt x="61" y="232"/>
                    </a:lnTo>
                    <a:lnTo>
                      <a:pt x="63" y="210"/>
                    </a:lnTo>
                    <a:lnTo>
                      <a:pt x="52" y="165"/>
                    </a:lnTo>
                    <a:lnTo>
                      <a:pt x="46" y="139"/>
                    </a:lnTo>
                    <a:lnTo>
                      <a:pt x="80" y="140"/>
                    </a:lnTo>
                    <a:lnTo>
                      <a:pt x="125" y="138"/>
                    </a:lnTo>
                    <a:lnTo>
                      <a:pt x="139" y="123"/>
                    </a:lnTo>
                    <a:lnTo>
                      <a:pt x="163" y="106"/>
                    </a:lnTo>
                    <a:lnTo>
                      <a:pt x="199" y="110"/>
                    </a:lnTo>
                    <a:lnTo>
                      <a:pt x="234" y="91"/>
                    </a:lnTo>
                    <a:lnTo>
                      <a:pt x="238" y="111"/>
                    </a:lnTo>
                    <a:lnTo>
                      <a:pt x="253" y="119"/>
                    </a:lnTo>
                    <a:lnTo>
                      <a:pt x="268" y="144"/>
                    </a:lnTo>
                    <a:lnTo>
                      <a:pt x="276" y="139"/>
                    </a:lnTo>
                    <a:lnTo>
                      <a:pt x="276" y="122"/>
                    </a:lnTo>
                    <a:lnTo>
                      <a:pt x="272" y="95"/>
                    </a:lnTo>
                    <a:lnTo>
                      <a:pt x="265" y="74"/>
                    </a:lnTo>
                    <a:lnTo>
                      <a:pt x="252" y="58"/>
                    </a:lnTo>
                    <a:lnTo>
                      <a:pt x="254" y="30"/>
                    </a:lnTo>
                    <a:lnTo>
                      <a:pt x="254" y="14"/>
                    </a:lnTo>
                    <a:lnTo>
                      <a:pt x="235" y="17"/>
                    </a:lnTo>
                    <a:lnTo>
                      <a:pt x="214" y="17"/>
                    </a:lnTo>
                    <a:lnTo>
                      <a:pt x="202" y="13"/>
                    </a:lnTo>
                    <a:lnTo>
                      <a:pt x="188" y="0"/>
                    </a:lnTo>
                    <a:lnTo>
                      <a:pt x="175" y="12"/>
                    </a:lnTo>
                    <a:lnTo>
                      <a:pt x="164" y="17"/>
                    </a:lnTo>
                    <a:lnTo>
                      <a:pt x="140" y="19"/>
                    </a:lnTo>
                    <a:lnTo>
                      <a:pt x="119" y="23"/>
                    </a:lnTo>
                    <a:lnTo>
                      <a:pt x="95" y="32"/>
                    </a:lnTo>
                    <a:lnTo>
                      <a:pt x="76" y="44"/>
                    </a:lnTo>
                    <a:lnTo>
                      <a:pt x="52" y="66"/>
                    </a:lnTo>
                    <a:lnTo>
                      <a:pt x="38" y="70"/>
                    </a:lnTo>
                    <a:lnTo>
                      <a:pt x="25" y="82"/>
                    </a:lnTo>
                    <a:lnTo>
                      <a:pt x="14" y="93"/>
                    </a:lnTo>
                    <a:lnTo>
                      <a:pt x="9" y="110"/>
                    </a:lnTo>
                    <a:lnTo>
                      <a:pt x="2" y="129"/>
                    </a:lnTo>
                    <a:lnTo>
                      <a:pt x="0" y="145"/>
                    </a:lnTo>
                    <a:lnTo>
                      <a:pt x="0" y="180"/>
                    </a:lnTo>
                    <a:lnTo>
                      <a:pt x="9" y="217"/>
                    </a:lnTo>
                    <a:lnTo>
                      <a:pt x="47" y="254"/>
                    </a:lnTo>
                  </a:path>
                </a:pathLst>
              </a:custGeom>
              <a:solidFill>
                <a:srgbClr val="C06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" name="Freeform 55"/>
            <p:cNvSpPr>
              <a:spLocks/>
            </p:cNvSpPr>
            <p:nvPr/>
          </p:nvSpPr>
          <p:spPr bwMode="auto">
            <a:xfrm>
              <a:off x="1289" y="1686"/>
              <a:ext cx="275" cy="689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31" y="0"/>
                </a:cxn>
                <a:cxn ang="0">
                  <a:pos x="68" y="23"/>
                </a:cxn>
                <a:cxn ang="0">
                  <a:pos x="68" y="64"/>
                </a:cxn>
                <a:cxn ang="0">
                  <a:pos x="99" y="103"/>
                </a:cxn>
                <a:cxn ang="0">
                  <a:pos x="130" y="144"/>
                </a:cxn>
                <a:cxn ang="0">
                  <a:pos x="162" y="198"/>
                </a:cxn>
                <a:cxn ang="0">
                  <a:pos x="187" y="249"/>
                </a:cxn>
                <a:cxn ang="0">
                  <a:pos x="214" y="321"/>
                </a:cxn>
                <a:cxn ang="0">
                  <a:pos x="235" y="385"/>
                </a:cxn>
                <a:cxn ang="0">
                  <a:pos x="262" y="513"/>
                </a:cxn>
                <a:cxn ang="0">
                  <a:pos x="274" y="593"/>
                </a:cxn>
                <a:cxn ang="0">
                  <a:pos x="239" y="688"/>
                </a:cxn>
                <a:cxn ang="0">
                  <a:pos x="170" y="611"/>
                </a:cxn>
                <a:cxn ang="0">
                  <a:pos x="151" y="483"/>
                </a:cxn>
                <a:cxn ang="0">
                  <a:pos x="137" y="404"/>
                </a:cxn>
                <a:cxn ang="0">
                  <a:pos x="116" y="330"/>
                </a:cxn>
                <a:cxn ang="0">
                  <a:pos x="93" y="276"/>
                </a:cxn>
                <a:cxn ang="0">
                  <a:pos x="62" y="197"/>
                </a:cxn>
                <a:cxn ang="0">
                  <a:pos x="44" y="140"/>
                </a:cxn>
                <a:cxn ang="0">
                  <a:pos x="27" y="76"/>
                </a:cxn>
                <a:cxn ang="0">
                  <a:pos x="0" y="59"/>
                </a:cxn>
                <a:cxn ang="0">
                  <a:pos x="14" y="5"/>
                </a:cxn>
              </a:cxnLst>
              <a:rect l="0" t="0" r="r" b="b"/>
              <a:pathLst>
                <a:path w="275" h="689">
                  <a:moveTo>
                    <a:pt x="14" y="5"/>
                  </a:moveTo>
                  <a:lnTo>
                    <a:pt x="31" y="0"/>
                  </a:lnTo>
                  <a:lnTo>
                    <a:pt x="68" y="23"/>
                  </a:lnTo>
                  <a:lnTo>
                    <a:pt x="68" y="64"/>
                  </a:lnTo>
                  <a:lnTo>
                    <a:pt x="99" y="103"/>
                  </a:lnTo>
                  <a:lnTo>
                    <a:pt x="130" y="144"/>
                  </a:lnTo>
                  <a:lnTo>
                    <a:pt x="162" y="198"/>
                  </a:lnTo>
                  <a:lnTo>
                    <a:pt x="187" y="249"/>
                  </a:lnTo>
                  <a:lnTo>
                    <a:pt x="214" y="321"/>
                  </a:lnTo>
                  <a:lnTo>
                    <a:pt x="235" y="385"/>
                  </a:lnTo>
                  <a:lnTo>
                    <a:pt x="262" y="513"/>
                  </a:lnTo>
                  <a:lnTo>
                    <a:pt x="274" y="593"/>
                  </a:lnTo>
                  <a:lnTo>
                    <a:pt x="239" y="688"/>
                  </a:lnTo>
                  <a:lnTo>
                    <a:pt x="170" y="611"/>
                  </a:lnTo>
                  <a:lnTo>
                    <a:pt x="151" y="483"/>
                  </a:lnTo>
                  <a:lnTo>
                    <a:pt x="137" y="404"/>
                  </a:lnTo>
                  <a:lnTo>
                    <a:pt x="116" y="330"/>
                  </a:lnTo>
                  <a:lnTo>
                    <a:pt x="93" y="276"/>
                  </a:lnTo>
                  <a:lnTo>
                    <a:pt x="62" y="197"/>
                  </a:lnTo>
                  <a:lnTo>
                    <a:pt x="44" y="140"/>
                  </a:lnTo>
                  <a:lnTo>
                    <a:pt x="27" y="76"/>
                  </a:lnTo>
                  <a:lnTo>
                    <a:pt x="0" y="59"/>
                  </a:lnTo>
                  <a:lnTo>
                    <a:pt x="14" y="5"/>
                  </a:lnTo>
                </a:path>
              </a:pathLst>
            </a:custGeom>
            <a:solidFill>
              <a:srgbClr val="FF00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500</TotalTime>
  <Words>1251</Words>
  <Application>Microsoft Office PowerPoint</Application>
  <PresentationFormat>On-screen Show (4:3)</PresentationFormat>
  <Paragraphs>224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</vt:lpstr>
      <vt:lpstr>Standardised Measurement &amp; Assessment</vt:lpstr>
      <vt:lpstr>Measurement- Definition</vt:lpstr>
      <vt:lpstr>Scales of Measurement</vt:lpstr>
      <vt:lpstr>Nominal Scale</vt:lpstr>
      <vt:lpstr>Ordinal Scale</vt:lpstr>
      <vt:lpstr>Interval Scale</vt:lpstr>
      <vt:lpstr>Ratio Scale</vt:lpstr>
      <vt:lpstr>Why is Level of Measurement Important?</vt:lpstr>
      <vt:lpstr>The Hierarchy of Levels</vt:lpstr>
      <vt:lpstr>The Hierarchy of Levels</vt:lpstr>
      <vt:lpstr>The Hierarchy of Levels</vt:lpstr>
      <vt:lpstr>The Hierarchy of Levels</vt:lpstr>
      <vt:lpstr>The Hierarchy of Levels</vt:lpstr>
      <vt:lpstr>The Hierarchy of Levels</vt:lpstr>
      <vt:lpstr>The Hierarchy of Levels</vt:lpstr>
      <vt:lpstr>The Hierarchy of Levels</vt:lpstr>
      <vt:lpstr>Testing versus Assessment</vt:lpstr>
      <vt:lpstr>Identifying a Good Test or Assessment procedure</vt:lpstr>
      <vt:lpstr>Reliability</vt:lpstr>
      <vt:lpstr>4 ways to measure Reliability</vt:lpstr>
      <vt:lpstr>Measuring Reliability – Test-Retest</vt:lpstr>
      <vt:lpstr>Measuring Reliability –  Equivalent Forms</vt:lpstr>
      <vt:lpstr>Measuring Reliability –  Internal Consistency</vt:lpstr>
      <vt:lpstr>Measuring Reliability –  Internal Consistency (cont)</vt:lpstr>
      <vt:lpstr>Measuring Reliability – Inter-scorer</vt:lpstr>
      <vt:lpstr>Validity</vt:lpstr>
      <vt:lpstr>Validation</vt:lpstr>
      <vt:lpstr>Evidence Based on Relations to Other Variables - Kinds</vt:lpstr>
      <vt:lpstr>Methods for Obtaining Validity Evidence</vt:lpstr>
      <vt:lpstr>Educational &amp; Psychological Tests</vt:lpstr>
      <vt:lpstr>Internet Sources - Tests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Educational Research</dc:title>
  <dc:creator>Eric</dc:creator>
  <cp:lastModifiedBy>Eric</cp:lastModifiedBy>
  <cp:revision>99</cp:revision>
  <dcterms:created xsi:type="dcterms:W3CDTF">2007-06-26T06:38:36Z</dcterms:created>
  <dcterms:modified xsi:type="dcterms:W3CDTF">2008-07-14T04:43:32Z</dcterms:modified>
</cp:coreProperties>
</file>