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84" r:id="rId4"/>
    <p:sldId id="285" r:id="rId5"/>
    <p:sldId id="286" r:id="rId6"/>
    <p:sldId id="287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09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99F0-87CA-43D7-A805-EEB9C753D78F}" type="datetimeFigureOut">
              <a:rPr lang="en-US" smtClean="0"/>
              <a:pPr/>
              <a:t>6/28/2007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4F4C0-2D08-4790-8C7C-65D099EAF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AC7B-FE00-471B-97B8-3D7C78A1385A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0043-F389-4D3D-8E53-E5A811024FDD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0E7D-4EE5-4AD7-86DE-7F4C78FFE80B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3D41-4909-48CB-98BC-1C3F8046D461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786-6FB1-48BE-BD02-1FE91CD23B99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D9EB-A2D2-4B3F-9078-671D88218A3E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E7F9-9251-4112-9F83-9F21363141BF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182-C077-4A73-A6B6-B07E893804B1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186A-3791-4929-9FE9-80F12B18B3D8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7F4B-9B38-4A8D-A87E-6FDF39778A99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955879-F381-42F5-AC5B-B817091E8022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5CF75-4A49-492D-A82D-183993D5788F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Ethics 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smtClean="0"/>
              <a:t>Defined as the principles and guidelines that help us uphold the things we value</a:t>
            </a:r>
            <a:endParaRPr lang="en-US" sz="4400" dirty="0" smtClean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Ethics </a:t>
            </a:r>
            <a:r>
              <a:rPr lang="en-US" dirty="0" smtClean="0"/>
              <a:t>– 3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Deontological</a:t>
            </a:r>
          </a:p>
          <a:p>
            <a:pPr lvl="1"/>
            <a:r>
              <a:rPr lang="en-US" dirty="0" smtClean="0"/>
              <a:t>Use a Universal code when making ethical decisions</a:t>
            </a:r>
          </a:p>
          <a:p>
            <a:r>
              <a:rPr lang="en-US" dirty="0" smtClean="0"/>
              <a:t>Ethical Skepticism</a:t>
            </a:r>
          </a:p>
          <a:p>
            <a:pPr lvl="1"/>
            <a:r>
              <a:rPr lang="en-US" dirty="0" smtClean="0"/>
              <a:t>Ethical standards are not universal but are relative to one’s particular culture, time, and even individual</a:t>
            </a:r>
          </a:p>
          <a:p>
            <a:r>
              <a:rPr lang="en-US" dirty="0" smtClean="0"/>
              <a:t>Utilitarianism</a:t>
            </a:r>
          </a:p>
          <a:p>
            <a:pPr lvl="1"/>
            <a:r>
              <a:rPr lang="en-US" dirty="0" smtClean="0"/>
              <a:t>Decisions should be based on an examination &amp; comparison of the costs &amp; benefits that may arise from an 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relationship between society and science</a:t>
            </a:r>
          </a:p>
          <a:p>
            <a:r>
              <a:rPr lang="en-US" sz="3600" dirty="0" smtClean="0"/>
              <a:t>Professional Issues</a:t>
            </a:r>
          </a:p>
          <a:p>
            <a:pPr lvl="1"/>
            <a:r>
              <a:rPr lang="en-US" sz="3600" dirty="0" smtClean="0"/>
              <a:t>Duplicate publication</a:t>
            </a:r>
          </a:p>
          <a:p>
            <a:pPr lvl="1"/>
            <a:r>
              <a:rPr lang="en-US" sz="3600" dirty="0" smtClean="0"/>
              <a:t>Partial publication</a:t>
            </a:r>
          </a:p>
          <a:p>
            <a:r>
              <a:rPr lang="en-US" sz="3600" dirty="0" smtClean="0"/>
              <a:t>Treatment of Research participants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Guidelines with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Informed Consent</a:t>
            </a:r>
          </a:p>
          <a:p>
            <a:r>
              <a:rPr lang="en-US" dirty="0" smtClean="0"/>
              <a:t>Informed Consent with Minors</a:t>
            </a:r>
          </a:p>
          <a:p>
            <a:r>
              <a:rPr lang="en-US" dirty="0" smtClean="0"/>
              <a:t>Passive versus Active Consent</a:t>
            </a:r>
          </a:p>
          <a:p>
            <a:r>
              <a:rPr lang="en-US" dirty="0" smtClean="0"/>
              <a:t>Deception</a:t>
            </a:r>
          </a:p>
          <a:p>
            <a:pPr lvl="1"/>
            <a:r>
              <a:rPr lang="en-US" dirty="0" smtClean="0"/>
              <a:t>Follow by Debriefing</a:t>
            </a:r>
          </a:p>
          <a:p>
            <a:pPr lvl="2"/>
            <a:r>
              <a:rPr lang="en-US" dirty="0" err="1" smtClean="0"/>
              <a:t>Dehoaxing</a:t>
            </a:r>
            <a:endParaRPr lang="en-US" dirty="0" smtClean="0"/>
          </a:p>
          <a:p>
            <a:pPr lvl="2"/>
            <a:r>
              <a:rPr lang="en-US" dirty="0" smtClean="0"/>
              <a:t>Desensitizing</a:t>
            </a:r>
          </a:p>
          <a:p>
            <a:r>
              <a:rPr lang="en-US" dirty="0" smtClean="0"/>
              <a:t>Freedom to Withdraw</a:t>
            </a:r>
          </a:p>
          <a:p>
            <a:r>
              <a:rPr lang="en-US" dirty="0" smtClean="0"/>
              <a:t>Protection from mental and physical harm</a:t>
            </a:r>
          </a:p>
          <a:p>
            <a:r>
              <a:rPr lang="en-US" dirty="0" smtClean="0"/>
              <a:t>Confidentiality and Anonymity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a Consent Form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2057400" y="2667000"/>
            <a:ext cx="4876800" cy="182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End of Lecture </a:t>
            </a:r>
            <a:r>
              <a:rPr lang="en-US" sz="4400" b="1" dirty="0" smtClean="0">
                <a:solidFill>
                  <a:srgbClr val="C00000"/>
                </a:solidFill>
              </a:rPr>
              <a:t>4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359</TotalTime>
  <Words>178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Research Ethics</vt:lpstr>
      <vt:lpstr>Research Ethics - Definition</vt:lpstr>
      <vt:lpstr>Research Ethics – 3 Approaches</vt:lpstr>
      <vt:lpstr>Ethical Concerns</vt:lpstr>
      <vt:lpstr>Ethical Guidelines with Humans</vt:lpstr>
      <vt:lpstr>Contents of a Consent Form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Educational Research</dc:title>
  <dc:creator>Eric</dc:creator>
  <cp:lastModifiedBy>Eric</cp:lastModifiedBy>
  <cp:revision>61</cp:revision>
  <dcterms:created xsi:type="dcterms:W3CDTF">2007-06-26T06:38:36Z</dcterms:created>
  <dcterms:modified xsi:type="dcterms:W3CDTF">2007-06-28T05:45:36Z</dcterms:modified>
</cp:coreProperties>
</file>