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0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9F0-87CA-43D7-A805-EEB9C753D78F}" type="datetimeFigureOut">
              <a:rPr lang="en-US" smtClean="0"/>
              <a:pPr/>
              <a:t>6/28/2007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F4C0-2D08-4790-8C7C-65D099EAF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AC7B-FE00-471B-97B8-3D7C78A1385A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043-F389-4D3D-8E53-E5A811024FDD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0E7D-4EE5-4AD7-86DE-7F4C78FFE80B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3D41-4909-48CB-98BC-1C3F8046D461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786-6FB1-48BE-BD02-1FE91CD23B99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9EB-A2D2-4B3F-9078-671D88218A3E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7F9-9251-4112-9F83-9F21363141BF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182-C077-4A73-A6B6-B07E893804B1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86A-3791-4929-9FE9-80F12B18B3D8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7F4B-9B38-4A8D-A87E-6FDF39778A99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955879-F381-42F5-AC5B-B817091E8022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5CF75-4A49-492D-A82D-183993D5788F}" type="datetime1">
              <a:rPr lang="en-US" smtClean="0"/>
              <a:pPr/>
              <a:t>6/28/2007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c.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Identification and</a:t>
            </a:r>
            <a:br>
              <a:rPr lang="en-US" dirty="0" smtClean="0"/>
            </a:br>
            <a:r>
              <a:rPr lang="en-US" dirty="0" smtClean="0"/>
              <a:t>Hypothesis 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Research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Everyday Life</a:t>
            </a:r>
          </a:p>
          <a:p>
            <a:pPr lvl="0"/>
            <a:r>
              <a:rPr lang="en-US" sz="4400" dirty="0" smtClean="0"/>
              <a:t>Practical Issues</a:t>
            </a:r>
          </a:p>
          <a:p>
            <a:pPr lvl="0"/>
            <a:r>
              <a:rPr lang="en-US" sz="4400" dirty="0" smtClean="0"/>
              <a:t>Past Research</a:t>
            </a:r>
          </a:p>
          <a:p>
            <a:pPr lvl="0"/>
            <a:r>
              <a:rPr lang="en-US" sz="4400" dirty="0" smtClean="0"/>
              <a:t>Theory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029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Caution: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Empirical Research cannot provide answers to ‘ultimate’, ‘metaphysical’, or ‘ethical’ questions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– The Need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609600" y="1752600"/>
            <a:ext cx="7924800" cy="1066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Research Idea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609600" y="2895600"/>
            <a:ext cx="7924800" cy="1066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Identification of a General Problem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038600"/>
            <a:ext cx="7924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Conduct a Literature Review</a:t>
            </a:r>
          </a:p>
          <a:p>
            <a:pPr algn="ctr"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</a:rPr>
              <a:t>Check if your topic has been researched</a:t>
            </a:r>
          </a:p>
          <a:p>
            <a:pPr algn="ctr"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</a:rPr>
              <a:t> H</a:t>
            </a:r>
            <a:r>
              <a:rPr lang="en-US" sz="2400" dirty="0" smtClean="0">
                <a:solidFill>
                  <a:srgbClr val="C00000"/>
                </a:solidFill>
              </a:rPr>
              <a:t>elp to revise your research idea</a:t>
            </a:r>
          </a:p>
          <a:p>
            <a:pPr algn="ctr"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</a:rPr>
              <a:t>Provide guide to methodological techniques &amp; problems specific to your research</a:t>
            </a:r>
          </a:p>
          <a:p>
            <a:pPr algn="ctr"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</a:rPr>
              <a:t>Help you design your research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</a:t>
            </a:r>
            <a:r>
              <a:rPr lang="en-US" dirty="0" smtClean="0"/>
              <a:t>– The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  <a:p>
            <a:r>
              <a:rPr lang="en-US" dirty="0" smtClean="0"/>
              <a:t>Journals</a:t>
            </a:r>
          </a:p>
          <a:p>
            <a:r>
              <a:rPr lang="en-US" dirty="0" smtClean="0"/>
              <a:t>Computer Databases</a:t>
            </a:r>
          </a:p>
          <a:p>
            <a:pPr lvl="1"/>
            <a:r>
              <a:rPr lang="en-US" dirty="0" smtClean="0"/>
              <a:t>ERIC - </a:t>
            </a:r>
            <a:r>
              <a:rPr lang="en-US" dirty="0" smtClean="0">
                <a:hlinkClick r:id="rId2"/>
              </a:rPr>
              <a:t>http://www.eric.ed.gov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Emerald</a:t>
            </a:r>
          </a:p>
          <a:p>
            <a:pPr lvl="1"/>
            <a:r>
              <a:rPr lang="en-US" dirty="0" err="1" smtClean="0"/>
              <a:t>Ingenta</a:t>
            </a:r>
            <a:endParaRPr lang="en-US" dirty="0" smtClean="0"/>
          </a:p>
          <a:p>
            <a:pPr lvl="1"/>
            <a:r>
              <a:rPr lang="en-US" dirty="0" err="1" smtClean="0"/>
              <a:t>Proquest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5638800"/>
            <a:ext cx="7391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Caution: Avoid non-academic 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nternet materials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</a:t>
            </a:r>
            <a:r>
              <a:rPr lang="en-US" dirty="0" smtClean="0"/>
              <a:t>– Search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6550"/>
            <a:ext cx="815340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a Research Idea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457200" y="1600200"/>
            <a:ext cx="8229600" cy="685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Research Topic </a:t>
            </a:r>
            <a:r>
              <a:rPr lang="en-US" dirty="0" smtClean="0">
                <a:solidFill>
                  <a:srgbClr val="C00000"/>
                </a:solidFill>
              </a:rPr>
              <a:t>– the broad subject matter area to be investigated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457200" y="2362200"/>
            <a:ext cx="8229600" cy="685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Research Problem </a:t>
            </a:r>
            <a:r>
              <a:rPr lang="en-US" dirty="0" smtClean="0">
                <a:solidFill>
                  <a:srgbClr val="C00000"/>
                </a:solidFill>
              </a:rPr>
              <a:t>– the educational issue or problem within a broad topic area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457200" y="3124200"/>
            <a:ext cx="8229600" cy="685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Research Purpose </a:t>
            </a:r>
            <a:r>
              <a:rPr lang="en-US" dirty="0" smtClean="0">
                <a:solidFill>
                  <a:srgbClr val="C00000"/>
                </a:solidFill>
              </a:rPr>
              <a:t>– a statement of the intent or objective of the study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57200" y="3886200"/>
            <a:ext cx="8229600" cy="1676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Research Question</a:t>
            </a:r>
            <a:r>
              <a:rPr lang="en-US" dirty="0" smtClean="0">
                <a:solidFill>
                  <a:srgbClr val="C00000"/>
                </a:solidFill>
              </a:rPr>
              <a:t> – an interrogative sentence that asks a question about the relation between 2 variables (Quantitative)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- An interrogative sentence that asks a question about some process, issue, or phenomenon to be explored (Qualitative)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5638800"/>
            <a:ext cx="822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Hypothesis</a:t>
            </a:r>
            <a:r>
              <a:rPr lang="en-US" dirty="0" smtClean="0">
                <a:solidFill>
                  <a:srgbClr val="C00000"/>
                </a:solidFill>
              </a:rPr>
              <a:t> – a prediction or best guess of the relation that exists among the variables being investigated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Serves as a framework to guide your research study</a:t>
            </a:r>
          </a:p>
          <a:p>
            <a:r>
              <a:rPr lang="en-US" dirty="0" smtClean="0"/>
              <a:t>Comprise of</a:t>
            </a:r>
          </a:p>
          <a:p>
            <a:pPr lvl="1"/>
            <a:r>
              <a:rPr lang="en-US" dirty="0" smtClean="0"/>
              <a:t>Title Page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End of Lecture </a:t>
            </a:r>
            <a:r>
              <a:rPr lang="en-US" sz="4400" b="1" dirty="0" smtClean="0">
                <a:solidFill>
                  <a:srgbClr val="C00000"/>
                </a:solidFill>
              </a:rPr>
              <a:t>3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344</TotalTime>
  <Words>284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Problem Identification and Hypothesis Formation</vt:lpstr>
      <vt:lpstr>Sources of Research Ideas</vt:lpstr>
      <vt:lpstr>Literature Review – The Need</vt:lpstr>
      <vt:lpstr>Literature Review – The Sources</vt:lpstr>
      <vt:lpstr>Literature Review – Search Tools</vt:lpstr>
      <vt:lpstr>Development of a Research Idea</vt:lpstr>
      <vt:lpstr>Research Proposal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Eric</cp:lastModifiedBy>
  <cp:revision>55</cp:revision>
  <dcterms:created xsi:type="dcterms:W3CDTF">2007-06-26T06:38:36Z</dcterms:created>
  <dcterms:modified xsi:type="dcterms:W3CDTF">2007-06-28T05:27:30Z</dcterms:modified>
</cp:coreProperties>
</file>